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11.jpg" ContentType="image/jpe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media/image19.jpg" ContentType="image/jpeg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8" r:id="rId3"/>
  </p:sldMasterIdLst>
  <p:notesMasterIdLst>
    <p:notesMasterId r:id="rId36"/>
  </p:notesMasterIdLst>
  <p:sldIdLst>
    <p:sldId id="256" r:id="rId4"/>
    <p:sldId id="346" r:id="rId5"/>
    <p:sldId id="271" r:id="rId6"/>
    <p:sldId id="319" r:id="rId7"/>
    <p:sldId id="257" r:id="rId8"/>
    <p:sldId id="320" r:id="rId9"/>
    <p:sldId id="341" r:id="rId10"/>
    <p:sldId id="273" r:id="rId11"/>
    <p:sldId id="300" r:id="rId12"/>
    <p:sldId id="302" r:id="rId13"/>
    <p:sldId id="324" r:id="rId14"/>
    <p:sldId id="343" r:id="rId15"/>
    <p:sldId id="334" r:id="rId16"/>
    <p:sldId id="301" r:id="rId17"/>
    <p:sldId id="329" r:id="rId18"/>
    <p:sldId id="330" r:id="rId19"/>
    <p:sldId id="305" r:id="rId20"/>
    <p:sldId id="345" r:id="rId21"/>
    <p:sldId id="344" r:id="rId22"/>
    <p:sldId id="331" r:id="rId23"/>
    <p:sldId id="342" r:id="rId24"/>
    <p:sldId id="308" r:id="rId25"/>
    <p:sldId id="309" r:id="rId26"/>
    <p:sldId id="347" r:id="rId27"/>
    <p:sldId id="349" r:id="rId28"/>
    <p:sldId id="348" r:id="rId29"/>
    <p:sldId id="350" r:id="rId30"/>
    <p:sldId id="351" r:id="rId31"/>
    <p:sldId id="352" r:id="rId32"/>
    <p:sldId id="339" r:id="rId33"/>
    <p:sldId id="318" r:id="rId34"/>
    <p:sldId id="317" r:id="rId35"/>
  </p:sldIdLst>
  <p:sldSz cx="12192000" cy="6858000"/>
  <p:notesSz cx="6858000" cy="12192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therine S. Fichten, Dr." initials="CSFD" lastIdx="1" clrIdx="0">
    <p:extLst>
      <p:ext uri="{19B8F6BF-5375-455C-9EA6-DF929625EA0E}">
        <p15:presenceInfo xmlns:p15="http://schemas.microsoft.com/office/powerpoint/2012/main" userId="Catherine S. Fichten, Dr." providerId="None"/>
      </p:ext>
    </p:extLst>
  </p:cmAuthor>
  <p:cmAuthor id="2" name="Adaptech Research Network" initials="ARN" lastIdx="2" clrIdx="1">
    <p:extLst>
      <p:ext uri="{19B8F6BF-5375-455C-9EA6-DF929625EA0E}">
        <p15:presenceInfo xmlns:p15="http://schemas.microsoft.com/office/powerpoint/2012/main" userId="1d07d7e648b1b8db" providerId="Windows Live"/>
      </p:ext>
    </p:extLst>
  </p:cmAuthor>
  <p:cmAuthor id="3" name="Guissou Iravani-Manesh" initials="GI" lastIdx="1" clrIdx="2">
    <p:extLst>
      <p:ext uri="{19B8F6BF-5375-455C-9EA6-DF929625EA0E}">
        <p15:presenceInfo xmlns:p15="http://schemas.microsoft.com/office/powerpoint/2012/main" userId="S-1-5-21-115292082-3525338427-4284405929-1219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5" autoAdjust="0"/>
    <p:restoredTop sz="96966" autoAdjust="0"/>
  </p:normalViewPr>
  <p:slideViewPr>
    <p:cSldViewPr>
      <p:cViewPr varScale="1">
        <p:scale>
          <a:sx n="114" d="100"/>
          <a:sy n="114" d="100"/>
        </p:scale>
        <p:origin x="708" y="-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2371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96" y="-560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242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414" y="0"/>
            <a:ext cx="2971800" cy="61242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205FE8-DF97-4C1A-8C2E-6CBCC0EE0004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5867402"/>
            <a:ext cx="5486400" cy="48005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79580"/>
            <a:ext cx="2971800" cy="6124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414" y="11579580"/>
            <a:ext cx="2971800" cy="6124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29408-29BC-4338-B6E5-A4E428E05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202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8397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2000" spc="-5" dirty="0"/>
              <a:t>Avoid images with text if possible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2000" spc="-5" dirty="0"/>
              <a:t>A good text has no background image</a:t>
            </a:r>
            <a:endParaRPr lang="en-US" sz="2000" dirty="0"/>
          </a:p>
          <a:p>
            <a:r>
              <a:rPr lang="en-US" sz="2000" dirty="0"/>
              <a:t>Particularly for individuals with l</a:t>
            </a:r>
            <a:r>
              <a:rPr lang="en-CA" sz="2000" spc="-5" dirty="0"/>
              <a:t>ow color perception or no color perception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0856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Particularly for individuals with color blindness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477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9417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7983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3342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/>
              <a:t>Optical Character Recognition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4273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1315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9976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8860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526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2000" dirty="0"/>
              <a:t>To the audience, ask “show of hands, how many among you are…” teachers, administrators, professionals,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4240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8962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7864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/>
              <a:t>For individuals with low or no hearing, alternatives </a:t>
            </a:r>
            <a:r>
              <a:rPr lang="en-CA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audio outputs are very important, such as subtitles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Always ensure your lips are visible (clear masks)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sz="20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26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9277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Say you have a class on Zoom, and want to record the video to share with your students to watch at later date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7568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5961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5396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7520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6548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056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75285" indent="-363220">
              <a:spcBef>
                <a:spcPts val="1200"/>
              </a:spcBef>
              <a:spcAft>
                <a:spcPts val="120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2000" dirty="0">
                <a:solidFill>
                  <a:schemeClr val="tx2"/>
                </a:solidFill>
                <a:latin typeface="Arial"/>
                <a:cs typeface="Arial"/>
              </a:rPr>
              <a:t>Share things that can help make a course accessible</a:t>
            </a:r>
          </a:p>
          <a:p>
            <a:pPr marL="375285" indent="-363220">
              <a:spcBef>
                <a:spcPts val="1200"/>
              </a:spcBef>
              <a:spcAft>
                <a:spcPts val="120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2000" spc="-40" dirty="0">
                <a:solidFill>
                  <a:schemeClr val="tx2"/>
                </a:solidFill>
                <a:latin typeface="Arial"/>
                <a:cs typeface="Arial"/>
              </a:rPr>
              <a:t>Provide instructions on how to do these things</a:t>
            </a:r>
          </a:p>
          <a:p>
            <a:pPr marL="375285" indent="-363220">
              <a:spcBef>
                <a:spcPts val="1200"/>
              </a:spcBef>
              <a:spcAft>
                <a:spcPts val="120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2000" spc="-40" dirty="0">
                <a:solidFill>
                  <a:schemeClr val="tx2"/>
                </a:solidFill>
                <a:latin typeface="Arial"/>
                <a:cs typeface="Arial"/>
              </a:rPr>
              <a:t>Encourage you to exchange information</a:t>
            </a:r>
          </a:p>
          <a:p>
            <a:pPr marL="1289685" lvl="2" indent="-363220">
              <a:spcBef>
                <a:spcPts val="1200"/>
              </a:spcBef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endParaRPr lang="en-CA" sz="2000" spc="-40" dirty="0">
              <a:solidFill>
                <a:srgbClr val="001F5F"/>
              </a:solidFill>
              <a:latin typeface="Arial"/>
              <a:cs typeface="Arial"/>
            </a:endParaRP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5750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8077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081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:notes"/>
          <p:cNvSpPr txBox="1">
            <a:spLocks noGrp="1"/>
          </p:cNvSpPr>
          <p:nvPr>
            <p:ph type="body" idx="1"/>
          </p:nvPr>
        </p:nvSpPr>
        <p:spPr>
          <a:xfrm>
            <a:off x="696994" y="5829025"/>
            <a:ext cx="3835240" cy="552223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0" name="Google Shape;19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474788" y="920750"/>
            <a:ext cx="8180388" cy="46021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47905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738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248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Remnants of practices that came about during COVID online meetings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7147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Remnants of practices that came about during COVID online meetings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056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975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Digital does </a:t>
            </a:r>
            <a:r>
              <a:rPr lang="en-US" sz="2000" b="1" i="1" dirty="0"/>
              <a:t>not</a:t>
            </a:r>
            <a:r>
              <a:rPr lang="en-US" sz="2000" dirty="0"/>
              <a:t> necessarily mean that the document is accessible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992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FFF56-9A30-4320-8622-D265EFAD1981}" type="datetime1">
              <a:rPr lang="en-US" smtClean="0"/>
              <a:t>11/3/2022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3715C-541A-4D4C-B97F-977DB3D2F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1AF8D7-259D-4847-B1C8-D12436777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088D83-0CDE-4769-BC1C-D8E723CEF8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B5F44B-6493-4358-9749-DB84D19C98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B1F87C-E3F3-44A3-90E6-56B0FC577A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B0BC3A-BC00-41B8-9B9F-C997C26FE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A27F3-902A-446A-995B-50EAD88003E0}" type="datetime1">
              <a:rPr lang="en-US" smtClean="0"/>
              <a:t>11/3/2022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3DEE16-8EB1-46C1-B656-9CD938AAC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381449-0B35-47BA-A753-71118AAE4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158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A33E-6616-4FC1-B0F7-A8530D704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DB44F1-9872-4BC6-B69A-2D362DDB6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B5442-9709-46B3-A607-18C75324D4E0}" type="datetime1">
              <a:rPr lang="en-US" smtClean="0"/>
              <a:t>11/3/2022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F1D26D-FF0E-4EAA-8554-2B87A93EF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086850-7F0A-41ED-93AE-52615E4AA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664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B6D73B-0317-47E0-8AAD-D53E2ED42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7B1E-7054-47D8-AD8E-5FA9AAB990C4}" type="datetime1">
              <a:rPr lang="en-US" smtClean="0"/>
              <a:t>11/3/2022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B14CF3-CC13-4591-BC35-EEB6FB57A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C9AAA6-EB5A-4912-81A4-EE8190DA0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8217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66FFB-C699-4AAB-96DB-BBDE0DFBF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E96C3-35AD-4075-9920-F54A457C4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828EA1-CC8A-4234-91EE-84D0C59624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45270B-4581-4AF9-A835-678C56647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CA4FE-7DFD-40CE-8D9A-689F1CD3F626}" type="datetime1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7D60B1-F357-4DFC-A569-41629D0ED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984D7E-CF8B-4E62-B383-8A8B0C897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3304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5E06B-2D46-463D-8E47-286601F64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4B5A93-B37E-4E65-8F7A-F62A30BEAA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36276B-3F15-4D10-ADC7-7ED5209A93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D34162-E26E-4E89-9834-8963915F9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7A1B7-1DF1-479F-BBB5-B9D5AE3913CA}" type="datetime1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12CF89-F50C-4549-8BB6-23B566EDC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959052-4173-482D-A2F4-66382120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440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923B6-59D4-4299-9263-12DE2E56F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EFBD1F-676B-4A18-A43C-08BE138708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3C5C5-CB8F-4A40-967A-660FC4636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EDAB1-0D18-4C07-8775-3C85D2E8DAF4}" type="datetime1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0B3B1-7EA9-483F-B4B9-91135D542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1F15D-A273-4939-96C7-EC203C9CD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1512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0ECB97-5267-4CF6-95A5-44BEB0C162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4B5A97-89A6-4609-9C44-6B35BF659D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035FF2-3CF9-4BB3-B3E4-A91C65E9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46BF1-8EDF-4D7F-836E-B8BD24D537B5}" type="datetime1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401CF9-0115-4392-AC04-A806843A0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9C375-3C51-4EAC-935F-C9352DC99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826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120215" y="3648074"/>
            <a:ext cx="10448392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120217" y="5034508"/>
            <a:ext cx="10448393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8534400" y="6354763"/>
            <a:ext cx="3048000" cy="36671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67002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/>
            </a:lvl1pPr>
            <a:lvl2pPr marL="628635" indent="-354004">
              <a:buSzPct val="110000"/>
              <a:defRPr sz="3200"/>
            </a:lvl2pPr>
            <a:lvl3pPr marL="895328" indent="-301618">
              <a:buSzPct val="110000"/>
              <a:defRPr sz="2800"/>
            </a:lvl3pPr>
            <a:lvl4pPr marL="1162022" indent="-293681">
              <a:buSzPct val="110000"/>
              <a:defRPr sz="2400"/>
            </a:lvl4pPr>
            <a:lvl5pPr marL="1438239" indent="-295267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781054" y="6353180"/>
            <a:ext cx="1054955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426209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72C6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12434-35D3-4C85-B0E5-F64D0C95DE1B}" type="datetime1">
              <a:rPr lang="en-US" smtClean="0"/>
              <a:t>11/3/2022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9CB17-EC9F-41B9-A3DB-204D3784F605}" type="datetime1">
              <a:rPr lang="en-US" smtClean="0"/>
              <a:t>11/3/2022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CA9BC-BF36-47E2-A50E-78317F6CBEEF}" type="datetime1">
              <a:rPr lang="en-US" smtClean="0"/>
              <a:t>11/3/2022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7FBF2-70DA-4DDD-87D8-975D4714AD6B}" type="datetime1">
              <a:rPr lang="en-US" smtClean="0"/>
              <a:t>11/3/2022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92DC6-2946-4A6C-8303-787748E48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6E22C0-882E-4F9F-B1BC-3DCDF31DF3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3C7FEE-0428-4338-8629-28A9B4603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1FD9B-F155-4560-BF24-054859F3B379}" type="datetime1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1D51D-DA97-4638-842C-44C77FD02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F1EF9E-3E5B-4779-B7CC-C37E0AA32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779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E7BF0-B7F2-4E8E-9A95-241BCC519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7219B-3B40-4B41-ACB7-7B109652B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643951-9978-4CC6-ABA5-31AB555CA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96DD-9B45-4F41-9003-5D9007D96D65}" type="datetime1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895EA7-6845-4B97-8A79-ECB5ED2BD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2240E5-E4ED-4FFC-99A8-01542C327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63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6A905-72CC-4E46-9A51-2DE57453D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61FD9-160D-425D-AF13-BBCE12246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53651-ABAC-45EC-B462-18A2768E7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197F1-49C2-4439-A34C-5E72A420F9E6}" type="datetime1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F954B3-1D31-45D8-AA32-D18932B69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0ADC81-3EE7-44B7-AE12-E7FE9B92C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57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EA941-F89D-43EF-8F92-2083361A0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B9F95-6714-4BEC-AF76-D8679F7C16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75B465-C37C-4283-A931-945B5E1255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788319-8FC7-4D7A-859E-DCFA7B48A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7692-DBE7-4E1F-AACB-6496386F0480}" type="datetime1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5268E2-7243-417D-90B5-1BAAAEA00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C147C3-1FFF-4970-B193-49C866907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759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10362" y="6198870"/>
            <a:ext cx="109728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0" y="0"/>
                </a:moveTo>
                <a:lnTo>
                  <a:pt x="10972800" y="0"/>
                </a:lnTo>
              </a:path>
            </a:pathLst>
          </a:custGeom>
          <a:ln w="19812">
            <a:solidFill>
              <a:srgbClr val="00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10362" y="1126997"/>
            <a:ext cx="109728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0" y="0"/>
                </a:moveTo>
                <a:lnTo>
                  <a:pt x="10972800" y="0"/>
                </a:lnTo>
              </a:path>
            </a:pathLst>
          </a:custGeom>
          <a:ln w="19812">
            <a:solidFill>
              <a:srgbClr val="00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2964" y="6292596"/>
            <a:ext cx="440436" cy="44652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25924" y="190957"/>
            <a:ext cx="2740151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1853" y="1290065"/>
            <a:ext cx="9516745" cy="19043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72C6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2AF0E-7B36-49FB-8BAE-6E297094741C}" type="datetime1">
              <a:rPr lang="en-US" smtClean="0"/>
              <a:t>11/3/2022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12575" y="6398589"/>
            <a:ext cx="287020" cy="224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C0C918-4B2F-4749-8C4F-733915D3A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12AD4A-7E92-462F-B3EA-D3C1F7EC7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91C48-CDFD-4D93-B155-549145161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EB431-32EA-4DBB-8FBF-8E2ECD69A696}" type="datetime1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B0C6A-DED7-4762-8A17-B37AE33DB0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957A5-9D4E-4CB4-AAA5-B47B5EB4A8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94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533400" y="117786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864704" y="6356355"/>
            <a:ext cx="10546241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 dirty="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" y="6291910"/>
            <a:ext cx="440263" cy="4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7669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hyperlink" Target="shorturl.at/abeS4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adaptech.org/wp-content/uploads/AccessibleCaptioningForWebsite.docx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JzD6v7OrZw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hyperlink" Target="https://www.coursera.org/learn/inclusive-design" TargetMode="External"/><Relationship Id="rId7" Type="http://schemas.openxmlformats.org/officeDocument/2006/relationships/hyperlink" Target="mailto:ahavel@dawsoncollege.qc.ca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Relationship Id="rId6" Type="http://schemas.openxmlformats.org/officeDocument/2006/relationships/hyperlink" Target="mailto:cfichten@dawsoncollege.qc.ca" TargetMode="External"/><Relationship Id="rId5" Type="http://schemas.openxmlformats.org/officeDocument/2006/relationships/hyperlink" Target="http://www.adaptech.org/" TargetMode="External"/><Relationship Id="rId4" Type="http://schemas.openxmlformats.org/officeDocument/2006/relationships/hyperlink" Target="https://adaptech.org/research/e-access-concordia-project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CAAA5C7-6DCB-4432-8426-FB239A65EB7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1</a:t>
            </a:fld>
            <a:endParaRPr lang="en-US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228600"/>
            <a:ext cx="11582400" cy="1860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indent="12700" algn="ctr">
              <a:spcBef>
                <a:spcPts val="105"/>
              </a:spcBef>
            </a:pPr>
            <a:r>
              <a:rPr lang="en-CA" dirty="0"/>
              <a:t>Not Disabled, Just Differently-Abled: </a:t>
            </a:r>
            <a:br>
              <a:rPr lang="en-CA" dirty="0"/>
            </a:br>
            <a:r>
              <a:rPr lang="en-CA" dirty="0"/>
              <a:t>How to Ensure That ALL of Your Students Are Thriving in Your Class!</a:t>
            </a:r>
            <a:endParaRPr sz="4400" dirty="0">
              <a:latin typeface="+mn-lt"/>
            </a:endParaRPr>
          </a:p>
        </p:txBody>
      </p:sp>
      <p:sp>
        <p:nvSpPr>
          <p:cNvPr id="3" name="object 3" descr="Decorative."/>
          <p:cNvSpPr/>
          <p:nvPr/>
        </p:nvSpPr>
        <p:spPr>
          <a:xfrm>
            <a:off x="1981961" y="213741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812">
            <a:solidFill>
              <a:srgbClr val="00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3400" y="2576679"/>
            <a:ext cx="11125200" cy="360611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252095" marR="5080" indent="-3810" algn="ctr">
              <a:lnSpc>
                <a:spcPts val="4000"/>
              </a:lnSpc>
              <a:spcBef>
                <a:spcPts val="500"/>
              </a:spcBef>
            </a:pPr>
            <a:r>
              <a:rPr lang="en-US" sz="3200" spc="-5" dirty="0">
                <a:solidFill>
                  <a:srgbClr val="0033CC"/>
                </a:solidFill>
                <a:latin typeface="Arial"/>
                <a:cs typeface="Arial"/>
              </a:rPr>
              <a:t>Catherine Fichten, </a:t>
            </a:r>
            <a:r>
              <a:rPr lang="en-US" sz="3200" spc="-5" dirty="0" err="1">
                <a:solidFill>
                  <a:srgbClr val="0033CC"/>
                </a:solidFill>
                <a:latin typeface="Arial"/>
                <a:cs typeface="Arial"/>
              </a:rPr>
              <a:t>Giso</a:t>
            </a:r>
            <a:r>
              <a:rPr lang="en-US" sz="3200" spc="-5" dirty="0">
                <a:solidFill>
                  <a:srgbClr val="0033CC"/>
                </a:solidFill>
                <a:latin typeface="Arial"/>
                <a:cs typeface="Arial"/>
              </a:rPr>
              <a:t> Iravani-Manesh, Alice Havel</a:t>
            </a:r>
            <a:r>
              <a:rPr sz="320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endParaRPr lang="en-CA" sz="3200" dirty="0">
              <a:solidFill>
                <a:srgbClr val="0033CC"/>
              </a:solidFill>
              <a:latin typeface="Arial"/>
              <a:cs typeface="Arial"/>
            </a:endParaRPr>
          </a:p>
          <a:p>
            <a:pPr marL="252095" marR="5080" indent="-3810" algn="ctr">
              <a:lnSpc>
                <a:spcPts val="4000"/>
              </a:lnSpc>
              <a:spcBef>
                <a:spcPts val="500"/>
              </a:spcBef>
            </a:pPr>
            <a:r>
              <a:rPr sz="2800" u="sng" spc="-5" dirty="0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Arial"/>
                <a:cs typeface="Arial"/>
                <a:hlinkClick r:id="rId3"/>
              </a:rPr>
              <a:t>Adaptech Research</a:t>
            </a:r>
            <a:r>
              <a:rPr sz="2800" u="sng" spc="15" dirty="0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800" u="sng" spc="-5" dirty="0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Arial"/>
                <a:cs typeface="Arial"/>
                <a:hlinkClick r:id="rId3"/>
              </a:rPr>
              <a:t>Network</a:t>
            </a:r>
            <a:endParaRPr sz="2800" dirty="0">
              <a:latin typeface="Arial"/>
              <a:cs typeface="Arial"/>
            </a:endParaRPr>
          </a:p>
          <a:p>
            <a:pPr marR="381635" algn="ctr">
              <a:lnSpc>
                <a:spcPct val="100000"/>
              </a:lnSpc>
              <a:spcBef>
                <a:spcPts val="1585"/>
              </a:spcBef>
            </a:pPr>
            <a:r>
              <a:rPr lang="en-CA" sz="2600" spc="-5" dirty="0">
                <a:solidFill>
                  <a:srgbClr val="0033CC"/>
                </a:solidFill>
                <a:latin typeface="Arial"/>
                <a:cs typeface="Arial"/>
              </a:rPr>
              <a:t>Vanier Ped Day, Montreal</a:t>
            </a:r>
            <a:endParaRPr lang="en-CA" sz="2600" spc="35" dirty="0">
              <a:solidFill>
                <a:srgbClr val="0033CC"/>
              </a:solidFill>
              <a:latin typeface="Arial"/>
              <a:cs typeface="Arial"/>
            </a:endParaRPr>
          </a:p>
          <a:p>
            <a:pPr marR="381635" algn="ctr">
              <a:lnSpc>
                <a:spcPct val="100000"/>
              </a:lnSpc>
              <a:spcBef>
                <a:spcPts val="1585"/>
              </a:spcBef>
            </a:pPr>
            <a:r>
              <a:rPr lang="en-CA" sz="2600" spc="35" dirty="0">
                <a:solidFill>
                  <a:srgbClr val="0033CC"/>
                </a:solidFill>
                <a:latin typeface="Arial"/>
                <a:cs typeface="Arial"/>
              </a:rPr>
              <a:t>October 12</a:t>
            </a:r>
            <a:r>
              <a:rPr lang="en-CA" sz="2600" spc="35" baseline="30000" dirty="0">
                <a:solidFill>
                  <a:srgbClr val="0033CC"/>
                </a:solidFill>
                <a:latin typeface="Arial"/>
                <a:cs typeface="Arial"/>
              </a:rPr>
              <a:t>th</a:t>
            </a:r>
            <a:r>
              <a:rPr lang="en-CA" sz="2600" spc="35" dirty="0">
                <a:solidFill>
                  <a:srgbClr val="0033CC"/>
                </a:solidFill>
                <a:latin typeface="Arial"/>
                <a:cs typeface="Arial"/>
              </a:rPr>
              <a:t>, 2022</a:t>
            </a:r>
          </a:p>
          <a:p>
            <a:pPr marR="381635" algn="ctr">
              <a:spcBef>
                <a:spcPts val="1585"/>
              </a:spcBef>
            </a:pPr>
            <a:r>
              <a:rPr lang="en-US" sz="2600" spc="-5" dirty="0">
                <a:solidFill>
                  <a:srgbClr val="0033CC"/>
                </a:solidFill>
                <a:latin typeface="Arial"/>
                <a:cs typeface="Arial"/>
              </a:rPr>
              <a:t>Digital copy of our presentation: </a:t>
            </a:r>
            <a:r>
              <a:rPr lang="en-CA" sz="2800" kern="1200" dirty="0">
                <a:solidFill>
                  <a:schemeClr val="tx2"/>
                </a:solidFill>
                <a:latin typeface="+mn-lt"/>
                <a:hlinkClick r:id="rId4" action="ppaction://hlinkfile"/>
              </a:rPr>
              <a:t>shorturl.at/</a:t>
            </a:r>
            <a:r>
              <a:rPr lang="en-CA" sz="2800" kern="1200" dirty="0" err="1">
                <a:solidFill>
                  <a:schemeClr val="tx2"/>
                </a:solidFill>
                <a:latin typeface="+mn-lt"/>
                <a:hlinkClick r:id="rId4" action="ppaction://hlinkfile"/>
              </a:rPr>
              <a:t>abeS4</a:t>
            </a:r>
            <a:endParaRPr lang="en-US" sz="2800" b="1" kern="1200" dirty="0">
              <a:solidFill>
                <a:schemeClr val="tx2"/>
              </a:solidFill>
              <a:latin typeface="+mn-lt"/>
            </a:endParaRPr>
          </a:p>
          <a:p>
            <a:pPr marR="381635" algn="ctr">
              <a:lnSpc>
                <a:spcPct val="100000"/>
              </a:lnSpc>
              <a:spcBef>
                <a:spcPts val="1585"/>
              </a:spcBef>
            </a:pPr>
            <a:endParaRPr sz="2600" dirty="0">
              <a:latin typeface="Arial"/>
              <a:cs typeface="Arial"/>
            </a:endParaRPr>
          </a:p>
        </p:txBody>
      </p:sp>
      <p:pic>
        <p:nvPicPr>
          <p:cNvPr id="5" name="object 5" descr="Decorative.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97652" y="5869298"/>
            <a:ext cx="996696" cy="347472"/>
          </a:xfrm>
          <a:prstGeom prst="rect">
            <a:avLst/>
          </a:prstGeom>
        </p:spPr>
      </p:pic>
      <p:pic>
        <p:nvPicPr>
          <p:cNvPr id="6" name="object 6" descr="Adaptech logo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12749" y="5701658"/>
            <a:ext cx="630935" cy="632460"/>
          </a:xfrm>
          <a:prstGeom prst="rect">
            <a:avLst/>
          </a:prstGeom>
        </p:spPr>
      </p:pic>
      <p:pic>
        <p:nvPicPr>
          <p:cNvPr id="7" name="object 7" descr="Dawson College logo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497569" y="5819006"/>
            <a:ext cx="1281683" cy="3977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ACCF0BC-B821-449F-A660-48DFE30B3649}"/>
              </a:ext>
            </a:extLst>
          </p:cNvPr>
          <p:cNvSpPr txBox="1"/>
          <p:nvPr/>
        </p:nvSpPr>
        <p:spPr>
          <a:xfrm>
            <a:off x="178423" y="6298896"/>
            <a:ext cx="11237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Fichten, C., </a:t>
            </a:r>
            <a:r>
              <a:rPr lang="en-US" dirty="0" err="1"/>
              <a:t>Iravani-Manesh</a:t>
            </a:r>
            <a:r>
              <a:rPr lang="en-US" dirty="0"/>
              <a:t>, G., &amp; Havel, A. (2022, October 12). Not disabled, just differently-abled: How to ensure that ALL of your students are thriving in class [Invited speakers]. Vanier Ped Day, Montreal, QC, Canada.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54" y="266705"/>
            <a:ext cx="1214349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lang="en-CA" spc="-5" dirty="0"/>
              <a:t>Background</a:t>
            </a:r>
            <a:endParaRPr lang="en-CA" spc="-55" dirty="0"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33400" y="1313931"/>
            <a:ext cx="11466195" cy="1125308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832485" lvl="1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kumimoji="0" lang="en-CA" sz="3200" b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Be mindful of your use of</a:t>
            </a:r>
            <a:r>
              <a:rPr kumimoji="0" lang="en-CA" sz="3200" b="1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CA" sz="3200" b="1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color</a:t>
            </a:r>
            <a:r>
              <a:rPr kumimoji="0" lang="en-CA" sz="3200" b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 &amp; </a:t>
            </a:r>
            <a:r>
              <a:rPr kumimoji="0" lang="en-CA" sz="3200" b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cs typeface="Arial"/>
              </a:rPr>
              <a:t>contrast</a:t>
            </a:r>
            <a:endParaRPr kumimoji="0" lang="en-CA" sz="3200" b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832485" lvl="1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Avoid distracting background images</a:t>
            </a:r>
            <a:endParaRPr kumimoji="0" lang="en-CA" sz="3200" b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8" name="Picture 7" descr="Example of a bad background image, which is too busy, so that the text on it cannot be read">
            <a:extLst>
              <a:ext uri="{FF2B5EF4-FFF2-40B4-BE49-F238E27FC236}">
                <a16:creationId xmlns:a16="http://schemas.microsoft.com/office/drawing/2014/main" id="{75A09007-1B2F-CCC1-5FB7-B9219DCCD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854" y="2743200"/>
            <a:ext cx="5390292" cy="3000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AB249D-6188-0075-8012-BDD29ED00F70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19404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54" y="304800"/>
            <a:ext cx="1214349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Use of Colors</a:t>
            </a:r>
            <a:endParaRPr spc="-55" dirty="0"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33400" y="1313931"/>
            <a:ext cx="11466195" cy="555921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832485" lvl="1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kumimoji="0" lang="en-CA" sz="3200" b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Avoid </a:t>
            </a:r>
            <a:r>
              <a:rPr kumimoji="0" lang="en-CA" sz="3200" b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greens</a:t>
            </a: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,</a:t>
            </a:r>
            <a:r>
              <a:rPr kumimoji="0" lang="en-CA" sz="3200" b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CA" sz="3200" b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reds/pinks</a:t>
            </a:r>
            <a:r>
              <a:rPr kumimoji="0" lang="en-CA" sz="320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,</a:t>
            </a:r>
            <a:r>
              <a:rPr kumimoji="0" lang="en-CA" sz="3200" b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 yellows</a:t>
            </a:r>
            <a:r>
              <a:rPr kumimoji="0" lang="en-CA" sz="320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,</a:t>
            </a:r>
            <a:r>
              <a:rPr kumimoji="0" lang="en-CA" sz="3200" b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 blues</a:t>
            </a:r>
            <a:endParaRPr kumimoji="0" lang="en-CA" sz="3600" b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6" name="Picture 5" descr="Example of bad use of color, with illegible text">
            <a:extLst>
              <a:ext uri="{FF2B5EF4-FFF2-40B4-BE49-F238E27FC236}">
                <a16:creationId xmlns:a16="http://schemas.microsoft.com/office/drawing/2014/main" id="{2CB5E31C-97DC-F78F-C997-9B44987AFB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2251247"/>
            <a:ext cx="5321300" cy="36295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873890-1E2D-40BA-F000-5D7C6F250A37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4400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A8AEDD16-B699-D376-CE63-53E82081D2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254" y="304800"/>
            <a:ext cx="1214349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General Guidelines for PowerPoint Documents</a:t>
            </a:r>
            <a:endParaRPr spc="-55" dirty="0"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96CCABE2-CFF9-87FF-EB64-436579536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33401" y="1188963"/>
            <a:ext cx="10972800" cy="4541628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Use </a:t>
            </a:r>
            <a:r>
              <a:rPr lang="en-CA" sz="3600" b="1" dirty="0">
                <a:solidFill>
                  <a:srgbClr val="1F497D"/>
                </a:solidFill>
                <a:latin typeface="Arial"/>
                <a:cs typeface="Arial"/>
              </a:rPr>
              <a:t>sans</a:t>
            </a: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en-CA" sz="3600" b="1" dirty="0">
                <a:solidFill>
                  <a:srgbClr val="1F497D"/>
                </a:solidFill>
                <a:latin typeface="Arial"/>
                <a:cs typeface="Arial"/>
              </a:rPr>
              <a:t>serif </a:t>
            </a: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font, such as </a:t>
            </a:r>
            <a:r>
              <a:rPr lang="en-CA" sz="3600" b="1" dirty="0">
                <a:solidFill>
                  <a:srgbClr val="1F497D"/>
                </a:solidFill>
                <a:latin typeface="Arial"/>
                <a:cs typeface="Arial"/>
              </a:rPr>
              <a:t>Arial</a:t>
            </a: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 or </a:t>
            </a:r>
            <a:r>
              <a:rPr lang="en-CA" sz="3600" b="1" dirty="0">
                <a:solidFill>
                  <a:srgbClr val="1F497D"/>
                </a:solidFill>
                <a:latin typeface="Arial"/>
                <a:cs typeface="Arial"/>
              </a:rPr>
              <a:t>Calibri</a:t>
            </a:r>
          </a:p>
          <a:p>
            <a:pPr marL="375285" lvl="0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fr-FR" sz="3600" dirty="0">
                <a:solidFill>
                  <a:srgbClr val="1F497D"/>
                </a:solidFill>
                <a:latin typeface="Arial"/>
                <a:cs typeface="Arial"/>
              </a:rPr>
              <a:t>Use 40 point font for the </a:t>
            </a:r>
            <a:r>
              <a:rPr lang="fr-FR" sz="3600" b="1" dirty="0" err="1">
                <a:solidFill>
                  <a:srgbClr val="1F497D"/>
                </a:solidFill>
                <a:latin typeface="Arial"/>
                <a:cs typeface="Arial"/>
              </a:rPr>
              <a:t>titles</a:t>
            </a:r>
            <a:r>
              <a:rPr lang="fr-FR" sz="360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</a:p>
          <a:p>
            <a:pPr marL="375285" lvl="0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fr-FR" sz="3600" dirty="0">
                <a:solidFill>
                  <a:srgbClr val="1F497D"/>
                </a:solidFill>
                <a:latin typeface="Arial"/>
                <a:cs typeface="Arial"/>
              </a:rPr>
              <a:t>Use 36, 32, 30, 28 point font for the </a:t>
            </a:r>
            <a:r>
              <a:rPr lang="fr-FR" sz="3600" b="1" dirty="0">
                <a:solidFill>
                  <a:srgbClr val="1F497D"/>
                </a:solidFill>
                <a:latin typeface="Arial"/>
                <a:cs typeface="Arial"/>
              </a:rPr>
              <a:t>body</a:t>
            </a:r>
          </a:p>
          <a:p>
            <a:pPr marL="832485" lvl="1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fr-FR" sz="3000" b="1" dirty="0">
                <a:solidFill>
                  <a:srgbClr val="1F497D"/>
                </a:solidFill>
                <a:latin typeface="Arial"/>
                <a:cs typeface="Arial"/>
              </a:rPr>
              <a:t>Minimum</a:t>
            </a:r>
            <a:r>
              <a:rPr lang="fr-FR" sz="3000" dirty="0">
                <a:solidFill>
                  <a:srgbClr val="1F497D"/>
                </a:solidFill>
                <a:latin typeface="Arial"/>
                <a:cs typeface="Arial"/>
              </a:rPr>
              <a:t> 24 point font</a:t>
            </a:r>
          </a:p>
          <a:p>
            <a:pPr marL="375285" lvl="0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Use </a:t>
            </a:r>
            <a:r>
              <a:rPr lang="en-CA" sz="3600" b="1" dirty="0">
                <a:solidFill>
                  <a:srgbClr val="1F497D"/>
                </a:solidFill>
                <a:latin typeface="Arial"/>
                <a:cs typeface="Arial"/>
              </a:rPr>
              <a:t>high contrast </a:t>
            </a: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between text &amp; background</a:t>
            </a:r>
          </a:p>
          <a:p>
            <a:pPr marL="375285" lvl="0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b="1" dirty="0">
                <a:solidFill>
                  <a:srgbClr val="1F497D"/>
                </a:solidFill>
                <a:latin typeface="Arial"/>
                <a:cs typeface="Arial"/>
              </a:rPr>
              <a:t>Avoid</a:t>
            </a: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 distracting background images </a:t>
            </a:r>
            <a:endParaRPr kumimoji="0" lang="en-CA" sz="3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9C2625-18FC-A0CC-2543-DD525D4952D2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51162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85A3183D-960C-CB9A-D908-357B9D73B9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254" y="304800"/>
            <a:ext cx="1214349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Course Packs: AVOID!</a:t>
            </a:r>
            <a:endParaRPr spc="-55" dirty="0"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33401" y="1188963"/>
            <a:ext cx="10972800" cy="2833468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Italics &amp; underlining (</a:t>
            </a:r>
            <a:r>
              <a:rPr lang="en-CA" sz="3600" b="1" dirty="0">
                <a:solidFill>
                  <a:srgbClr val="1F497D"/>
                </a:solidFill>
                <a:latin typeface="Arial"/>
                <a:cs typeface="Arial"/>
              </a:rPr>
              <a:t>bold</a:t>
            </a: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 is best)</a:t>
            </a:r>
          </a:p>
          <a:p>
            <a:pPr marL="375285" lvl="0" indent="-363220"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kumimoji="0" lang="en-CA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Missing or light text</a:t>
            </a:r>
          </a:p>
          <a:p>
            <a:pPr marL="375285" lvl="0" indent="-363220"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kumimoji="0" lang="en-CA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Handwriting!</a:t>
            </a:r>
          </a:p>
          <a:p>
            <a:pPr marL="375285" lvl="0" indent="-363220"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Content cut off at edges</a:t>
            </a:r>
          </a:p>
          <a:p>
            <a:pPr marL="375285" indent="-363220"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Partial pages visible on side</a:t>
            </a:r>
            <a:endParaRPr kumimoji="0" lang="en-CA" sz="3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2" name="Picture 1" descr="Image of bad text, lacking visibility">
            <a:extLst>
              <a:ext uri="{FF2B5EF4-FFF2-40B4-BE49-F238E27FC236}">
                <a16:creationId xmlns:a16="http://schemas.microsoft.com/office/drawing/2014/main" id="{9AD08D2E-72AC-80A0-33B8-E28A33D96C7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968" y="4343400"/>
            <a:ext cx="7308064" cy="1693972"/>
          </a:xfrm>
          <a:prstGeom prst="rect">
            <a:avLst/>
          </a:prstGeom>
        </p:spPr>
      </p:pic>
      <p:pic>
        <p:nvPicPr>
          <p:cNvPr id="7" name="Picture 6" descr="Image of bad, illegible handwriting">
            <a:extLst>
              <a:ext uri="{FF2B5EF4-FFF2-40B4-BE49-F238E27FC236}">
                <a16:creationId xmlns:a16="http://schemas.microsoft.com/office/drawing/2014/main" id="{F96059C4-38E8-4EF9-72AA-9D9250BE6C4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041" y="1518908"/>
            <a:ext cx="3657600" cy="2438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949909F-8DFC-0CFB-DDF3-0DFEAAEBF410}"/>
              </a:ext>
            </a:extLst>
          </p:cNvPr>
          <p:cNvSpPr txBox="1"/>
          <p:nvPr/>
        </p:nvSpPr>
        <p:spPr>
          <a:xfrm>
            <a:off x="1143000" y="6345578"/>
            <a:ext cx="10058400" cy="383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https://</a:t>
            </a:r>
            <a:r>
              <a:rPr lang="en-CA" dirty="0" err="1"/>
              <a:t>www.uvic.ca</a:t>
            </a:r>
            <a:r>
              <a:rPr lang="en-CA" dirty="0"/>
              <a:t>/services/</a:t>
            </a:r>
            <a:r>
              <a:rPr lang="en-CA" dirty="0" err="1"/>
              <a:t>cal</a:t>
            </a:r>
            <a:r>
              <a:rPr lang="en-CA" dirty="0"/>
              <a:t>/courses/course-materials/</a:t>
            </a:r>
            <a:r>
              <a:rPr lang="en-CA" dirty="0" err="1"/>
              <a:t>coursespaces</a:t>
            </a:r>
            <a:r>
              <a:rPr lang="en-CA" dirty="0"/>
              <a:t>-material/</a:t>
            </a:r>
            <a:r>
              <a:rPr lang="en-CA" dirty="0" err="1"/>
              <a:t>index.php</a:t>
            </a:r>
            <a:r>
              <a:rPr lang="en-C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9763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6B22376D-0F48-F5AB-692C-9F8222A4EB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254" y="304800"/>
            <a:ext cx="1214349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General Guidelines for Word Documents</a:t>
            </a:r>
            <a:endParaRPr spc="-55" dirty="0"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33401" y="1188963"/>
            <a:ext cx="10972800" cy="4115807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lnSpc>
                <a:spcPct val="150000"/>
              </a:lnSpc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b="1" dirty="0">
                <a:solidFill>
                  <a:srgbClr val="1F497D"/>
                </a:solidFill>
                <a:latin typeface="Arial"/>
                <a:cs typeface="Arial"/>
              </a:rPr>
              <a:t>Fonts</a:t>
            </a: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: Sans Serif, Arial, Calibri</a:t>
            </a:r>
          </a:p>
          <a:p>
            <a:pPr marL="375285" lvl="0" indent="-363220">
              <a:lnSpc>
                <a:spcPct val="150000"/>
              </a:lnSpc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b="1" dirty="0">
                <a:solidFill>
                  <a:srgbClr val="1F497D"/>
                </a:solidFill>
                <a:latin typeface="Arial"/>
                <a:cs typeface="Arial"/>
              </a:rPr>
              <a:t>Font size</a:t>
            </a: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: 12 - 14 points </a:t>
            </a:r>
          </a:p>
          <a:p>
            <a:pPr marL="375285" lvl="0" indent="-363220">
              <a:lnSpc>
                <a:spcPct val="150000"/>
              </a:lnSpc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b="1" dirty="0">
                <a:solidFill>
                  <a:srgbClr val="1F497D"/>
                </a:solidFill>
                <a:latin typeface="Arial"/>
                <a:cs typeface="Arial"/>
              </a:rPr>
              <a:t>Headings</a:t>
            </a: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: 20% bigger </a:t>
            </a:r>
          </a:p>
          <a:p>
            <a:pPr marL="832485" lvl="1" indent="-363220">
              <a:lnSpc>
                <a:spcPct val="150000"/>
              </a:lnSpc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Use Styles / Headings</a:t>
            </a:r>
          </a:p>
          <a:p>
            <a:pPr marL="375285" lvl="0" indent="-363220">
              <a:lnSpc>
                <a:spcPct val="150000"/>
              </a:lnSpc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b="1" dirty="0">
                <a:solidFill>
                  <a:srgbClr val="1F497D"/>
                </a:solidFill>
                <a:latin typeface="Arial"/>
                <a:cs typeface="Arial"/>
              </a:rPr>
              <a:t>Backgrounds</a:t>
            </a: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: single color </a:t>
            </a:r>
          </a:p>
        </p:txBody>
      </p:sp>
      <p:pic>
        <p:nvPicPr>
          <p:cNvPr id="4" name="Picture 3" descr="Decorative.">
            <a:extLst>
              <a:ext uri="{FF2B5EF4-FFF2-40B4-BE49-F238E27FC236}">
                <a16:creationId xmlns:a16="http://schemas.microsoft.com/office/drawing/2014/main" id="{3F7F2495-6394-787A-431E-E569445C8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3071887"/>
            <a:ext cx="4155440" cy="2597150"/>
          </a:xfrm>
          <a:prstGeom prst="rect">
            <a:avLst/>
          </a:prstGeom>
        </p:spPr>
      </p:pic>
      <p:pic>
        <p:nvPicPr>
          <p:cNvPr id="26" name="Picture 25" descr="Image of Font settings in a Microsoft Word document">
            <a:extLst>
              <a:ext uri="{FF2B5EF4-FFF2-40B4-BE49-F238E27FC236}">
                <a16:creationId xmlns:a16="http://schemas.microsoft.com/office/drawing/2014/main" id="{5869938C-A62F-184F-4F53-08A0E83CA3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1188963"/>
            <a:ext cx="3810000" cy="1600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06CDED-BD83-56F9-02DB-171C34170805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10732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54" y="304800"/>
            <a:ext cx="1214349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OCR Documents</a:t>
            </a:r>
            <a:endParaRPr spc="-55" dirty="0"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33400" y="1313931"/>
            <a:ext cx="11466195" cy="1109919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kumimoji="0" lang="en-CA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Adobe Acrobat Pro DC</a:t>
            </a: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: Scan &amp; OCR → Recognize Text → In This File </a:t>
            </a:r>
            <a:r>
              <a:rPr kumimoji="0" lang="en-CA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→ Recognize Text </a:t>
            </a:r>
            <a:endParaRPr kumimoji="0" lang="en-CA" sz="3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6" name="Picture 5" descr="Image describing the appropriate steps to OCR documents">
            <a:extLst>
              <a:ext uri="{FF2B5EF4-FFF2-40B4-BE49-F238E27FC236}">
                <a16:creationId xmlns:a16="http://schemas.microsoft.com/office/drawing/2014/main" id="{F8E77A0C-CB0E-9D10-0D76-84854EFBAF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718" y="2637858"/>
            <a:ext cx="6381558" cy="34265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817067-D4EE-AF24-AD07-D783AAD9361B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775752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54" y="304800"/>
            <a:ext cx="1214349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Accessible Tables</a:t>
            </a:r>
            <a:endParaRPr spc="-55" dirty="0"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33400" y="1299459"/>
            <a:ext cx="11466195" cy="2264081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kumimoji="0" lang="en-CA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Avoid tables </a:t>
            </a: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– Excel is </a:t>
            </a:r>
            <a:r>
              <a:rPr kumimoji="0" lang="en-CA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not</a:t>
            </a: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 always accessible!</a:t>
            </a:r>
          </a:p>
          <a:p>
            <a:pPr marL="832485" lvl="1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Add </a:t>
            </a:r>
            <a:r>
              <a:rPr lang="en-CA" sz="3200" b="1" dirty="0">
                <a:solidFill>
                  <a:srgbClr val="1F497D"/>
                </a:solidFill>
                <a:latin typeface="Arial"/>
                <a:cs typeface="Arial"/>
              </a:rPr>
              <a:t>alt text </a:t>
            </a: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to tables or graphs</a:t>
            </a:r>
          </a:p>
          <a:p>
            <a:pPr marL="832485" lvl="1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b="1" dirty="0">
                <a:solidFill>
                  <a:srgbClr val="1F497D"/>
                </a:solidFill>
                <a:latin typeface="Arial"/>
                <a:cs typeface="Arial"/>
              </a:rPr>
              <a:t>Label</a:t>
            </a: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 all cells in columns</a:t>
            </a:r>
          </a:p>
          <a:p>
            <a:pPr marL="832485" lvl="1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b="1" dirty="0">
                <a:solidFill>
                  <a:srgbClr val="1F497D"/>
                </a:solidFill>
                <a:latin typeface="Arial"/>
                <a:cs typeface="Arial"/>
              </a:rPr>
              <a:t>Number</a:t>
            </a: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 all rows</a:t>
            </a:r>
          </a:p>
        </p:txBody>
      </p:sp>
      <p:graphicFrame>
        <p:nvGraphicFramePr>
          <p:cNvPr id="6" name="Table 5" descr="Example of an accessible table in Excel, with the first rows and columns labelled.">
            <a:extLst>
              <a:ext uri="{FF2B5EF4-FFF2-40B4-BE49-F238E27FC236}">
                <a16:creationId xmlns:a16="http://schemas.microsoft.com/office/drawing/2014/main" id="{0B1B14F8-15D2-F81D-6099-891EDA678E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519415"/>
              </p:ext>
            </p:extLst>
          </p:nvPr>
        </p:nvGraphicFramePr>
        <p:xfrm>
          <a:off x="829309" y="3733800"/>
          <a:ext cx="10874375" cy="1576683"/>
        </p:xfrm>
        <a:graphic>
          <a:graphicData uri="http://schemas.openxmlformats.org/drawingml/2006/table">
            <a:tbl>
              <a:tblPr firstRow="1" firstCol="1" bandRow="1"/>
              <a:tblGrid>
                <a:gridCol w="2096925">
                  <a:extLst>
                    <a:ext uri="{9D8B030D-6E8A-4147-A177-3AD203B41FA5}">
                      <a16:colId xmlns:a16="http://schemas.microsoft.com/office/drawing/2014/main" val="668206623"/>
                    </a:ext>
                  </a:extLst>
                </a:gridCol>
                <a:gridCol w="2494655">
                  <a:extLst>
                    <a:ext uri="{9D8B030D-6E8A-4147-A177-3AD203B41FA5}">
                      <a16:colId xmlns:a16="http://schemas.microsoft.com/office/drawing/2014/main" val="78810041"/>
                    </a:ext>
                  </a:extLst>
                </a:gridCol>
                <a:gridCol w="2638250">
                  <a:extLst>
                    <a:ext uri="{9D8B030D-6E8A-4147-A177-3AD203B41FA5}">
                      <a16:colId xmlns:a16="http://schemas.microsoft.com/office/drawing/2014/main" val="4198957342"/>
                    </a:ext>
                  </a:extLst>
                </a:gridCol>
                <a:gridCol w="3644545">
                  <a:extLst>
                    <a:ext uri="{9D8B030D-6E8A-4147-A177-3AD203B41FA5}">
                      <a16:colId xmlns:a16="http://schemas.microsoft.com/office/drawing/2014/main" val="6247168"/>
                    </a:ext>
                  </a:extLst>
                </a:gridCol>
              </a:tblGrid>
              <a:tr h="3488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Row 1</a:t>
                      </a:r>
                      <a:endParaRPr lang="en-CA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Name</a:t>
                      </a:r>
                      <a:endParaRPr lang="en-CA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Phone number</a:t>
                      </a:r>
                      <a:endParaRPr lang="en-CA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Email</a:t>
                      </a:r>
                      <a:endParaRPr lang="en-CA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104157"/>
                  </a:ext>
                </a:extLst>
              </a:tr>
              <a:tr h="6139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Row 2</a:t>
                      </a:r>
                      <a:endParaRPr lang="en-CA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Jane Doe</a:t>
                      </a:r>
                      <a:endParaRPr lang="en-CA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555-123-4567</a:t>
                      </a:r>
                      <a:endParaRPr lang="en-CA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Jane.Doe@gmail.com</a:t>
                      </a:r>
                      <a:endParaRPr lang="en-CA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2202647"/>
                  </a:ext>
                </a:extLst>
              </a:tr>
              <a:tr h="6139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Row 3</a:t>
                      </a:r>
                      <a:endParaRPr lang="en-CA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John Smith</a:t>
                      </a:r>
                      <a:endParaRPr lang="en-CA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555-456-7123</a:t>
                      </a:r>
                      <a:endParaRPr lang="en-CA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John.Smith@outlook.com</a:t>
                      </a:r>
                      <a:endParaRPr lang="en-CA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851435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018DA45-1E37-6A2A-0F46-E88342CD83DB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49827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416" y="228600"/>
            <a:ext cx="1169316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Alt Text</a:t>
            </a:r>
            <a:endParaRPr spc="-55" dirty="0"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81000" y="1216736"/>
            <a:ext cx="11125200" cy="5326458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Add alt text to </a:t>
            </a:r>
            <a:r>
              <a:rPr lang="en-CA" sz="3600" b="1" dirty="0">
                <a:solidFill>
                  <a:srgbClr val="1F497D"/>
                </a:solidFill>
                <a:latin typeface="Arial"/>
                <a:cs typeface="Arial"/>
              </a:rPr>
              <a:t>all</a:t>
            </a: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 images, graphs, and tables </a:t>
            </a:r>
          </a:p>
          <a:p>
            <a:pPr marL="832485" lvl="1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PDF</a:t>
            </a:r>
          </a:p>
          <a:p>
            <a:pPr marL="832485" lvl="1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Word</a:t>
            </a:r>
          </a:p>
          <a:p>
            <a:pPr marL="832485" lvl="1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Excel </a:t>
            </a:r>
          </a:p>
          <a:p>
            <a:pPr marL="832485" lvl="1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PowerPoint</a:t>
            </a:r>
          </a:p>
          <a:p>
            <a:pPr marL="832485" lvl="1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Google Docs</a:t>
            </a:r>
          </a:p>
          <a:p>
            <a:pPr marL="375285" marR="0" lvl="0" indent="-36322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  <a:defRPr/>
            </a:pPr>
            <a:endParaRPr kumimoji="0" lang="en-CA" sz="3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1" name="Picture 10" descr="Image describing the appropriate steps to OCR documentsImage depicting the importance of alt text">
            <a:extLst>
              <a:ext uri="{FF2B5EF4-FFF2-40B4-BE49-F238E27FC236}">
                <a16:creationId xmlns:a16="http://schemas.microsoft.com/office/drawing/2014/main" id="{B79F3C6C-FFD0-F56C-2164-A2027FF20D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905000"/>
            <a:ext cx="5173745" cy="42410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6A7AE8-C5F1-8C33-94F7-7D12DAF85175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11744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416" y="228600"/>
            <a:ext cx="1169316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Alt Text – Word Documents</a:t>
            </a:r>
            <a:endParaRPr spc="-55" dirty="0"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0C33B916-2D31-BEF2-B3B2-C3612B517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33400" y="1313931"/>
            <a:ext cx="11466195" cy="555921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b="1" dirty="0">
                <a:solidFill>
                  <a:srgbClr val="1F497D"/>
                </a:solidFill>
                <a:latin typeface="Arial"/>
                <a:cs typeface="Arial"/>
              </a:rPr>
              <a:t>Windows</a:t>
            </a:r>
            <a:r>
              <a:rPr kumimoji="0" lang="en-CA" sz="3200" b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: Right click on image → Edit Alt Text </a:t>
            </a:r>
          </a:p>
        </p:txBody>
      </p:sp>
      <p:pic>
        <p:nvPicPr>
          <p:cNvPr id="10" name="Picture 9" descr="Decorative.">
            <a:extLst>
              <a:ext uri="{FF2B5EF4-FFF2-40B4-BE49-F238E27FC236}">
                <a16:creationId xmlns:a16="http://schemas.microsoft.com/office/drawing/2014/main" id="{3FEADCED-A8F5-98BB-6E87-90DB277D3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2876667"/>
            <a:ext cx="1795381" cy="2393842"/>
          </a:xfrm>
          <a:prstGeom prst="rect">
            <a:avLst/>
          </a:prstGeom>
        </p:spPr>
      </p:pic>
      <p:pic>
        <p:nvPicPr>
          <p:cNvPr id="13" name="Picture 12" descr="Image describing the appropriate steps to add alt text to Word documents on a Windows computer">
            <a:extLst>
              <a:ext uri="{FF2B5EF4-FFF2-40B4-BE49-F238E27FC236}">
                <a16:creationId xmlns:a16="http://schemas.microsoft.com/office/drawing/2014/main" id="{7716B15E-727E-A83C-0C3A-A5D4E73406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289" y="1888902"/>
            <a:ext cx="2514600" cy="4178300"/>
          </a:xfrm>
          <a:prstGeom prst="rect">
            <a:avLst/>
          </a:prstGeom>
        </p:spPr>
      </p:pic>
      <p:pic>
        <p:nvPicPr>
          <p:cNvPr id="15" name="Picture 14" descr="Alt-text box, with 'alt-text' saying Catherine's cat Missy.">
            <a:extLst>
              <a:ext uri="{FF2B5EF4-FFF2-40B4-BE49-F238E27FC236}">
                <a16:creationId xmlns:a16="http://schemas.microsoft.com/office/drawing/2014/main" id="{7F638043-E2AB-7B9A-E0AA-B3E50048C6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1897566"/>
            <a:ext cx="3810000" cy="42746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D77509E-0D0D-39F9-81D4-0DD8B36F55C7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80800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54" y="304800"/>
            <a:ext cx="1214349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Alt Text – PowerPoints</a:t>
            </a:r>
            <a:endParaRPr spc="-55" dirty="0"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33400" y="1313931"/>
            <a:ext cx="11466195" cy="555921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b="1" dirty="0">
                <a:solidFill>
                  <a:srgbClr val="1F497D"/>
                </a:solidFill>
                <a:latin typeface="Arial"/>
                <a:cs typeface="Arial"/>
              </a:rPr>
              <a:t>Apple</a:t>
            </a: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: </a:t>
            </a:r>
            <a:r>
              <a:rPr kumimoji="0" lang="en-CA" sz="3200" b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Right-hand click on image → View Alt Text </a:t>
            </a: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endParaRPr kumimoji="0" lang="en-CA" sz="3200" b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1" name="Picture 10" descr="Decorative.">
            <a:extLst>
              <a:ext uri="{FF2B5EF4-FFF2-40B4-BE49-F238E27FC236}">
                <a16:creationId xmlns:a16="http://schemas.microsoft.com/office/drawing/2014/main" id="{01B67B3E-2063-603E-165E-1081A8D4D72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042" y="2695343"/>
            <a:ext cx="1795381" cy="2393842"/>
          </a:xfrm>
          <a:prstGeom prst="rect">
            <a:avLst/>
          </a:prstGeom>
        </p:spPr>
      </p:pic>
      <p:pic>
        <p:nvPicPr>
          <p:cNvPr id="10" name="Picture 9" descr="Image describing the appropriate steps to add alt text to Word documents on a Mac computer">
            <a:extLst>
              <a:ext uri="{FF2B5EF4-FFF2-40B4-BE49-F238E27FC236}">
                <a16:creationId xmlns:a16="http://schemas.microsoft.com/office/drawing/2014/main" id="{9F58CBC5-CEB7-4FCF-74F1-1D2ACA83B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609" y="1869852"/>
            <a:ext cx="2808466" cy="4203400"/>
          </a:xfrm>
          <a:prstGeom prst="rect">
            <a:avLst/>
          </a:prstGeom>
        </p:spPr>
      </p:pic>
      <p:pic>
        <p:nvPicPr>
          <p:cNvPr id="13" name="Picture 12" descr="Alt-text box, with 'alt-text' saying Catherine's cat Missy.">
            <a:extLst>
              <a:ext uri="{FF2B5EF4-FFF2-40B4-BE49-F238E27FC236}">
                <a16:creationId xmlns:a16="http://schemas.microsoft.com/office/drawing/2014/main" id="{EED4CFA9-09DC-3C79-7917-68612C5583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261" y="1888140"/>
            <a:ext cx="3968876" cy="4203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C16DEF-2D02-01B5-76A3-9F8926B5BEE3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8509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5C8DBC-6B3D-4841-9E11-396EFEA57B4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2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5A5FA5-84CB-4555-B0AE-FE5D7C129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603" y="299952"/>
            <a:ext cx="10932795" cy="615553"/>
          </a:xfrm>
        </p:spPr>
        <p:txBody>
          <a:bodyPr/>
          <a:lstStyle/>
          <a:p>
            <a:pPr algn="ctr"/>
            <a:r>
              <a:rPr lang="en-CA" dirty="0"/>
              <a:t>Who Are We?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D2F79-5719-4C9C-9C18-70EB849FF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648" y="1346780"/>
            <a:ext cx="11432947" cy="3139321"/>
          </a:xfrm>
        </p:spPr>
        <p:txBody>
          <a:bodyPr/>
          <a:lstStyle/>
          <a:p>
            <a:pPr marL="355600" indent="-355600" algn="l" rtl="0">
              <a:spcBef>
                <a:spcPts val="1200"/>
              </a:spcBef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CA" kern="1200" dirty="0">
                <a:solidFill>
                  <a:schemeClr val="tx2"/>
                </a:solidFill>
                <a:latin typeface="+mn-lt"/>
              </a:rPr>
              <a:t>The Adaptech Research Network:</a:t>
            </a:r>
          </a:p>
          <a:p>
            <a:pPr marL="812800" lvl="1" indent="-355600" algn="l" rtl="0">
              <a:spcBef>
                <a:spcPts val="1200"/>
              </a:spcBef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CA" sz="3200" b="1" kern="1200" dirty="0">
                <a:solidFill>
                  <a:schemeClr val="tx2"/>
                </a:solidFill>
                <a:latin typeface="+mn-lt"/>
              </a:rPr>
              <a:t>Team</a:t>
            </a:r>
            <a:r>
              <a:rPr lang="en-CA" sz="3200" kern="1200" dirty="0">
                <a:solidFill>
                  <a:schemeClr val="tx2"/>
                </a:solidFill>
                <a:latin typeface="+mn-lt"/>
              </a:rPr>
              <a:t>: </a:t>
            </a:r>
            <a:r>
              <a:rPr lang="en-CA" sz="3200" kern="1200" dirty="0">
                <a:solidFill>
                  <a:schemeClr val="tx2"/>
                </a:solidFill>
              </a:rPr>
              <a:t>t</a:t>
            </a:r>
            <a:r>
              <a:rPr lang="en-CA" sz="3200" kern="1200" dirty="0">
                <a:solidFill>
                  <a:schemeClr val="tx2"/>
                </a:solidFill>
                <a:latin typeface="+mn-lt"/>
              </a:rPr>
              <a:t>eachers, service providers, students, researchers,</a:t>
            </a:r>
          </a:p>
          <a:p>
            <a:pPr marL="812800" lvl="1" indent="-355600" algn="l" rtl="0">
              <a:spcBef>
                <a:spcPts val="1200"/>
              </a:spcBef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CA" sz="3200" b="1" kern="1200" dirty="0">
                <a:solidFill>
                  <a:schemeClr val="tx2"/>
                </a:solidFill>
              </a:rPr>
              <a:t>R</a:t>
            </a:r>
            <a:r>
              <a:rPr lang="en-CA" sz="3200" b="1" kern="1200" dirty="0">
                <a:solidFill>
                  <a:schemeClr val="tx2"/>
                </a:solidFill>
                <a:latin typeface="+mn-lt"/>
              </a:rPr>
              <a:t>esearch</a:t>
            </a:r>
            <a:r>
              <a:rPr lang="en-CA" sz="3200" kern="1200" dirty="0">
                <a:solidFill>
                  <a:schemeClr val="tx2"/>
                </a:solidFill>
                <a:latin typeface="+mn-lt"/>
              </a:rPr>
              <a:t> on post-secondary students with &amp; without disabilities</a:t>
            </a:r>
          </a:p>
          <a:p>
            <a:pPr marL="812800" lvl="1" indent="-355600" algn="l" rtl="0">
              <a:spcBef>
                <a:spcPts val="1200"/>
              </a:spcBef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US" sz="3200" kern="1200" dirty="0">
                <a:solidFill>
                  <a:schemeClr val="tx2"/>
                </a:solidFill>
                <a:latin typeface="+mn-lt"/>
              </a:rPr>
              <a:t>Focus on </a:t>
            </a:r>
            <a:r>
              <a:rPr lang="en-US" sz="3200" b="1" kern="1200" dirty="0">
                <a:solidFill>
                  <a:schemeClr val="tx2"/>
                </a:solidFill>
                <a:latin typeface="+mn-lt"/>
              </a:rPr>
              <a:t>technologies</a:t>
            </a:r>
          </a:p>
          <a:p>
            <a:pPr marL="812800" lvl="1" indent="-355600" algn="l" rtl="0">
              <a:spcBef>
                <a:spcPts val="1200"/>
              </a:spcBef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US" sz="3200" kern="1200" dirty="0">
                <a:solidFill>
                  <a:schemeClr val="tx2"/>
                </a:solidFill>
                <a:latin typeface="+mn-lt"/>
              </a:rPr>
              <a:t>Based at </a:t>
            </a:r>
            <a:r>
              <a:rPr lang="en-US" sz="3200" b="1" kern="1200" dirty="0">
                <a:solidFill>
                  <a:schemeClr val="tx2"/>
                </a:solidFill>
                <a:latin typeface="+mn-lt"/>
              </a:rPr>
              <a:t>Dawson College</a:t>
            </a:r>
          </a:p>
        </p:txBody>
      </p:sp>
      <p:pic>
        <p:nvPicPr>
          <p:cNvPr id="5" name="Picture 4" descr="Decorative.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3581400"/>
            <a:ext cx="3152775" cy="20980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0ED7182-5D76-97F2-E728-0C7CF64C4720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66311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54" y="304800"/>
            <a:ext cx="1214349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Alt Text - PDFs</a:t>
            </a:r>
            <a:endParaRPr spc="-55" dirty="0"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33400" y="1313931"/>
            <a:ext cx="11466195" cy="555921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kumimoji="0" lang="en-CA" sz="3200" b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(More) Tools → Accessibility → Set Alternate Text </a:t>
            </a:r>
          </a:p>
        </p:txBody>
      </p:sp>
      <p:pic>
        <p:nvPicPr>
          <p:cNvPr id="8" name="Picture 7" descr="Image describing the appropriate steps to add alt text to PDF documents ">
            <a:extLst>
              <a:ext uri="{FF2B5EF4-FFF2-40B4-BE49-F238E27FC236}">
                <a16:creationId xmlns:a16="http://schemas.microsoft.com/office/drawing/2014/main" id="{600BA8BF-6180-D811-59DA-F181931E97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2450962"/>
            <a:ext cx="4953000" cy="34717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48352F-2C2D-AAEF-2440-9CB68DEBDE7B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4901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54" y="304800"/>
            <a:ext cx="1214349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Alt Text – Google Docs</a:t>
            </a:r>
            <a:endParaRPr spc="-55" dirty="0"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33400" y="1313931"/>
            <a:ext cx="11466195" cy="525144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kumimoji="0" lang="en-CA" sz="3000" b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Right-hand click on image → Alt Text → add Description → Ok </a:t>
            </a:r>
          </a:p>
        </p:txBody>
      </p:sp>
      <p:pic>
        <p:nvPicPr>
          <p:cNvPr id="6" name="Picture 5" descr="Image describing the appropriate steps to add alt text to Google documents ">
            <a:extLst>
              <a:ext uri="{FF2B5EF4-FFF2-40B4-BE49-F238E27FC236}">
                <a16:creationId xmlns:a16="http://schemas.microsoft.com/office/drawing/2014/main" id="{BAFCC61D-0EA5-167F-B9F9-DEB62825D5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65" y="2040301"/>
            <a:ext cx="4419600" cy="38944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9FC186-359D-DCAC-22FF-AADF5118EA9F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8" name="Picture 7" descr="Alt-text box, with 'alt-text' saying a red apple">
            <a:extLst>
              <a:ext uri="{FF2B5EF4-FFF2-40B4-BE49-F238E27FC236}">
                <a16:creationId xmlns:a16="http://schemas.microsoft.com/office/drawing/2014/main" id="{4A34BE39-331B-C9A1-9F87-E972B7BE94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992" y="2251247"/>
            <a:ext cx="6553754" cy="349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2001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416" y="228600"/>
            <a:ext cx="1169316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Captioning</a:t>
            </a:r>
            <a:endParaRPr spc="-55" dirty="0"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80998" y="1184526"/>
            <a:ext cx="11693167" cy="4895571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268288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Convert audio content into </a:t>
            </a:r>
            <a:r>
              <a:rPr lang="en-CA" sz="3600" b="1" dirty="0">
                <a:solidFill>
                  <a:srgbClr val="1F497D"/>
                </a:solidFill>
                <a:latin typeface="Arial"/>
                <a:cs typeface="Arial"/>
              </a:rPr>
              <a:t>subtitles</a:t>
            </a:r>
          </a:p>
          <a:p>
            <a:pPr marL="625475" lvl="1" indent="-268288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268288" algn="l"/>
              </a:tabLst>
            </a:pPr>
            <a:r>
              <a:rPr lang="en-CA" sz="3100" dirty="0">
                <a:solidFill>
                  <a:srgbClr val="1F497D"/>
                </a:solidFill>
                <a:latin typeface="Arial"/>
                <a:cs typeface="Arial"/>
              </a:rPr>
              <a:t>Automatic captions generated by AI </a:t>
            </a:r>
          </a:p>
          <a:p>
            <a:pPr marL="893763" lvl="2" indent="-268288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268288" algn="l"/>
              </a:tabLst>
            </a:pPr>
            <a:r>
              <a:rPr lang="en-CA" sz="3000" dirty="0">
                <a:solidFill>
                  <a:srgbClr val="1F497D"/>
                </a:solidFill>
                <a:latin typeface="Arial"/>
                <a:cs typeface="Arial"/>
                <a:hlinkClick r:id="rId3" tooltip="https://adaptech.org/wp-content/uploads/AccessibleCaptioningForWebsite.docx"/>
              </a:rPr>
              <a:t>Available on Zoom and TEAMS </a:t>
            </a:r>
            <a:r>
              <a:rPr lang="en-CA" sz="3000" dirty="0">
                <a:solidFill>
                  <a:srgbClr val="1F497D"/>
                </a:solidFill>
                <a:latin typeface="Arial"/>
                <a:cs typeface="Arial"/>
              </a:rPr>
              <a:t> (must be activated by teacher</a:t>
            </a:r>
          </a:p>
          <a:p>
            <a:pPr marL="1289685" lvl="2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268288" algn="l"/>
              </a:tabLst>
            </a:pPr>
            <a:r>
              <a:rPr lang="en-CA" sz="3000" dirty="0">
                <a:solidFill>
                  <a:srgbClr val="1F497D"/>
                </a:solidFill>
                <a:latin typeface="Arial"/>
                <a:cs typeface="Arial"/>
              </a:rPr>
              <a:t>Can be turned on and off by student</a:t>
            </a:r>
          </a:p>
          <a:p>
            <a:pPr marL="1289685" lvl="2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268288" algn="l"/>
              </a:tabLst>
            </a:pPr>
            <a:r>
              <a:rPr lang="en-CA" sz="3000" dirty="0">
                <a:solidFill>
                  <a:srgbClr val="1F497D"/>
                </a:solidFill>
                <a:latin typeface="Arial"/>
                <a:cs typeface="Arial"/>
              </a:rPr>
              <a:t>May require editing (</a:t>
            </a:r>
            <a:r>
              <a:rPr lang="en-CA" sz="3000" dirty="0" err="1">
                <a:solidFill>
                  <a:srgbClr val="1F497D"/>
                </a:solidFill>
                <a:latin typeface="Arial"/>
                <a:cs typeface="Arial"/>
              </a:rPr>
              <a:t>craptions</a:t>
            </a:r>
            <a:r>
              <a:rPr lang="en-CA" sz="3000" dirty="0">
                <a:solidFill>
                  <a:srgbClr val="1F497D"/>
                </a:solidFill>
                <a:latin typeface="Arial"/>
                <a:cs typeface="Arial"/>
              </a:rPr>
              <a:t>) </a:t>
            </a:r>
          </a:p>
          <a:p>
            <a:pPr marL="1746885" lvl="3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268288" algn="l"/>
              </a:tabLst>
            </a:pPr>
            <a:r>
              <a:rPr lang="en-CA" sz="3100" dirty="0">
                <a:solidFill>
                  <a:srgbClr val="1F497D"/>
                </a:solidFill>
                <a:latin typeface="Arial"/>
                <a:cs typeface="Arial"/>
              </a:rPr>
              <a:t>Unedited captions are better than nothing!</a:t>
            </a:r>
            <a:endParaRPr kumimoji="0" lang="en-CA" sz="31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32485" marR="0" lvl="1" indent="-36322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  <a:defRPr/>
            </a:pPr>
            <a:endParaRPr kumimoji="0" lang="en-CA" sz="3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6" name="Picture 5" descr="Decorative. ">
            <a:extLst>
              <a:ext uri="{FF2B5EF4-FFF2-40B4-BE49-F238E27FC236}">
                <a16:creationId xmlns:a16="http://schemas.microsoft.com/office/drawing/2014/main" id="{36BA4ACF-35C2-5AA1-E9A1-5B0B8C93B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0575" y="4419600"/>
            <a:ext cx="2032000" cy="152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30FA7F-409A-94B1-F10E-87F6E0710DE4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230297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416" y="260561"/>
            <a:ext cx="11693168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z="3600" spc="-5" dirty="0"/>
              <a:t>Zoom Captions</a:t>
            </a:r>
            <a:endParaRPr sz="3800" spc="-55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8C6766CB-55FF-4FB5-937A-72A496DA7C67}"/>
              </a:ext>
            </a:extLst>
          </p:cNvPr>
          <p:cNvSpPr txBox="1">
            <a:spLocks/>
          </p:cNvSpPr>
          <p:nvPr/>
        </p:nvSpPr>
        <p:spPr bwMode="auto">
          <a:xfrm>
            <a:off x="609600" y="1215994"/>
            <a:ext cx="10972800" cy="48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42" indent="-361942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35" indent="-354004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28" indent="-301618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22" indent="-293681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39" indent="-295267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879" indent="-182875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754" indent="-182875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30" indent="-182875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05" indent="-182875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/>
              <a:t>Log into your Zoom account (</a:t>
            </a:r>
            <a:r>
              <a:rPr lang="en-US" sz="3000" dirty="0" err="1"/>
              <a:t>zoom.us</a:t>
            </a:r>
            <a:r>
              <a:rPr lang="en-US" sz="3000" dirty="0"/>
              <a:t>) </a:t>
            </a:r>
            <a:r>
              <a:rPr kumimoji="0" lang="en-CA" sz="3000" b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→ Settings → In Meeting (Advanced) → Manual captions OR automated captions</a:t>
            </a:r>
            <a:endParaRPr lang="en-US" sz="3000" dirty="0"/>
          </a:p>
        </p:txBody>
      </p:sp>
      <p:pic>
        <p:nvPicPr>
          <p:cNvPr id="7" name="Picture 6" descr="Zoom menu with 'settings' selected&#10;">
            <a:extLst>
              <a:ext uri="{FF2B5EF4-FFF2-40B4-BE49-F238E27FC236}">
                <a16:creationId xmlns:a16="http://schemas.microsoft.com/office/drawing/2014/main" id="{19E29B82-DB7E-4964-8675-3EE045C31E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510" y="2743200"/>
            <a:ext cx="3666490" cy="3200987"/>
          </a:xfrm>
          <a:prstGeom prst="rect">
            <a:avLst/>
          </a:prstGeom>
        </p:spPr>
      </p:pic>
      <p:pic>
        <p:nvPicPr>
          <p:cNvPr id="10" name="Picture 9" descr="Image describing the appropriate steps to add captions to Zoom">
            <a:extLst>
              <a:ext uri="{FF2B5EF4-FFF2-40B4-BE49-F238E27FC236}">
                <a16:creationId xmlns:a16="http://schemas.microsoft.com/office/drawing/2014/main" id="{46FF3F6A-EF53-3EEE-F8EC-216EC57F38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2575473"/>
            <a:ext cx="3511550" cy="35287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4F0C22-8681-05BA-5253-D40E678AE19D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524162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415" y="287841"/>
            <a:ext cx="11693168" cy="5200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z="3300" spc="-5" dirty="0"/>
              <a:t>Recording Zoom Videos </a:t>
            </a:r>
            <a:endParaRPr sz="3300" spc="-55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8C6766CB-55FF-4FB5-937A-72A496DA7C67}"/>
              </a:ext>
            </a:extLst>
          </p:cNvPr>
          <p:cNvSpPr txBox="1">
            <a:spLocks/>
          </p:cNvSpPr>
          <p:nvPr/>
        </p:nvSpPr>
        <p:spPr bwMode="auto">
          <a:xfrm>
            <a:off x="609600" y="1215994"/>
            <a:ext cx="10972800" cy="48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42" indent="-361942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35" indent="-354004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28" indent="-301618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22" indent="-293681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39" indent="-295267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879" indent="-182875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754" indent="-182875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30" indent="-182875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05" indent="-182875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en-CA" sz="3000" b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Zoom → Record </a:t>
            </a:r>
          </a:p>
        </p:txBody>
      </p:sp>
      <p:pic>
        <p:nvPicPr>
          <p:cNvPr id="11" name="Picture 10" descr="Image describing how to record a video on Zoom">
            <a:extLst>
              <a:ext uri="{FF2B5EF4-FFF2-40B4-BE49-F238E27FC236}">
                <a16:creationId xmlns:a16="http://schemas.microsoft.com/office/drawing/2014/main" id="{412E53D2-9609-9CE7-6DA0-A3CED04676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" y="2971800"/>
            <a:ext cx="11020070" cy="1905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4F0C22-8681-05BA-5253-D40E678AE19D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898821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416" y="115155"/>
            <a:ext cx="11693168" cy="102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z="3300" spc="-5" dirty="0"/>
              <a:t>Adding Captions to Recorded Zoom Videos and Movies </a:t>
            </a:r>
            <a:br>
              <a:rPr lang="en-CA" sz="3300" spc="-5" dirty="0"/>
            </a:br>
            <a:r>
              <a:rPr lang="en-CA" sz="3300" spc="-5" dirty="0"/>
              <a:t>with Microsoft Stream</a:t>
            </a:r>
            <a:endParaRPr sz="3300" spc="-55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8C6766CB-55FF-4FB5-937A-72A496DA7C67}"/>
              </a:ext>
            </a:extLst>
          </p:cNvPr>
          <p:cNvSpPr txBox="1">
            <a:spLocks/>
          </p:cNvSpPr>
          <p:nvPr/>
        </p:nvSpPr>
        <p:spPr bwMode="auto">
          <a:xfrm>
            <a:off x="609600" y="1215994"/>
            <a:ext cx="10972800" cy="48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42" indent="-361942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35" indent="-354004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28" indent="-301618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22" indent="-293681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39" indent="-295267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879" indent="-182875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754" indent="-182875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30" indent="-182875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05" indent="-182875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en-CA" sz="3000" b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Stream → log in → Create → Upload Video</a:t>
            </a:r>
          </a:p>
        </p:txBody>
      </p:sp>
      <p:pic>
        <p:nvPicPr>
          <p:cNvPr id="9" name="Picture 8" descr="Image describing how to upload a video on Microsoft Stream">
            <a:extLst>
              <a:ext uri="{FF2B5EF4-FFF2-40B4-BE49-F238E27FC236}">
                <a16:creationId xmlns:a16="http://schemas.microsoft.com/office/drawing/2014/main" id="{4AD7655B-58AC-632F-59F3-3A1451F59E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16" y="2514601"/>
            <a:ext cx="6942141" cy="2667000"/>
          </a:xfrm>
          <a:prstGeom prst="rect">
            <a:avLst/>
          </a:prstGeom>
        </p:spPr>
      </p:pic>
      <p:pic>
        <p:nvPicPr>
          <p:cNvPr id="7" name="Picture 6" descr="Image describing how to upload a video on Microsoft Stream">
            <a:extLst>
              <a:ext uri="{FF2B5EF4-FFF2-40B4-BE49-F238E27FC236}">
                <a16:creationId xmlns:a16="http://schemas.microsoft.com/office/drawing/2014/main" id="{C0BB5624-54AA-4880-6B8C-15C6857DB5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2514601"/>
            <a:ext cx="3301112" cy="2667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4F0C22-8681-05BA-5253-D40E678AE19D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56305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416" y="115155"/>
            <a:ext cx="11693168" cy="102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z="3300" spc="-5" dirty="0"/>
              <a:t>Adding Captions to Recorded Zoom Videos and Movies </a:t>
            </a:r>
            <a:br>
              <a:rPr lang="en-CA" sz="3300" spc="-5" dirty="0"/>
            </a:br>
            <a:r>
              <a:rPr lang="en-CA" sz="3300" spc="-5" dirty="0"/>
              <a:t>with Microsoft Stream (2)</a:t>
            </a:r>
            <a:endParaRPr sz="3300" spc="-55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8C6766CB-55FF-4FB5-937A-72A496DA7C67}"/>
              </a:ext>
            </a:extLst>
          </p:cNvPr>
          <p:cNvSpPr txBox="1">
            <a:spLocks/>
          </p:cNvSpPr>
          <p:nvPr/>
        </p:nvSpPr>
        <p:spPr bwMode="auto">
          <a:xfrm>
            <a:off x="609599" y="2093897"/>
            <a:ext cx="5486400" cy="2670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42" indent="-361942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35" indent="-354004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28" indent="-301618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22" indent="-293681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39" indent="-295267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879" indent="-182875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754" indent="-182875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30" indent="-182875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05" indent="-182875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3000" dirty="0">
                <a:solidFill>
                  <a:srgbClr val="1F497D"/>
                </a:solidFill>
                <a:latin typeface="Arial"/>
                <a:cs typeface="Arial"/>
              </a:rPr>
              <a:t>In the </a:t>
            </a:r>
            <a:r>
              <a:rPr lang="en-CA" sz="3000" b="1" dirty="0">
                <a:solidFill>
                  <a:srgbClr val="1F497D"/>
                </a:solidFill>
                <a:latin typeface="Arial"/>
                <a:cs typeface="Arial"/>
              </a:rPr>
              <a:t>Details</a:t>
            </a:r>
            <a:r>
              <a:rPr lang="en-CA" sz="3000" dirty="0">
                <a:solidFill>
                  <a:srgbClr val="1F497D"/>
                </a:solidFill>
                <a:latin typeface="Arial"/>
                <a:cs typeface="Arial"/>
              </a:rPr>
              <a:t> section, fill in the necessary information</a:t>
            </a:r>
          </a:p>
          <a:p>
            <a:pPr lvl="1"/>
            <a:r>
              <a:rPr lang="en-CA" sz="2600" dirty="0">
                <a:solidFill>
                  <a:srgbClr val="1F497D"/>
                </a:solidFill>
                <a:latin typeface="Arial"/>
                <a:cs typeface="Arial"/>
              </a:rPr>
              <a:t>File name</a:t>
            </a:r>
          </a:p>
          <a:p>
            <a:pPr lvl="1"/>
            <a:r>
              <a:rPr lang="en-CA" sz="2600" dirty="0">
                <a:solidFill>
                  <a:srgbClr val="1F497D"/>
                </a:solidFill>
                <a:latin typeface="Arial"/>
                <a:cs typeface="Arial"/>
              </a:rPr>
              <a:t>Video language </a:t>
            </a:r>
          </a:p>
          <a:p>
            <a:pPr lvl="1"/>
            <a:r>
              <a:rPr lang="en-CA" sz="2600" dirty="0">
                <a:solidFill>
                  <a:srgbClr val="1F497D"/>
                </a:solidFill>
                <a:latin typeface="Arial"/>
                <a:cs typeface="Arial"/>
              </a:rPr>
              <a:t>Description of the video</a:t>
            </a:r>
          </a:p>
          <a:p>
            <a:endParaRPr kumimoji="0" lang="en-CA" sz="3000" b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1" name="Picture 10" descr="Image describing how to include video information">
            <a:extLst>
              <a:ext uri="{FF2B5EF4-FFF2-40B4-BE49-F238E27FC236}">
                <a16:creationId xmlns:a16="http://schemas.microsoft.com/office/drawing/2014/main" id="{E42C8D23-38CB-FF71-CA3E-836C0B1B98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268" y="1220918"/>
            <a:ext cx="3364947" cy="48832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4F0C22-8681-05BA-5253-D40E678AE19D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904694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416" y="115155"/>
            <a:ext cx="11693168" cy="102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z="3300" spc="-5" dirty="0"/>
              <a:t>Adding Captions to Recorded Zoom Videos and Movies </a:t>
            </a:r>
            <a:br>
              <a:rPr lang="en-CA" sz="3300" spc="-5" dirty="0"/>
            </a:br>
            <a:r>
              <a:rPr lang="en-CA" sz="3300" spc="-5" dirty="0"/>
              <a:t>with Microsoft Stream (3)</a:t>
            </a:r>
            <a:endParaRPr sz="3300" spc="-55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8C6766CB-55FF-4FB5-937A-72A496DA7C67}"/>
              </a:ext>
            </a:extLst>
          </p:cNvPr>
          <p:cNvSpPr txBox="1">
            <a:spLocks/>
          </p:cNvSpPr>
          <p:nvPr/>
        </p:nvSpPr>
        <p:spPr bwMode="auto">
          <a:xfrm>
            <a:off x="609600" y="1215994"/>
            <a:ext cx="10820400" cy="48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42" indent="-361942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35" indent="-354004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28" indent="-301618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22" indent="-293681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39" indent="-295267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879" indent="-182875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754" indent="-182875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30" indent="-182875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05" indent="-182875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3000" dirty="0">
                <a:solidFill>
                  <a:srgbClr val="1F497D"/>
                </a:solidFill>
                <a:latin typeface="Arial"/>
                <a:cs typeface="Arial"/>
              </a:rPr>
              <a:t>In the </a:t>
            </a:r>
            <a:r>
              <a:rPr lang="en-CA" sz="3000" b="1" dirty="0">
                <a:solidFill>
                  <a:srgbClr val="1F497D"/>
                </a:solidFill>
                <a:latin typeface="Arial"/>
                <a:cs typeface="Arial"/>
              </a:rPr>
              <a:t>Permissions</a:t>
            </a:r>
            <a:r>
              <a:rPr lang="en-CA" sz="3000" dirty="0">
                <a:solidFill>
                  <a:srgbClr val="1F497D"/>
                </a:solidFill>
                <a:latin typeface="Arial"/>
                <a:cs typeface="Arial"/>
              </a:rPr>
              <a:t> section, make sure to click on “</a:t>
            </a:r>
            <a:r>
              <a:rPr lang="en-CA" sz="3000" b="1" dirty="0">
                <a:solidFill>
                  <a:srgbClr val="1F497D"/>
                </a:solidFill>
                <a:latin typeface="Arial"/>
                <a:cs typeface="Arial"/>
              </a:rPr>
              <a:t>Allow everyone in your company to view this video</a:t>
            </a:r>
            <a:r>
              <a:rPr lang="en-CA" sz="3000" dirty="0">
                <a:solidFill>
                  <a:srgbClr val="1F497D"/>
                </a:solidFill>
                <a:latin typeface="Arial"/>
                <a:cs typeface="Arial"/>
              </a:rPr>
              <a:t>”</a:t>
            </a:r>
            <a:endParaRPr lang="en-CA" sz="2600" dirty="0">
              <a:solidFill>
                <a:srgbClr val="1F497D"/>
              </a:solidFill>
              <a:latin typeface="Arial"/>
              <a:cs typeface="Arial"/>
            </a:endParaRPr>
          </a:p>
          <a:p>
            <a:endParaRPr kumimoji="0" lang="en-CA" sz="3000" b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9" name="Picture 8" descr="Image describing how to allow all users to view the video">
            <a:extLst>
              <a:ext uri="{FF2B5EF4-FFF2-40B4-BE49-F238E27FC236}">
                <a16:creationId xmlns:a16="http://schemas.microsoft.com/office/drawing/2014/main" id="{37758CE0-3587-17EC-21ED-A0DB272BA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108" y="2362200"/>
            <a:ext cx="6003783" cy="36338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4F0C22-8681-05BA-5253-D40E678AE19D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928799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416" y="115155"/>
            <a:ext cx="11693168" cy="102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z="3300" spc="-5" dirty="0"/>
              <a:t>Adding Captions to Recorded Zoom Videos and Movies </a:t>
            </a:r>
            <a:br>
              <a:rPr lang="en-CA" sz="3300" spc="-5" dirty="0"/>
            </a:br>
            <a:r>
              <a:rPr lang="en-CA" sz="3300" spc="-5" dirty="0"/>
              <a:t>with Microsoft Stream (4)</a:t>
            </a:r>
            <a:endParaRPr sz="3300" spc="-55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8C6766CB-55FF-4FB5-937A-72A496DA7C67}"/>
              </a:ext>
            </a:extLst>
          </p:cNvPr>
          <p:cNvSpPr txBox="1">
            <a:spLocks/>
          </p:cNvSpPr>
          <p:nvPr/>
        </p:nvSpPr>
        <p:spPr bwMode="auto">
          <a:xfrm>
            <a:off x="609600" y="2315868"/>
            <a:ext cx="4566138" cy="2103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42" indent="-361942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35" indent="-354004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28" indent="-301618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22" indent="-293681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39" indent="-295267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879" indent="-182875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754" indent="-182875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30" indent="-182875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05" indent="-182875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3000" dirty="0">
                <a:solidFill>
                  <a:srgbClr val="1F497D"/>
                </a:solidFill>
                <a:latin typeface="Arial"/>
                <a:cs typeface="Arial"/>
              </a:rPr>
              <a:t>In the </a:t>
            </a:r>
            <a:r>
              <a:rPr lang="en-CA" sz="3000" b="1" dirty="0">
                <a:solidFill>
                  <a:srgbClr val="1F497D"/>
                </a:solidFill>
                <a:latin typeface="Arial"/>
                <a:cs typeface="Arial"/>
              </a:rPr>
              <a:t>Options</a:t>
            </a:r>
            <a:r>
              <a:rPr lang="en-CA" sz="3000" dirty="0">
                <a:solidFill>
                  <a:srgbClr val="1F497D"/>
                </a:solidFill>
                <a:latin typeface="Arial"/>
                <a:cs typeface="Arial"/>
              </a:rPr>
              <a:t> section, make sure to click on “</a:t>
            </a:r>
            <a:r>
              <a:rPr lang="en-CA" sz="3000" b="1" dirty="0">
                <a:solidFill>
                  <a:srgbClr val="1F497D"/>
                </a:solidFill>
                <a:latin typeface="Arial"/>
                <a:cs typeface="Arial"/>
              </a:rPr>
              <a:t>Autogenerate captions</a:t>
            </a:r>
            <a:r>
              <a:rPr lang="en-CA" sz="3000" dirty="0">
                <a:solidFill>
                  <a:srgbClr val="1F497D"/>
                </a:solidFill>
                <a:latin typeface="Arial"/>
                <a:cs typeface="Arial"/>
              </a:rPr>
              <a:t>”</a:t>
            </a:r>
            <a:endParaRPr lang="en-CA" sz="2600" dirty="0">
              <a:solidFill>
                <a:srgbClr val="1F497D"/>
              </a:solidFill>
              <a:latin typeface="Arial"/>
              <a:cs typeface="Arial"/>
            </a:endParaRPr>
          </a:p>
          <a:p>
            <a:endParaRPr kumimoji="0" lang="en-CA" sz="3000" b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7" name="Picture 6" descr="Image describing how to autogenerate captions">
            <a:extLst>
              <a:ext uri="{FF2B5EF4-FFF2-40B4-BE49-F238E27FC236}">
                <a16:creationId xmlns:a16="http://schemas.microsoft.com/office/drawing/2014/main" id="{3F296993-8C44-B84A-7E78-92DF5D0CE6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146" y="1536019"/>
            <a:ext cx="4758699" cy="42481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4F0C22-8681-05BA-5253-D40E678AE19D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227149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416" y="115155"/>
            <a:ext cx="11693168" cy="102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z="3300" spc="-5" dirty="0"/>
              <a:t>Adding Captions to Recorded Zoom Videos or Movies </a:t>
            </a:r>
            <a:br>
              <a:rPr lang="en-CA" sz="3300" spc="-5" dirty="0"/>
            </a:br>
            <a:r>
              <a:rPr lang="en-CA" sz="3300" spc="-5" dirty="0"/>
              <a:t>with Microsoft Stream (5)</a:t>
            </a:r>
            <a:endParaRPr sz="3300" spc="-55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8C6766CB-55FF-4FB5-937A-72A496DA7C67}"/>
              </a:ext>
            </a:extLst>
          </p:cNvPr>
          <p:cNvSpPr txBox="1">
            <a:spLocks/>
          </p:cNvSpPr>
          <p:nvPr/>
        </p:nvSpPr>
        <p:spPr bwMode="auto">
          <a:xfrm>
            <a:off x="249415" y="1349331"/>
            <a:ext cx="11463160" cy="2103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42" indent="-361942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35" indent="-354004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28" indent="-301618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22" indent="-293681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39" indent="-295267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879" indent="-182875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754" indent="-182875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30" indent="-182875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05" indent="-182875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3000" dirty="0">
                <a:solidFill>
                  <a:srgbClr val="1F497D"/>
                </a:solidFill>
                <a:latin typeface="Arial"/>
                <a:cs typeface="Arial"/>
              </a:rPr>
              <a:t>Click on </a:t>
            </a:r>
            <a:r>
              <a:rPr lang="en-CA" sz="3000" b="1" dirty="0">
                <a:solidFill>
                  <a:srgbClr val="1F497D"/>
                </a:solidFill>
                <a:latin typeface="Arial"/>
                <a:cs typeface="Arial"/>
              </a:rPr>
              <a:t>Publish</a:t>
            </a:r>
            <a:r>
              <a:rPr lang="en-CA" sz="3000" dirty="0">
                <a:solidFill>
                  <a:srgbClr val="1F497D"/>
                </a:solidFill>
                <a:latin typeface="Arial"/>
                <a:cs typeface="Arial"/>
              </a:rPr>
              <a:t> or </a:t>
            </a:r>
            <a:r>
              <a:rPr lang="en-CA" sz="3000" b="1" dirty="0">
                <a:solidFill>
                  <a:srgbClr val="1F497D"/>
                </a:solidFill>
                <a:latin typeface="Arial"/>
                <a:cs typeface="Arial"/>
              </a:rPr>
              <a:t>Share</a:t>
            </a:r>
            <a:r>
              <a:rPr lang="en-CA" sz="3000" dirty="0">
                <a:solidFill>
                  <a:srgbClr val="1F497D"/>
                </a:solidFill>
                <a:latin typeface="Arial"/>
                <a:cs typeface="Arial"/>
              </a:rPr>
              <a:t> to complete the process</a:t>
            </a:r>
            <a:endParaRPr kumimoji="0" lang="en-CA" sz="3000" b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8" name="Picture 7" descr="Image describing how to publish the video">
            <a:extLst>
              <a:ext uri="{FF2B5EF4-FFF2-40B4-BE49-F238E27FC236}">
                <a16:creationId xmlns:a16="http://schemas.microsoft.com/office/drawing/2014/main" id="{BF08A6E8-5FDD-8365-0731-DA7A4BE966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1" t="5755" r="-165" b="1265"/>
          <a:stretch/>
        </p:blipFill>
        <p:spPr>
          <a:xfrm>
            <a:off x="249415" y="2111590"/>
            <a:ext cx="5904000" cy="1476000"/>
          </a:xfrm>
          <a:prstGeom prst="rect">
            <a:avLst/>
          </a:prstGeom>
        </p:spPr>
      </p:pic>
      <p:pic>
        <p:nvPicPr>
          <p:cNvPr id="10" name="Picture 9" descr="Image describing how to obtain a direct link to the video">
            <a:extLst>
              <a:ext uri="{FF2B5EF4-FFF2-40B4-BE49-F238E27FC236}">
                <a16:creationId xmlns:a16="http://schemas.microsoft.com/office/drawing/2014/main" id="{F92DA8BB-3341-70DE-D21E-DB9CDE8EE4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8" b="20138"/>
          <a:stretch/>
        </p:blipFill>
        <p:spPr>
          <a:xfrm>
            <a:off x="3733800" y="3768499"/>
            <a:ext cx="7772400" cy="2196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4F0C22-8681-05BA-5253-D40E678AE19D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19297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5013" y="335406"/>
            <a:ext cx="10721975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10" dirty="0"/>
              <a:t>Our Goals For the Session 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620476" y="1210005"/>
            <a:ext cx="11560175" cy="2389757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75285" indent="-363220">
              <a:spcBef>
                <a:spcPts val="1200"/>
              </a:spcBef>
              <a:spcAft>
                <a:spcPts val="120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chemeClr val="tx2"/>
                </a:solidFill>
                <a:latin typeface="Arial"/>
                <a:cs typeface="Arial"/>
              </a:rPr>
              <a:t>Help make your materials </a:t>
            </a:r>
            <a:r>
              <a:rPr lang="en-CA" sz="3600" b="1" dirty="0">
                <a:solidFill>
                  <a:schemeClr val="tx2"/>
                </a:solidFill>
                <a:latin typeface="Arial"/>
                <a:cs typeface="Arial"/>
              </a:rPr>
              <a:t>accessible</a:t>
            </a:r>
          </a:p>
          <a:p>
            <a:pPr marL="375285" indent="-363220">
              <a:spcBef>
                <a:spcPts val="1200"/>
              </a:spcBef>
              <a:spcAft>
                <a:spcPts val="120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600" spc="-40" dirty="0">
                <a:solidFill>
                  <a:schemeClr val="tx2"/>
                </a:solidFill>
                <a:latin typeface="Arial"/>
                <a:cs typeface="Arial"/>
              </a:rPr>
              <a:t>Provide instructions on </a:t>
            </a:r>
            <a:r>
              <a:rPr lang="en-CA" sz="3600" b="1" spc="-40" dirty="0">
                <a:solidFill>
                  <a:schemeClr val="tx2"/>
                </a:solidFill>
                <a:latin typeface="Arial"/>
                <a:cs typeface="Arial"/>
              </a:rPr>
              <a:t>how</a:t>
            </a:r>
            <a:r>
              <a:rPr lang="en-CA" sz="3600" spc="-40" dirty="0">
                <a:solidFill>
                  <a:schemeClr val="tx2"/>
                </a:solidFill>
                <a:latin typeface="Arial"/>
                <a:cs typeface="Arial"/>
              </a:rPr>
              <a:t> to do these things</a:t>
            </a:r>
          </a:p>
          <a:p>
            <a:pPr marL="375285" indent="-363220">
              <a:spcBef>
                <a:spcPts val="1200"/>
              </a:spcBef>
              <a:spcAft>
                <a:spcPts val="120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600" b="1" spc="-40" dirty="0">
                <a:solidFill>
                  <a:schemeClr val="tx2"/>
                </a:solidFill>
                <a:latin typeface="Arial"/>
                <a:cs typeface="Arial"/>
              </a:rPr>
              <a:t>Encourage</a:t>
            </a:r>
            <a:r>
              <a:rPr lang="en-US" sz="3600" spc="-40" dirty="0">
                <a:solidFill>
                  <a:schemeClr val="tx2"/>
                </a:solidFill>
                <a:latin typeface="Arial"/>
                <a:cs typeface="Arial"/>
              </a:rPr>
              <a:t> you to exchange information</a:t>
            </a:r>
            <a:endParaRPr sz="3100" spc="-40" dirty="0">
              <a:solidFill>
                <a:srgbClr val="001F5F"/>
              </a:solidFill>
              <a:latin typeface="Arial"/>
              <a:cs typeface="Arial"/>
            </a:endParaRPr>
          </a:p>
        </p:txBody>
      </p:sp>
      <p:pic>
        <p:nvPicPr>
          <p:cNvPr id="6" name="Picture 5" descr="Decorative.">
            <a:extLst>
              <a:ext uri="{FF2B5EF4-FFF2-40B4-BE49-F238E27FC236}">
                <a16:creationId xmlns:a16="http://schemas.microsoft.com/office/drawing/2014/main" id="{B99D1295-9E24-88D7-8BA1-5F35CA216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00" y="3810000"/>
            <a:ext cx="3886200" cy="2184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3ECE1B-4AF5-F3F5-7A24-C3633309D6BE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84904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416" y="260561"/>
            <a:ext cx="11693168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z="3600" spc="-5" dirty="0"/>
              <a:t>TEAMS Captions</a:t>
            </a:r>
            <a:endParaRPr sz="3800" spc="-55" dirty="0"/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F2603C65-2E50-F433-CB54-83501D36902D}"/>
              </a:ext>
            </a:extLst>
          </p:cNvPr>
          <p:cNvSpPr txBox="1">
            <a:spLocks/>
          </p:cNvSpPr>
          <p:nvPr/>
        </p:nvSpPr>
        <p:spPr bwMode="auto">
          <a:xfrm>
            <a:off x="609600" y="1208150"/>
            <a:ext cx="9677400" cy="765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42" indent="-361942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35" indent="-354004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28" indent="-301618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22" indent="-293681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39" indent="-295267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879" indent="-182875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754" indent="-182875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30" indent="-182875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05" indent="-182875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Use </a:t>
            </a:r>
            <a:r>
              <a:rPr lang="en-US" sz="3200" dirty="0">
                <a:hlinkClick r:id="rId3"/>
              </a:rPr>
              <a:t>captions on TEAMS </a:t>
            </a:r>
            <a:endParaRPr lang="en-US" sz="3200" dirty="0"/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B204F691-0343-DA0B-4003-15050E7FED15}"/>
              </a:ext>
            </a:extLst>
          </p:cNvPr>
          <p:cNvSpPr txBox="1">
            <a:spLocks/>
          </p:cNvSpPr>
          <p:nvPr/>
        </p:nvSpPr>
        <p:spPr bwMode="auto">
          <a:xfrm>
            <a:off x="597876" y="1828800"/>
            <a:ext cx="1098452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42" indent="-361942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35" indent="-354004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28" indent="-301618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22" indent="-293681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39" indent="-295267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879" indent="-182875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754" indent="-182875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30" indent="-182875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05" indent="-182875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>
                <a:solidFill>
                  <a:schemeClr val="tx2"/>
                </a:solidFill>
              </a:rPr>
              <a:t>Start your TEAMS meeting </a:t>
            </a:r>
            <a:r>
              <a:rPr kumimoji="0" lang="en-CA" sz="3000" b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cs typeface="Arial"/>
              </a:rPr>
              <a:t>→ More → Turn on live captions </a:t>
            </a:r>
            <a:r>
              <a:rPr kumimoji="0" lang="en-CA" sz="3000" b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→ choose your language → Confirm</a:t>
            </a:r>
            <a:endParaRPr lang="en-US" sz="3000" dirty="0">
              <a:solidFill>
                <a:schemeClr val="tx2"/>
              </a:solidFill>
            </a:endParaRPr>
          </a:p>
        </p:txBody>
      </p:sp>
      <p:pic>
        <p:nvPicPr>
          <p:cNvPr id="4" name="Picture 3" descr="Image describing the appropriate steps to add Captions to a Teams meeting">
            <a:extLst>
              <a:ext uri="{FF2B5EF4-FFF2-40B4-BE49-F238E27FC236}">
                <a16:creationId xmlns:a16="http://schemas.microsoft.com/office/drawing/2014/main" id="{907A84F9-E030-C535-34FB-E0CFA86D53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35" t="2313" r="2031" b="12547"/>
          <a:stretch/>
        </p:blipFill>
        <p:spPr>
          <a:xfrm>
            <a:off x="2362200" y="2896173"/>
            <a:ext cx="3616800" cy="3164700"/>
          </a:xfrm>
          <a:prstGeom prst="rect">
            <a:avLst/>
          </a:prstGeom>
        </p:spPr>
      </p:pic>
      <p:pic>
        <p:nvPicPr>
          <p:cNvPr id="7" name="Picture 6" descr="Image describing how to choose the appropriate language for Teams captions">
            <a:extLst>
              <a:ext uri="{FF2B5EF4-FFF2-40B4-BE49-F238E27FC236}">
                <a16:creationId xmlns:a16="http://schemas.microsoft.com/office/drawing/2014/main" id="{612C5FE9-A786-97A3-5E32-8755AFAEA06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4" b="44"/>
          <a:stretch/>
        </p:blipFill>
        <p:spPr>
          <a:xfrm>
            <a:off x="7108263" y="2846370"/>
            <a:ext cx="4495800" cy="31072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FE9988-C151-8751-057B-DC9D9A87AF10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574377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416" y="228600"/>
            <a:ext cx="1169316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What Do You Think?</a:t>
            </a:r>
            <a:endParaRPr spc="-55" dirty="0"/>
          </a:p>
        </p:txBody>
      </p:sp>
      <p:sp>
        <p:nvSpPr>
          <p:cNvPr id="6" name="Oval Callout 5" descr="Image asking for the participants' opinions, experiences, and questions"/>
          <p:cNvSpPr/>
          <p:nvPr/>
        </p:nvSpPr>
        <p:spPr>
          <a:xfrm>
            <a:off x="3009900" y="1447800"/>
            <a:ext cx="6172200" cy="3886200"/>
          </a:xfrm>
          <a:prstGeom prst="wedgeEllipse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want to hear you</a:t>
            </a:r>
          </a:p>
          <a:p>
            <a:pPr algn="ctr"/>
            <a:r>
              <a:rPr lang="en-CA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 Opinions</a:t>
            </a:r>
          </a:p>
          <a:p>
            <a:pPr algn="ctr"/>
            <a:r>
              <a:rPr lang="en-CA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 Experiences </a:t>
            </a:r>
          </a:p>
          <a:p>
            <a:pPr algn="ctr"/>
            <a:r>
              <a:rPr lang="en-CA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 Questions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C4B2FC-700A-8BE6-995F-16ED46F1FE23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093397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4"/>
          <p:cNvSpPr txBox="1">
            <a:spLocks noGrp="1"/>
          </p:cNvSpPr>
          <p:nvPr>
            <p:ph type="sldNum" idx="4294967295"/>
          </p:nvPr>
        </p:nvSpPr>
        <p:spPr>
          <a:xfrm>
            <a:off x="11037908" y="6333080"/>
            <a:ext cx="514351" cy="38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32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2" name="Google Shape;192;p24"/>
          <p:cNvSpPr txBox="1">
            <a:spLocks noGrp="1"/>
          </p:cNvSpPr>
          <p:nvPr>
            <p:ph type="title"/>
          </p:nvPr>
        </p:nvSpPr>
        <p:spPr>
          <a:xfrm>
            <a:off x="1981200" y="188642"/>
            <a:ext cx="8229600" cy="6842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noProof="0" dirty="0"/>
              <a:t>Resources</a:t>
            </a:r>
          </a:p>
        </p:txBody>
      </p:sp>
      <p:sp>
        <p:nvSpPr>
          <p:cNvPr id="3" name="TextBox 2" descr="Massive Open Online Courses">
            <a:extLst>
              <a:ext uri="{FF2B5EF4-FFF2-40B4-BE49-F238E27FC236}">
                <a16:creationId xmlns:a16="http://schemas.microsoft.com/office/drawing/2014/main" id="{F8E06A12-30D7-4D63-8F15-3EA76A22B71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52400" y="1233768"/>
            <a:ext cx="9525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75285" lvl="0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2800" dirty="0">
                <a:solidFill>
                  <a:srgbClr val="1F497D"/>
                </a:solidFill>
                <a:latin typeface="Arial"/>
                <a:cs typeface="Arial"/>
              </a:rPr>
              <a:t>MOOC: Basics of Inclusive Design for Online Education </a:t>
            </a:r>
            <a:r>
              <a:rPr lang="en-CA" sz="2800" dirty="0">
                <a:solidFill>
                  <a:srgbClr val="1F497D"/>
                </a:solidFill>
                <a:latin typeface="Arial"/>
                <a:cs typeface="Arial"/>
                <a:hlinkClick r:id="rId3" tooltip="• MOOC: Basics of Inclusive Design for Online Education https://www.coursera.org/learn/inclusive-design "/>
              </a:rPr>
              <a:t>https://www.coursera.org/learn/inclusive-design</a:t>
            </a:r>
            <a:r>
              <a:rPr lang="en-CA" sz="280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</a:p>
          <a:p>
            <a:pPr marL="375285" lvl="0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2800" dirty="0">
                <a:solidFill>
                  <a:srgbClr val="1F497D"/>
                </a:solidFill>
                <a:latin typeface="Arial"/>
                <a:cs typeface="Arial"/>
              </a:rPr>
              <a:t>E-Access Concordia Project	</a:t>
            </a:r>
            <a:r>
              <a:rPr lang="en-CA" sz="2800" dirty="0">
                <a:solidFill>
                  <a:srgbClr val="1F497D"/>
                </a:solidFill>
                <a:latin typeface="Arial"/>
                <a:cs typeface="Arial"/>
                <a:hlinkClick r:id="rId4" tooltip="https://adaptech.org/research/e-access-concordia-project/"/>
              </a:rPr>
              <a:t>https://adaptech.org/research/e-access-concordia-project/</a:t>
            </a:r>
            <a:endParaRPr lang="en-CA" sz="2800" dirty="0">
              <a:solidFill>
                <a:srgbClr val="1F497D"/>
              </a:solidFill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6410DD-02E1-472E-AA80-8C6B9E4A9220}"/>
              </a:ext>
            </a:extLst>
          </p:cNvPr>
          <p:cNvSpPr txBox="1"/>
          <p:nvPr/>
        </p:nvSpPr>
        <p:spPr>
          <a:xfrm>
            <a:off x="1177332" y="3810000"/>
            <a:ext cx="98373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Adaptech Research Network: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  <a:hlinkClick r:id="rId5" tooltip="www.adaptech.org"/>
              </a:rPr>
              <a:t>www.adaptech.org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CA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Catherine Fichten: </a:t>
            </a:r>
            <a:r>
              <a:rPr kumimoji="0" lang="en-CA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  <a:hlinkClick r:id="rId6"/>
              </a:rPr>
              <a:t>cfichten@dawsoncollege.qc.ca</a:t>
            </a:r>
            <a:endParaRPr kumimoji="0" lang="en-CA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CA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Alice Havel: </a:t>
            </a:r>
            <a:r>
              <a:rPr kumimoji="0" lang="en-CA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  <a:hlinkClick r:id="rId7"/>
              </a:rPr>
              <a:t>ahavel@dawsoncollege.qc.ca</a:t>
            </a:r>
            <a:r>
              <a:rPr kumimoji="0" lang="en-CA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Giso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Iravani-Manesh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: </a:t>
            </a:r>
            <a:r>
              <a:rPr kumimoji="0" lang="en-US" sz="2800" b="0" i="0" u="sng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giravanimanesh@dawsoncollege.qc.ca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pic>
        <p:nvPicPr>
          <p:cNvPr id="1028" name="Picture 4" descr="Decorative.">
            <a:extLst>
              <a:ext uri="{FF2B5EF4-FFF2-40B4-BE49-F238E27FC236}">
                <a16:creationId xmlns:a16="http://schemas.microsoft.com/office/drawing/2014/main" id="{AB092F84-1715-EE49-A043-112E503844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1" y="1752600"/>
            <a:ext cx="3352800" cy="191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C5A146-7D96-84A1-7B67-408A4FA02EF4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6670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88"/>
    </mc:Choice>
    <mc:Fallback xmlns="">
      <p:transition spd="slow" advTm="6288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CA" smtClean="0"/>
              <a:t>4</a:t>
            </a:fld>
            <a:endParaRPr lang="en-CA" dirty="0"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E36CEA53-E5EA-7D89-2481-5F3D725438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5013" y="335406"/>
            <a:ext cx="10721975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10" dirty="0"/>
              <a:t>Ensure Accessibility</a:t>
            </a:r>
            <a:endParaRPr spc="-5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4A7430B6-CDB5-6E93-C9AD-1EE782EB6FA7}"/>
              </a:ext>
            </a:extLst>
          </p:cNvPr>
          <p:cNvSpPr txBox="1"/>
          <p:nvPr/>
        </p:nvSpPr>
        <p:spPr>
          <a:xfrm>
            <a:off x="457200" y="1028073"/>
            <a:ext cx="11542395" cy="5298245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75285" indent="-363220">
              <a:spcBef>
                <a:spcPts val="1200"/>
              </a:spcBef>
              <a:spcAft>
                <a:spcPts val="5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CA" sz="3600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d/Deaf, hard of hearing</a:t>
            </a:r>
          </a:p>
          <a:p>
            <a:pPr marL="375285" indent="-363220">
              <a:spcBef>
                <a:spcPts val="1200"/>
              </a:spcBef>
              <a:spcAft>
                <a:spcPts val="40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600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Poor</a:t>
            </a:r>
            <a:r>
              <a:rPr lang="en-CA" sz="3600" dirty="0">
                <a:solidFill>
                  <a:schemeClr val="tx2"/>
                </a:solidFill>
                <a:latin typeface="Arial" panose="020B0604020202020204" pitchFamily="34" charset="0"/>
              </a:rPr>
              <a:t> color perception, </a:t>
            </a:r>
            <a:r>
              <a:rPr lang="en-CA" sz="3600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no color perception</a:t>
            </a:r>
          </a:p>
          <a:p>
            <a:pPr marL="375285" indent="-363220">
              <a:spcBef>
                <a:spcPts val="1200"/>
              </a:spcBef>
              <a:spcAft>
                <a:spcPts val="40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600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Blind, low vision</a:t>
            </a:r>
          </a:p>
          <a:p>
            <a:pPr marL="375285" indent="-363220">
              <a:spcBef>
                <a:spcPts val="1200"/>
              </a:spcBef>
              <a:spcAft>
                <a:spcPts val="40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600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Specific learning disorders</a:t>
            </a:r>
          </a:p>
          <a:p>
            <a:pPr marL="375285" indent="-363220">
              <a:spcBef>
                <a:spcPts val="1200"/>
              </a:spcBef>
              <a:spcAft>
                <a:spcPts val="40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chemeClr val="tx2"/>
                </a:solidFill>
                <a:latin typeface="Arial" panose="020B0604020202020204" pitchFamily="34" charset="0"/>
              </a:rPr>
              <a:t>Attention deficit hyperactivity disorder</a:t>
            </a:r>
          </a:p>
          <a:p>
            <a:pPr marL="375285" indent="-363220">
              <a:spcBef>
                <a:spcPts val="1200"/>
              </a:spcBef>
              <a:spcAft>
                <a:spcPts val="40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chemeClr val="tx2"/>
                </a:solidFill>
                <a:latin typeface="Arial" panose="020B0604020202020204" pitchFamily="34" charset="0"/>
              </a:rPr>
              <a:t>Mental health related disabilities </a:t>
            </a:r>
            <a:endParaRPr lang="en-CA" sz="3600" b="0" i="0" u="none" strike="noStrike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pPr marL="375285" indent="-363220">
              <a:spcBef>
                <a:spcPts val="1200"/>
              </a:spcBef>
              <a:spcAft>
                <a:spcPts val="40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600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… essentially, </a:t>
            </a:r>
            <a:r>
              <a:rPr lang="en-CA" sz="3600" b="1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EVERYONE</a:t>
            </a:r>
            <a:r>
              <a:rPr lang="en-CA" sz="3600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! </a:t>
            </a:r>
          </a:p>
        </p:txBody>
      </p:sp>
      <p:pic>
        <p:nvPicPr>
          <p:cNvPr id="8" name="Picture 7" descr="Decorative.">
            <a:extLst>
              <a:ext uri="{FF2B5EF4-FFF2-40B4-BE49-F238E27FC236}">
                <a16:creationId xmlns:a16="http://schemas.microsoft.com/office/drawing/2014/main" id="{4CAC1C8A-C8E8-37DA-5FC5-98011DB90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220" y="2743200"/>
            <a:ext cx="3388995" cy="21211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7485C9-B342-A66B-9DB2-860D65D48886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7248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0100" y="281229"/>
            <a:ext cx="105918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10" dirty="0"/>
              <a:t>Sources of Information - Research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605737" y="1140026"/>
            <a:ext cx="11615446" cy="3282309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75285" indent="-363220">
              <a:lnSpc>
                <a:spcPct val="100000"/>
              </a:lnSpc>
              <a:spcBef>
                <a:spcPts val="1200"/>
              </a:spcBef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500" b="1" dirty="0">
                <a:solidFill>
                  <a:srgbClr val="001F5F"/>
                </a:solidFill>
                <a:latin typeface="Arial"/>
                <a:cs typeface="Arial"/>
              </a:rPr>
              <a:t>Research</a:t>
            </a:r>
            <a:r>
              <a:rPr lang="en-CA" sz="35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CA" sz="3500" b="1" dirty="0">
                <a:solidFill>
                  <a:srgbClr val="001F5F"/>
                </a:solidFill>
                <a:latin typeface="Arial"/>
                <a:cs typeface="Arial"/>
              </a:rPr>
              <a:t>findings</a:t>
            </a:r>
            <a:r>
              <a:rPr lang="en-CA" sz="3500" dirty="0">
                <a:solidFill>
                  <a:srgbClr val="001F5F"/>
                </a:solidFill>
                <a:latin typeface="Arial"/>
                <a:cs typeface="Arial"/>
              </a:rPr>
              <a:t> – ours &amp; other researchers’</a:t>
            </a:r>
          </a:p>
          <a:p>
            <a:pPr marL="375285" indent="-363220">
              <a:lnSpc>
                <a:spcPct val="100000"/>
              </a:lnSpc>
              <a:spcBef>
                <a:spcPts val="1200"/>
              </a:spcBef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500" dirty="0">
                <a:solidFill>
                  <a:srgbClr val="001F5F"/>
                </a:solidFill>
                <a:latin typeface="Arial"/>
                <a:cs typeface="Arial"/>
              </a:rPr>
              <a:t>Questionnaires, focus groups, interviews </a:t>
            </a:r>
          </a:p>
          <a:p>
            <a:pPr marL="832485" lvl="1" indent="-363220">
              <a:spcBef>
                <a:spcPts val="1200"/>
              </a:spcBef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</a:p>
          <a:p>
            <a:pPr marL="832485" lvl="1" indent="-363220">
              <a:spcBef>
                <a:spcPts val="1200"/>
              </a:spcBef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001F5F"/>
                </a:solidFill>
                <a:latin typeface="Arial"/>
                <a:cs typeface="Arial"/>
              </a:rPr>
              <a:t>Faculty </a:t>
            </a:r>
          </a:p>
          <a:p>
            <a:pPr marL="832485" lvl="1" indent="-363220">
              <a:spcBef>
                <a:spcPts val="1200"/>
              </a:spcBef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001F5F"/>
                </a:solidFill>
                <a:latin typeface="Arial"/>
                <a:cs typeface="Arial"/>
              </a:rPr>
              <a:t>Professionals</a:t>
            </a:r>
          </a:p>
        </p:txBody>
      </p:sp>
      <p:pic>
        <p:nvPicPr>
          <p:cNvPr id="7" name="Picture 6" descr="Decorative.">
            <a:extLst>
              <a:ext uri="{FF2B5EF4-FFF2-40B4-BE49-F238E27FC236}">
                <a16:creationId xmlns:a16="http://schemas.microsoft.com/office/drawing/2014/main" id="{C0069EE9-FD10-F80D-C652-AA2A066CA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2552700"/>
            <a:ext cx="4445000" cy="3314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9AC883-312E-C1FE-816F-94FC0DC9B848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0100" y="281229"/>
            <a:ext cx="105918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10" dirty="0"/>
              <a:t>Sources of Information – Practice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605737" y="1140026"/>
            <a:ext cx="11615446" cy="3974806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75285" indent="-363220">
              <a:lnSpc>
                <a:spcPct val="100000"/>
              </a:lnSpc>
              <a:spcBef>
                <a:spcPts val="1200"/>
              </a:spcBef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500" dirty="0">
                <a:solidFill>
                  <a:srgbClr val="001F5F"/>
                </a:solidFill>
                <a:latin typeface="Arial"/>
                <a:cs typeface="Arial"/>
              </a:rPr>
              <a:t>Work with</a:t>
            </a:r>
          </a:p>
          <a:p>
            <a:pPr marL="832485" lvl="1" indent="-363220">
              <a:spcBef>
                <a:spcPts val="1200"/>
              </a:spcBef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</a:p>
          <a:p>
            <a:pPr marL="832485" lvl="1" indent="-363220">
              <a:spcBef>
                <a:spcPts val="1200"/>
              </a:spcBef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001F5F"/>
                </a:solidFill>
                <a:latin typeface="Arial"/>
                <a:cs typeface="Arial"/>
              </a:rPr>
              <a:t>Faculty </a:t>
            </a:r>
          </a:p>
          <a:p>
            <a:pPr marL="832485" lvl="1" indent="-363220">
              <a:spcBef>
                <a:spcPts val="1200"/>
              </a:spcBef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001F5F"/>
                </a:solidFill>
                <a:latin typeface="Arial"/>
                <a:cs typeface="Arial"/>
              </a:rPr>
              <a:t>Professionals</a:t>
            </a:r>
          </a:p>
          <a:p>
            <a:pPr marL="375285" indent="-363220">
              <a:lnSpc>
                <a:spcPct val="100000"/>
              </a:lnSpc>
              <a:spcBef>
                <a:spcPts val="1200"/>
              </a:spcBef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500" dirty="0">
                <a:solidFill>
                  <a:srgbClr val="001F5F"/>
                </a:solidFill>
                <a:latin typeface="Arial"/>
                <a:cs typeface="Arial"/>
              </a:rPr>
              <a:t>COVID-19</a:t>
            </a:r>
          </a:p>
          <a:p>
            <a:pPr marL="832485" lvl="1" indent="-363220">
              <a:spcBef>
                <a:spcPts val="1200"/>
              </a:spcBef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500" dirty="0">
                <a:solidFill>
                  <a:srgbClr val="001F5F"/>
                </a:solidFill>
                <a:latin typeface="Arial"/>
                <a:cs typeface="Arial"/>
              </a:rPr>
              <a:t>Good practices</a:t>
            </a:r>
          </a:p>
        </p:txBody>
      </p:sp>
      <p:pic>
        <p:nvPicPr>
          <p:cNvPr id="7" name="Picture 6" descr="Decorative.">
            <a:extLst>
              <a:ext uri="{FF2B5EF4-FFF2-40B4-BE49-F238E27FC236}">
                <a16:creationId xmlns:a16="http://schemas.microsoft.com/office/drawing/2014/main" id="{EC9FC4DA-5E53-CC19-7F75-B9B296A8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344931"/>
            <a:ext cx="5384800" cy="43847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FA8FA4-83CB-65B5-6835-6A37B5434126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23235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31252329-3A1F-1BB0-1453-4C3BA3B54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00100" y="281229"/>
            <a:ext cx="105918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Allow Use of Personal Tech In Class </a:t>
            </a:r>
            <a:endParaRPr spc="-5" dirty="0"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A4255359-97AB-3B70-A424-E2F415D8345B}"/>
              </a:ext>
            </a:extLst>
          </p:cNvPr>
          <p:cNvSpPr txBox="1"/>
          <p:nvPr/>
        </p:nvSpPr>
        <p:spPr>
          <a:xfrm>
            <a:off x="576554" y="1035204"/>
            <a:ext cx="11615446" cy="4623702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75285" lvl="0" indent="-363220">
              <a:spcBef>
                <a:spcPts val="5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Students like to use their personal tech in class</a:t>
            </a:r>
          </a:p>
          <a:p>
            <a:pPr marL="832485" lvl="1" indent="-363220">
              <a:spcBef>
                <a:spcPts val="5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Set clear </a:t>
            </a:r>
            <a:r>
              <a:rPr lang="en-CA" sz="3200" b="1" dirty="0">
                <a:solidFill>
                  <a:srgbClr val="1F497D"/>
                </a:solidFill>
                <a:latin typeface="Arial"/>
                <a:cs typeface="Arial"/>
              </a:rPr>
              <a:t>guidelines</a:t>
            </a:r>
          </a:p>
          <a:p>
            <a:pPr marL="375285" lvl="0" indent="-363220">
              <a:spcBef>
                <a:spcPts val="5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Students need personal tech to </a:t>
            </a:r>
          </a:p>
          <a:p>
            <a:pPr marL="832485" lvl="1" indent="-363220">
              <a:spcBef>
                <a:spcPts val="5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Get help </a:t>
            </a:r>
            <a:endParaRPr kumimoji="0" lang="en-CA" sz="3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832485" lvl="1" indent="-363220">
              <a:spcBef>
                <a:spcPts val="5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Get organized</a:t>
            </a:r>
          </a:p>
          <a:p>
            <a:pPr marL="832485" lvl="1" indent="-363220">
              <a:spcBef>
                <a:spcPts val="5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Take class notes </a:t>
            </a:r>
          </a:p>
          <a:p>
            <a:pPr marL="832485" lvl="1" indent="-363220">
              <a:spcBef>
                <a:spcPts val="5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Read instructions or textbook</a:t>
            </a:r>
          </a:p>
          <a:p>
            <a:pPr marL="832485" lvl="1" indent="-363220">
              <a:spcBef>
                <a:spcPts val="5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Take photos of board or screen</a:t>
            </a:r>
          </a:p>
        </p:txBody>
      </p:sp>
      <p:pic>
        <p:nvPicPr>
          <p:cNvPr id="13" name="Picture 12" descr="Decorative. ">
            <a:extLst>
              <a:ext uri="{FF2B5EF4-FFF2-40B4-BE49-F238E27FC236}">
                <a16:creationId xmlns:a16="http://schemas.microsoft.com/office/drawing/2014/main" id="{4AF0C9A4-D290-C8C3-4305-B5CEC9AC2D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781" y="3124200"/>
            <a:ext cx="3824288" cy="27235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0861108-8CB9-B9D5-371D-3ABDD3F3CF82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2951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375CF4-864D-4367-B60C-EEC93E4C0FA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8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E45463-D433-40D7-8C93-766BF52F9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325" y="291547"/>
            <a:ext cx="9277350" cy="635000"/>
          </a:xfrm>
        </p:spPr>
        <p:txBody>
          <a:bodyPr wrap="square">
            <a:noAutofit/>
          </a:bodyPr>
          <a:lstStyle/>
          <a:p>
            <a:pPr>
              <a:lnSpc>
                <a:spcPct val="90000"/>
              </a:lnSpc>
            </a:pPr>
            <a:r>
              <a:rPr lang="en-CA" sz="3800" dirty="0"/>
              <a:t>Who Are the Students In Our Research?</a:t>
            </a:r>
            <a:endParaRPr lang="en-US" sz="3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93248A-E4B7-455B-91F0-837117B6D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6111" y="1371600"/>
            <a:ext cx="11503484" cy="4526280"/>
          </a:xfrm>
        </p:spPr>
        <p:txBody>
          <a:bodyPr wrap="square">
            <a:normAutofit lnSpcReduction="10000"/>
          </a:bodyPr>
          <a:lstStyle/>
          <a:p>
            <a:pPr marL="375285" marR="0" lvl="0" indent="-3632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  <a:defRPr/>
            </a:pPr>
            <a:r>
              <a:rPr lang="en-CA" kern="1200" dirty="0">
                <a:solidFill>
                  <a:srgbClr val="001F5F"/>
                </a:solidFill>
              </a:rPr>
              <a:t>15% to 20% of students </a:t>
            </a:r>
            <a:r>
              <a:rPr lang="en-CA" b="1" kern="1200" dirty="0">
                <a:solidFill>
                  <a:srgbClr val="001F5F"/>
                </a:solidFill>
              </a:rPr>
              <a:t>self-reported </a:t>
            </a:r>
            <a:r>
              <a:rPr lang="en-CA" kern="1200" dirty="0">
                <a:solidFill>
                  <a:srgbClr val="001F5F"/>
                </a:solidFill>
              </a:rPr>
              <a:t>a disability</a:t>
            </a:r>
          </a:p>
          <a:p>
            <a:pPr marL="375285" marR="0" lvl="0" indent="-3632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  <a:defRPr/>
            </a:pPr>
            <a:r>
              <a:rPr lang="en-CA" kern="1200" dirty="0">
                <a:solidFill>
                  <a:srgbClr val="001F5F"/>
                </a:solidFill>
              </a:rPr>
              <a:t>50% had </a:t>
            </a:r>
            <a:r>
              <a:rPr lang="en-CA" b="1" kern="1200" dirty="0">
                <a:solidFill>
                  <a:srgbClr val="001F5F"/>
                </a:solidFill>
              </a:rPr>
              <a:t>multiple</a:t>
            </a:r>
            <a:r>
              <a:rPr lang="en-CA" kern="1200" dirty="0">
                <a:solidFill>
                  <a:srgbClr val="001F5F"/>
                </a:solidFill>
              </a:rPr>
              <a:t> disabilities </a:t>
            </a:r>
          </a:p>
          <a:p>
            <a:pPr marL="375285" marR="0" lvl="0" indent="-3632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  <a:defRPr/>
            </a:pPr>
            <a:r>
              <a:rPr lang="en-CA" kern="1200" dirty="0">
                <a:solidFill>
                  <a:srgbClr val="001F5F"/>
                </a:solidFill>
              </a:rPr>
              <a:t>50% were </a:t>
            </a:r>
            <a:r>
              <a:rPr lang="en-CA" b="1" kern="1200" dirty="0">
                <a:solidFill>
                  <a:srgbClr val="001F5F"/>
                </a:solidFill>
              </a:rPr>
              <a:t>not</a:t>
            </a:r>
            <a:r>
              <a:rPr lang="en-CA" kern="1200" dirty="0">
                <a:solidFill>
                  <a:srgbClr val="001F5F"/>
                </a:solidFill>
              </a:rPr>
              <a:t> registered with accessibility services</a:t>
            </a:r>
          </a:p>
          <a:p>
            <a:pPr marL="375285" marR="0" lvl="0" indent="-3632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  <a:defRPr/>
            </a:pPr>
            <a:r>
              <a:rPr lang="en-CA" kern="1200" dirty="0">
                <a:solidFill>
                  <a:srgbClr val="001F5F"/>
                </a:solidFill>
              </a:rPr>
              <a:t>Most frequent disabilities reported</a:t>
            </a:r>
          </a:p>
          <a:p>
            <a:pPr marL="832485" lvl="1" indent="-363220" algn="l" rtl="0">
              <a:spcBef>
                <a:spcPts val="600"/>
              </a:spcBef>
              <a:spcAft>
                <a:spcPts val="6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CA" sz="3300" kern="12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Mental health issues</a:t>
            </a:r>
          </a:p>
          <a:p>
            <a:pPr marL="832485" lvl="1" indent="-363220" algn="l" rtl="0">
              <a:spcBef>
                <a:spcPts val="600"/>
              </a:spcBef>
              <a:spcAft>
                <a:spcPts val="6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CA" sz="3300" kern="12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 deficit hyperactivity disorder (ADHD)</a:t>
            </a:r>
          </a:p>
          <a:p>
            <a:pPr marL="832485" lvl="1" indent="-363220" algn="l" rtl="0">
              <a:spcBef>
                <a:spcPts val="600"/>
              </a:spcBef>
              <a:spcAft>
                <a:spcPts val="6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CA" sz="3300" kern="12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learning disorders</a:t>
            </a:r>
            <a:endParaRPr lang="en-US" sz="33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1347CD-B7ED-8B12-9BDA-301C46B97F48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8011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" y="228600"/>
            <a:ext cx="121158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Make Sure Formats Are Accessible</a:t>
            </a:r>
            <a:endParaRPr spc="-55" dirty="0"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96112" y="1103909"/>
            <a:ext cx="11199773" cy="5080237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Digital      accessible</a:t>
            </a:r>
          </a:p>
          <a:p>
            <a:pPr marL="375285" lvl="0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b="1" dirty="0">
                <a:solidFill>
                  <a:srgbClr val="1F497D"/>
                </a:solidFill>
                <a:latin typeface="Arial"/>
                <a:cs typeface="Arial"/>
              </a:rPr>
              <a:t>Format</a:t>
            </a: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 is important!</a:t>
            </a:r>
          </a:p>
          <a:p>
            <a:pPr marL="832485" lvl="1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For screen readers, text-to-speech, apps</a:t>
            </a:r>
          </a:p>
          <a:p>
            <a:pPr marL="375285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Format includes </a:t>
            </a:r>
          </a:p>
          <a:p>
            <a:pPr marL="832485" lvl="1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000" dirty="0">
                <a:solidFill>
                  <a:srgbClr val="1F497D"/>
                </a:solidFill>
                <a:latin typeface="Arial"/>
                <a:cs typeface="Arial"/>
              </a:rPr>
              <a:t>Font, text size, spacing, colour, contrast</a:t>
            </a:r>
          </a:p>
          <a:p>
            <a:pPr marL="832485" lvl="1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000" dirty="0">
                <a:solidFill>
                  <a:srgbClr val="1F497D"/>
                </a:solidFill>
                <a:latin typeface="Arial"/>
                <a:cs typeface="Arial"/>
              </a:rPr>
              <a:t>Reading order</a:t>
            </a:r>
          </a:p>
          <a:p>
            <a:pPr marL="832485" lvl="1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kumimoji="0" lang="en-CA" sz="3000" b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cs typeface="Arial"/>
              </a:rPr>
              <a:t>Headings</a:t>
            </a:r>
          </a:p>
          <a:p>
            <a:pPr marL="832485" lvl="1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kumimoji="0" lang="en-CA" sz="3000" b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Alt text</a:t>
            </a:r>
          </a:p>
        </p:txBody>
      </p:sp>
      <p:pic>
        <p:nvPicPr>
          <p:cNvPr id="4" name="Picture 3" descr="Decorative.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5400" y="4089468"/>
            <a:ext cx="2619375" cy="1743075"/>
          </a:xfrm>
          <a:prstGeom prst="rect">
            <a:avLst/>
          </a:prstGeom>
        </p:spPr>
      </p:pic>
      <p:pic>
        <p:nvPicPr>
          <p:cNvPr id="8" name="Picture 7" descr="Symbol indicating does not equal.">
            <a:extLst>
              <a:ext uri="{FF2B5EF4-FFF2-40B4-BE49-F238E27FC236}">
                <a16:creationId xmlns:a16="http://schemas.microsoft.com/office/drawing/2014/main" id="{BD1A31EA-61B0-EC06-F45C-9F62F64E3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371600"/>
            <a:ext cx="622300" cy="4340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49A3DE-4A8A-02A1-F392-5B9B5D2629AA}"/>
              </a:ext>
            </a:extLst>
          </p:cNvPr>
          <p:cNvSpPr txBox="1"/>
          <p:nvPr/>
        </p:nvSpPr>
        <p:spPr>
          <a:xfrm>
            <a:off x="5175738" y="6326318"/>
            <a:ext cx="1840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1200"/>
              </a:spcBef>
              <a:buClr>
                <a:srgbClr val="0033CC"/>
              </a:buClr>
            </a:pPr>
            <a:r>
              <a:rPr lang="en-CA" sz="1800" kern="1200" dirty="0" err="1">
                <a:solidFill>
                  <a:schemeClr val="tx2"/>
                </a:solidFill>
                <a:latin typeface="+mn-lt"/>
              </a:rPr>
              <a:t>shorturl.at</a:t>
            </a:r>
            <a:r>
              <a:rPr lang="en-CA" sz="1800" kern="1200" dirty="0">
                <a:solidFill>
                  <a:schemeClr val="tx2"/>
                </a:solidFill>
                <a:latin typeface="+mn-lt"/>
              </a:rPr>
              <a:t>/abeS4</a:t>
            </a:r>
            <a:endParaRPr lang="en-US" sz="1800" b="1" kern="12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40026949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C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8870</TotalTime>
  <Words>1385</Words>
  <Application>Microsoft Office PowerPoint</Application>
  <PresentationFormat>Widescreen</PresentationFormat>
  <Paragraphs>271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Arial</vt:lpstr>
      <vt:lpstr>Bookman Old Style</vt:lpstr>
      <vt:lpstr>Calibri</vt:lpstr>
      <vt:lpstr>Calibri Light</vt:lpstr>
      <vt:lpstr>Gill Sans MT</vt:lpstr>
      <vt:lpstr>Tahoma</vt:lpstr>
      <vt:lpstr>Wingdings 3</vt:lpstr>
      <vt:lpstr>Office Theme</vt:lpstr>
      <vt:lpstr>Custom Design</vt:lpstr>
      <vt:lpstr>Origine</vt:lpstr>
      <vt:lpstr>Not Disabled, Just Differently-Abled:  How to Ensure That ALL of Your Students Are Thriving in Your Class!</vt:lpstr>
      <vt:lpstr>Who Are We?</vt:lpstr>
      <vt:lpstr>Our Goals For the Session </vt:lpstr>
      <vt:lpstr>Ensure Accessibility</vt:lpstr>
      <vt:lpstr>Sources of Information - Research</vt:lpstr>
      <vt:lpstr>Sources of Information – Practice</vt:lpstr>
      <vt:lpstr>Allow Use of Personal Tech In Class </vt:lpstr>
      <vt:lpstr>Who Are the Students In Our Research?</vt:lpstr>
      <vt:lpstr>Make Sure Formats Are Accessible</vt:lpstr>
      <vt:lpstr>Background</vt:lpstr>
      <vt:lpstr>Use of Colors</vt:lpstr>
      <vt:lpstr>General Guidelines for PowerPoint Documents</vt:lpstr>
      <vt:lpstr>Course Packs: AVOID!</vt:lpstr>
      <vt:lpstr>General Guidelines for Word Documents</vt:lpstr>
      <vt:lpstr>OCR Documents</vt:lpstr>
      <vt:lpstr>Accessible Tables</vt:lpstr>
      <vt:lpstr>Alt Text</vt:lpstr>
      <vt:lpstr>Alt Text – Word Documents</vt:lpstr>
      <vt:lpstr>Alt Text – PowerPoints</vt:lpstr>
      <vt:lpstr>Alt Text - PDFs</vt:lpstr>
      <vt:lpstr>Alt Text – Google Docs</vt:lpstr>
      <vt:lpstr>Captioning</vt:lpstr>
      <vt:lpstr>Zoom Captions</vt:lpstr>
      <vt:lpstr>Recording Zoom Videos </vt:lpstr>
      <vt:lpstr>Adding Captions to Recorded Zoom Videos and Movies  with Microsoft Stream</vt:lpstr>
      <vt:lpstr>Adding Captions to Recorded Zoom Videos and Movies  with Microsoft Stream (2)</vt:lpstr>
      <vt:lpstr>Adding Captions to Recorded Zoom Videos and Movies  with Microsoft Stream (3)</vt:lpstr>
      <vt:lpstr>Adding Captions to Recorded Zoom Videos and Movies  with Microsoft Stream (4)</vt:lpstr>
      <vt:lpstr>Adding Captions to Recorded Zoom Videos or Movies  with Microsoft Stream (5)</vt:lpstr>
      <vt:lpstr>TEAMS Captions</vt:lpstr>
      <vt:lpstr>What Do You Think?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Inclusive Design:  Making Face-to-face and Online Courses Accessible to ALL Students, with or Without Disabilities</dc:title>
  <dc:creator>Anick C. Legault</dc:creator>
  <cp:lastModifiedBy>Mary Jorgensen</cp:lastModifiedBy>
  <cp:revision>375</cp:revision>
  <cp:lastPrinted>2022-10-12T15:26:30Z</cp:lastPrinted>
  <dcterms:created xsi:type="dcterms:W3CDTF">2021-06-16T13:57:00Z</dcterms:created>
  <dcterms:modified xsi:type="dcterms:W3CDTF">2022-11-03T14:12:42Z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2021-05-24T00:00:00Z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2021-06-16T00:00:00Z</vt:filetime>
  </property>
</Properties>
</file>