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12192000" cy="6858000"/>
  <p:notesSz cx="12192000" cy="6858000"/>
  <p:embeddedFontLst>
    <p:embeddedFont>
      <p:font typeface="DNHLSO+ArialMT" panose="020B0604020202020204"/>
      <p:regular r:id="rId23"/>
    </p:embeddedFont>
    <p:embeddedFont>
      <p:font typeface="Tahoma" panose="020B0604030504040204" pitchFamily="34" charset="0"/>
      <p:regular r:id="rId24"/>
      <p:bold r:id="rId25"/>
    </p:embeddedFont>
    <p:embeddedFont>
      <p:font typeface="ISGIQJ+Arial-ItalicMT" panose="020B0604020202020204"/>
      <p:regular r:id="rId26"/>
    </p:embeddedFont>
    <p:embeddedFont>
      <p:font typeface="LLSHPK+TimesNewRomanPSMT" panose="020B0604020202020204"/>
      <p:regular r:id="rId27"/>
    </p:embeddedFont>
    <p:embeddedFont>
      <p:font typeface="Calibri" panose="020F0502020204030204" pitchFamily="34" charset="0"/>
      <p:regular r:id="rId28"/>
      <p:bold r:id="rId29"/>
      <p:italic r:id="rId30"/>
      <p:boldItalic r:id="rId31"/>
    </p:embeddedFont>
    <p:embeddedFont>
      <p:font typeface="AHNIHI+Arial-BoldMT" panose="020B0604020202020204"/>
      <p:regular r:id="rId32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8">
          <p15:clr>
            <a:srgbClr val="A4A3A4"/>
          </p15:clr>
        </p15:guide>
        <p15:guide id="2" pos="244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1" d="100"/>
          <a:sy n="71" d="100"/>
        </p:scale>
        <p:origin x="460" y="76"/>
      </p:cViewPr>
      <p:guideLst>
        <p:guide orient="horz" pos="3168"/>
        <p:guide pos="244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Title</a:t>
            </a:r>
            <a:endParaRPr lang="en-US"/>
          </a:p>
        </p:txBody>
      </p:sp>
      <p:sp>
        <p:nvSpPr>
          <p:cNvPr id="3" name="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 smtClean="0"/>
              <a:t>Text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6525B2-4347-4F72-BAF7-76B19438D329}" type="datetimeFigureOut">
              <a:rPr lang="en-US" smtClean="0"/>
              <a:t>2/20/2023</a:t>
            </a:fld>
            <a:endParaRPr lang="en-US"/>
          </a:p>
        </p:txBody>
      </p:sp>
      <p:sp>
        <p:nvSpPr>
          <p:cNvPr id="5" name="Foo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F073CC-40D5-4B23-8DF0-9BD0A0C12F2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77666" y="427735"/>
            <a:ext cx="6797992" cy="171094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77666" y="2459482"/>
            <a:ext cx="6797992" cy="70576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568130" y="9944862"/>
            <a:ext cx="2417063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77666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438394" y="9944862"/>
            <a:ext cx="1737264" cy="5346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catherine.fichten@mcgill.ca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mailto:catherine.fichten@mcgill.ca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catherine.fichten@mcgill.ca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mailto:catherine.fichten@mcgill.ca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catherine.fichten@mcgill.ca" TargetMode="External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cbi.nlm.nih.gov/pubmed/12182498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hyperlink" Target="mailto:catherine.fichten@mcgill.ca" TargetMode="External"/><Relationship Id="rId4" Type="http://schemas.openxmlformats.org/officeDocument/2006/relationships/hyperlink" Target="https://www.theglobeandmail.com/life/can-night-owls-become-early-birds/article26113963/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my.clevelandclinic.org/health/diseases/14295-delayed-sleep-phase-syndrome-dsps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catherine.fichten@mcgill.ca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hyperlink" Target="https://bottomlineinc.com/health/sleep/transform-nightmares-sweet-dreams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catherine.fichten@mcgill.ca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mailto:catherine.fichten@mcgill.ca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sleepfoundation.org/sleep-disorders-problems/abnormal-sleep-behaviors/sleepwalking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catherine.fichten@mcgill.ca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ayoclinic.org/diseases-conditions/sleep-terrors/symptoms-causes/syc-20353524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mailto:catherine.fichten@mcgill.ca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webmd.com/sleep-disorders/guide/sleep-paralysis#1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mailto:catherine.fichten@mcgill.ca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mailto:catherine.fichten@mcgill.ca" TargetMode="External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catherine.fichten@mcgill.ca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mailto:catherine.fichten@mcgill.ca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mailto:catherine.fichten@mcgill.ca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mailto:catherine.fichten@mcgill.ca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mailto:catherine.fichten@mcgill.ca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catherine.fichten@mcgill.ca" TargetMode="External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catherine.fichten@mcgill.ca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91440" y="-23934"/>
            <a:ext cx="10988830" cy="104590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55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000000"/>
                </a:solidFill>
                <a:latin typeface="Tahoma"/>
                <a:cs typeface="Tahoma"/>
              </a:rPr>
              <a:t>Fichten, C. (2023, February 8). </a:t>
            </a:r>
            <a:r>
              <a:rPr sz="2200" i="1" dirty="0">
                <a:solidFill>
                  <a:srgbClr val="000000"/>
                </a:solidFill>
                <a:latin typeface="Tahoma"/>
                <a:cs typeface="Tahoma"/>
              </a:rPr>
              <a:t>Sleep, insomnia, ghoulies and ghosties, and things that</a:t>
            </a:r>
          </a:p>
          <a:p>
            <a:pPr marL="0" marR="0">
              <a:lnSpc>
                <a:spcPts val="2640"/>
              </a:lnSpc>
              <a:spcBef>
                <a:spcPts val="0"/>
              </a:spcBef>
              <a:spcAft>
                <a:spcPts val="0"/>
              </a:spcAft>
            </a:pPr>
            <a:r>
              <a:rPr sz="2200" i="1" dirty="0">
                <a:solidFill>
                  <a:srgbClr val="000000"/>
                </a:solidFill>
                <a:latin typeface="Tahoma"/>
                <a:cs typeface="Tahoma"/>
              </a:rPr>
              <a:t>go bump in the night</a:t>
            </a:r>
            <a:r>
              <a:rPr sz="2200" i="1" spc="14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2200" dirty="0">
                <a:solidFill>
                  <a:srgbClr val="000000"/>
                </a:solidFill>
                <a:latin typeface="Tahoma"/>
                <a:cs typeface="Tahoma"/>
              </a:rPr>
              <a:t>[Invited speaker]. Dawson College Social Science Week, Montreal,</a:t>
            </a:r>
          </a:p>
          <a:p>
            <a:pPr marL="0" marR="0">
              <a:lnSpc>
                <a:spcPts val="2639"/>
              </a:lnSpc>
              <a:spcBef>
                <a:spcPts val="0"/>
              </a:spcBef>
              <a:spcAft>
                <a:spcPts val="0"/>
              </a:spcAft>
            </a:pPr>
            <a:r>
              <a:rPr sz="2200" dirty="0">
                <a:solidFill>
                  <a:srgbClr val="000000"/>
                </a:solidFill>
                <a:latin typeface="Tahoma"/>
                <a:cs typeface="Tahoma"/>
              </a:rPr>
              <a:t>QC, Canada.</a:t>
            </a:r>
          </a:p>
        </p:txBody>
      </p:sp>
      <p:sp>
        <p:nvSpPr>
          <p:cNvPr id="3" name="object 2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665884" y="880629"/>
            <a:ext cx="10944968" cy="13329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915"/>
              </a:lnSpc>
              <a:spcBef>
                <a:spcPts val="0"/>
              </a:spcBef>
              <a:spcAft>
                <a:spcPts val="0"/>
              </a:spcAft>
            </a:pPr>
            <a:r>
              <a:rPr sz="4400" b="1" dirty="0">
                <a:solidFill>
                  <a:srgbClr val="0033CC"/>
                </a:solidFill>
                <a:latin typeface="AHNIHI+Arial-BoldMT"/>
                <a:cs typeface="AHNIHI+Arial-BoldMT"/>
              </a:rPr>
              <a:t>Sleep, Insomnia, Ghoulies and Ghosties,</a:t>
            </a:r>
          </a:p>
          <a:p>
            <a:pPr marL="377030" marR="0">
              <a:lnSpc>
                <a:spcPts val="4915"/>
              </a:lnSpc>
              <a:spcBef>
                <a:spcPts val="364"/>
              </a:spcBef>
              <a:spcAft>
                <a:spcPts val="0"/>
              </a:spcAft>
            </a:pPr>
            <a:r>
              <a:rPr sz="4400" b="1" dirty="0">
                <a:solidFill>
                  <a:srgbClr val="0033CC"/>
                </a:solidFill>
                <a:latin typeface="AHNIHI+Arial-BoldMT"/>
                <a:cs typeface="AHNIHI+Arial-BoldMT"/>
              </a:rPr>
              <a:t>and Things that Go Bump in the Night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13138" y="3143601"/>
            <a:ext cx="10700067" cy="20157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364845" marR="0">
              <a:lnSpc>
                <a:spcPts val="4915"/>
              </a:lnSpc>
              <a:spcBef>
                <a:spcPts val="0"/>
              </a:spcBef>
              <a:spcAft>
                <a:spcPts val="0"/>
              </a:spcAft>
            </a:pPr>
            <a:r>
              <a:rPr sz="4400" dirty="0">
                <a:solidFill>
                  <a:srgbClr val="0033CC"/>
                </a:solidFill>
                <a:latin typeface="DNHLSO+ArialMT"/>
                <a:cs typeface="DNHLSO+ArialMT"/>
              </a:rPr>
              <a:t>Catherine Fichten</a:t>
            </a:r>
          </a:p>
          <a:p>
            <a:pPr marL="0" marR="0">
              <a:lnSpc>
                <a:spcPts val="3575"/>
              </a:lnSpc>
              <a:spcBef>
                <a:spcPts val="1641"/>
              </a:spcBef>
              <a:spcAft>
                <a:spcPts val="0"/>
              </a:spcAft>
            </a:pPr>
            <a:r>
              <a:rPr sz="3200" spc="34" dirty="0">
                <a:solidFill>
                  <a:srgbClr val="0033CC"/>
                </a:solidFill>
                <a:latin typeface="DNHLSO+ArialMT"/>
                <a:cs typeface="DNHLSO+ArialMT"/>
              </a:rPr>
              <a:t>Dawson</a:t>
            </a:r>
            <a:r>
              <a:rPr sz="3200" spc="31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spc="34" dirty="0">
                <a:solidFill>
                  <a:srgbClr val="0033CC"/>
                </a:solidFill>
                <a:latin typeface="DNHLSO+ArialMT"/>
                <a:cs typeface="DNHLSO+ArialMT"/>
              </a:rPr>
              <a:t>College</a:t>
            </a:r>
            <a:r>
              <a:rPr sz="3200" spc="31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spc="34" dirty="0">
                <a:solidFill>
                  <a:srgbClr val="0033CC"/>
                </a:solidFill>
                <a:latin typeface="DNHLSO+ArialMT"/>
                <a:cs typeface="DNHLSO+ArialMT"/>
              </a:rPr>
              <a:t>Social</a:t>
            </a:r>
            <a:r>
              <a:rPr sz="3200" spc="33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spc="34" dirty="0">
                <a:solidFill>
                  <a:srgbClr val="0033CC"/>
                </a:solidFill>
                <a:latin typeface="DNHLSO+ArialMT"/>
                <a:cs typeface="DNHLSO+ArialMT"/>
              </a:rPr>
              <a:t>Science</a:t>
            </a:r>
            <a:r>
              <a:rPr sz="3200" spc="33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spc="34" dirty="0">
                <a:solidFill>
                  <a:srgbClr val="0033CC"/>
                </a:solidFill>
                <a:latin typeface="DNHLSO+ArialMT"/>
                <a:cs typeface="DNHLSO+ArialMT"/>
              </a:rPr>
              <a:t>Week,</a:t>
            </a:r>
            <a:r>
              <a:rPr sz="3200" spc="31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spc="34" dirty="0">
                <a:solidFill>
                  <a:srgbClr val="0033CC"/>
                </a:solidFill>
                <a:latin typeface="DNHLSO+ArialMT"/>
                <a:cs typeface="DNHLSO+ArialMT"/>
              </a:rPr>
              <a:t>February,</a:t>
            </a:r>
            <a:r>
              <a:rPr sz="3200" spc="30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spc="34" dirty="0">
                <a:solidFill>
                  <a:srgbClr val="0033CC"/>
                </a:solidFill>
                <a:latin typeface="DNHLSO+ArialMT"/>
                <a:cs typeface="DNHLSO+ArialMT"/>
              </a:rPr>
              <a:t>8,</a:t>
            </a:r>
            <a:r>
              <a:rPr sz="3200" spc="30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spc="34" dirty="0">
                <a:solidFill>
                  <a:srgbClr val="0033CC"/>
                </a:solidFill>
                <a:latin typeface="DNHLSO+ArialMT"/>
                <a:cs typeface="DNHLSO+ArialMT"/>
              </a:rPr>
              <a:t>2023</a:t>
            </a:r>
          </a:p>
          <a:p>
            <a:pPr marL="4446885" marR="0">
              <a:lnSpc>
                <a:spcPts val="3575"/>
              </a:lnSpc>
              <a:spcBef>
                <a:spcPts val="1864"/>
              </a:spcBef>
              <a:spcAft>
                <a:spcPts val="0"/>
              </a:spcAft>
            </a:pPr>
            <a:r>
              <a:rPr sz="3200" spc="34" dirty="0">
                <a:solidFill>
                  <a:srgbClr val="0033CC"/>
                </a:solidFill>
                <a:latin typeface="DNHLSO+ArialMT"/>
                <a:cs typeface="DNHLSO+ArialMT"/>
              </a:rPr>
              <a:t>Montreal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947333" y="6322445"/>
            <a:ext cx="3883967" cy="3786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sz="2400" u="sng" dirty="0">
                <a:solidFill>
                  <a:srgbClr val="0000CC"/>
                </a:solidFill>
                <a:latin typeface="DNHLSO+ArialMT"/>
                <a:cs typeface="DNHLSO+ArialM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catherine.fichten@mcgill.ca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624932" y="323729"/>
            <a:ext cx="7090233" cy="6056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68"/>
              </a:lnSpc>
              <a:spcBef>
                <a:spcPts val="0"/>
              </a:spcBef>
              <a:spcAft>
                <a:spcPts val="0"/>
              </a:spcAft>
            </a:pPr>
            <a:r>
              <a:rPr sz="4000" b="1" dirty="0">
                <a:solidFill>
                  <a:srgbClr val="0033CC"/>
                </a:solidFill>
                <a:latin typeface="AHNIHI+Arial-BoldMT"/>
                <a:cs typeface="AHNIHI+Arial-BoldMT"/>
              </a:rPr>
              <a:t>Sleep Maintenance Insomnia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87512" y="1257679"/>
            <a:ext cx="11364213" cy="13047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357"/>
              </a:lnSpc>
              <a:spcBef>
                <a:spcPts val="0"/>
              </a:spcBef>
              <a:spcAft>
                <a:spcPts val="0"/>
              </a:spcAft>
            </a:pPr>
            <a:r>
              <a:rPr sz="390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900" spc="401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500" dirty="0">
                <a:solidFill>
                  <a:srgbClr val="072C62"/>
                </a:solidFill>
                <a:latin typeface="DNHLSO+ArialMT"/>
                <a:cs typeface="DNHLSO+ArialMT"/>
              </a:rPr>
              <a:t>Wake after sleep onset + difficulty getting back to sleep</a:t>
            </a:r>
          </a:p>
          <a:p>
            <a:pPr marL="0" marR="0">
              <a:lnSpc>
                <a:spcPts val="4479"/>
              </a:lnSpc>
              <a:spcBef>
                <a:spcPts val="1136"/>
              </a:spcBef>
              <a:spcAft>
                <a:spcPts val="0"/>
              </a:spcAft>
            </a:pPr>
            <a:r>
              <a:rPr sz="400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4000" spc="338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600" dirty="0">
                <a:solidFill>
                  <a:srgbClr val="072C62"/>
                </a:solidFill>
                <a:latin typeface="DNHLSO+ArialMT"/>
                <a:cs typeface="DNHLSO+ArialMT"/>
              </a:rPr>
              <a:t>Try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62143" y="2651508"/>
            <a:ext cx="8222453" cy="5446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88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550" spc="55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dirty="0">
                <a:solidFill>
                  <a:srgbClr val="072C62"/>
                </a:solidFill>
                <a:latin typeface="DNHLSO+ArialMT"/>
                <a:cs typeface="DNHLSO+ArialMT"/>
              </a:rPr>
              <a:t>Move arising time</a:t>
            </a:r>
            <a:r>
              <a:rPr sz="3200" spc="-25" dirty="0">
                <a:solidFill>
                  <a:srgbClr val="072C62"/>
                </a:solidFill>
                <a:latin typeface="DNHLSO+ArialMT"/>
                <a:cs typeface="DNHLSO+ArialMT"/>
              </a:rPr>
              <a:t> </a:t>
            </a:r>
            <a:r>
              <a:rPr sz="3200" dirty="0">
                <a:solidFill>
                  <a:srgbClr val="072C62"/>
                </a:solidFill>
                <a:latin typeface="ISGIQJ+Arial-ItalicMT"/>
                <a:cs typeface="ISGIQJ+Arial-ItalicMT"/>
              </a:rPr>
              <a:t>earlier,</a:t>
            </a:r>
            <a:r>
              <a:rPr sz="3200" spc="-104" dirty="0">
                <a:solidFill>
                  <a:srgbClr val="072C62"/>
                </a:solidFill>
                <a:latin typeface="ISGIQJ+Arial-ItalicMT"/>
                <a:cs typeface="ISGIQJ+Arial-ItalicMT"/>
              </a:rPr>
              <a:t> </a:t>
            </a:r>
            <a:r>
              <a:rPr sz="3200" dirty="0">
                <a:solidFill>
                  <a:srgbClr val="072C62"/>
                </a:solidFill>
                <a:latin typeface="DNHLSO+ArialMT"/>
                <a:cs typeface="DNHLSO+ArialMT"/>
              </a:rPr>
              <a:t>bedtime constant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62143" y="3285492"/>
            <a:ext cx="8294309" cy="173334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88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550" spc="55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dirty="0">
                <a:solidFill>
                  <a:srgbClr val="072C62"/>
                </a:solidFill>
                <a:latin typeface="DNHLSO+ArialMT"/>
                <a:cs typeface="DNHLSO+ArialMT"/>
              </a:rPr>
              <a:t>If awake and agitated in bed, get out of bed</a:t>
            </a:r>
          </a:p>
          <a:p>
            <a:pPr marL="319078" marR="0">
              <a:lnSpc>
                <a:spcPts val="3496"/>
              </a:lnSpc>
              <a:spcBef>
                <a:spcPts val="869"/>
              </a:spcBef>
              <a:spcAft>
                <a:spcPts val="0"/>
              </a:spcAft>
            </a:pPr>
            <a:r>
              <a:rPr sz="31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150" spc="39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2800" dirty="0">
                <a:solidFill>
                  <a:srgbClr val="072C62"/>
                </a:solidFill>
                <a:latin typeface="DNHLSO+ArialMT"/>
                <a:cs typeface="DNHLSO+ArialMT"/>
              </a:rPr>
              <a:t>Go back to bed ONLY when sleepy</a:t>
            </a:r>
          </a:p>
          <a:p>
            <a:pPr marL="0" marR="0">
              <a:lnSpc>
                <a:spcPts val="3988"/>
              </a:lnSpc>
              <a:spcBef>
                <a:spcPts val="955"/>
              </a:spcBef>
              <a:spcAft>
                <a:spcPts val="0"/>
              </a:spcAft>
            </a:pPr>
            <a:r>
              <a:rPr sz="35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550" spc="55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dirty="0">
                <a:solidFill>
                  <a:srgbClr val="072C62"/>
                </a:solidFill>
                <a:latin typeface="DNHLSO+ArialMT"/>
                <a:cs typeface="DNHLSO+ArialMT"/>
              </a:rPr>
              <a:t>If comfortable in bed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281222" y="5091098"/>
            <a:ext cx="7229262" cy="4821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496"/>
              </a:lnSpc>
              <a:spcBef>
                <a:spcPts val="0"/>
              </a:spcBef>
              <a:spcAft>
                <a:spcPts val="0"/>
              </a:spcAft>
            </a:pPr>
            <a:r>
              <a:rPr sz="31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150" spc="39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2800" dirty="0">
                <a:solidFill>
                  <a:srgbClr val="072C62"/>
                </a:solidFill>
                <a:latin typeface="DNHLSO+ArialMT"/>
                <a:cs typeface="DNHLSO+ArialMT"/>
              </a:rPr>
              <a:t>Relaxation exercises, imagery, reading, TV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819263" y="6332604"/>
            <a:ext cx="3883967" cy="3786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sz="2400" u="sng" dirty="0">
                <a:solidFill>
                  <a:srgbClr val="0000CC"/>
                </a:solidFill>
                <a:latin typeface="DNHLSO+ArialMT"/>
                <a:cs typeface="DNHLSO+ArialM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catherine.fichten@mcgill.ca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1750675" y="6410831"/>
            <a:ext cx="350167" cy="236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4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33CC"/>
                </a:solidFill>
                <a:latin typeface="DNHLSO+ArialMT"/>
                <a:cs typeface="DNHLSO+ArialMT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532433" y="340457"/>
            <a:ext cx="7202341" cy="6056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68"/>
              </a:lnSpc>
              <a:spcBef>
                <a:spcPts val="0"/>
              </a:spcBef>
              <a:spcAft>
                <a:spcPts val="0"/>
              </a:spcAft>
            </a:pPr>
            <a:r>
              <a:rPr sz="4000" b="1" dirty="0">
                <a:solidFill>
                  <a:srgbClr val="0033CC"/>
                </a:solidFill>
                <a:latin typeface="AHNIHI+Arial-BoldMT"/>
                <a:cs typeface="AHNIHI+Arial-BoldMT"/>
              </a:rPr>
              <a:t>For Broken or Irregular Sleep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33731" y="1090982"/>
            <a:ext cx="3885507" cy="6070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79"/>
              </a:lnSpc>
              <a:spcBef>
                <a:spcPts val="0"/>
              </a:spcBef>
              <a:spcAft>
                <a:spcPts val="0"/>
              </a:spcAft>
            </a:pPr>
            <a:r>
              <a:rPr sz="400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4000" spc="1088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600" dirty="0">
                <a:solidFill>
                  <a:srgbClr val="072C62"/>
                </a:solidFill>
                <a:latin typeface="DNHLSO+ArialMT"/>
                <a:cs typeface="DNHLSO+ArialMT"/>
              </a:rPr>
              <a:t>Sleep restriction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308418" y="1794402"/>
            <a:ext cx="8306501" cy="4821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496"/>
              </a:lnSpc>
              <a:spcBef>
                <a:spcPts val="0"/>
              </a:spcBef>
              <a:spcAft>
                <a:spcPts val="0"/>
              </a:spcAft>
            </a:pPr>
            <a:r>
              <a:rPr sz="31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150" spc="810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2800" dirty="0">
                <a:solidFill>
                  <a:srgbClr val="072C62"/>
                </a:solidFill>
                <a:latin typeface="DNHLSO+ArialMT"/>
                <a:cs typeface="DNHLSO+ArialMT"/>
              </a:rPr>
              <a:t>Establish average nightly SLEEP time (e.g., 6 hr.)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308418" y="2373522"/>
            <a:ext cx="10342660" cy="9000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496"/>
              </a:lnSpc>
              <a:spcBef>
                <a:spcPts val="0"/>
              </a:spcBef>
              <a:spcAft>
                <a:spcPts val="0"/>
              </a:spcAft>
            </a:pPr>
            <a:r>
              <a:rPr sz="31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150" spc="810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2800" dirty="0">
                <a:solidFill>
                  <a:srgbClr val="072C62"/>
                </a:solidFill>
                <a:latin typeface="DNHLSO+ArialMT"/>
                <a:cs typeface="DNHLSO+ArialMT"/>
              </a:rPr>
              <a:t>Choose consistent bedtime and arising time to yield EXACTLY</a:t>
            </a:r>
          </a:p>
          <a:p>
            <a:pPr marL="354012" marR="0">
              <a:lnSpc>
                <a:spcPts val="3128"/>
              </a:lnSpc>
              <a:spcBef>
                <a:spcPts val="161"/>
              </a:spcBef>
              <a:spcAft>
                <a:spcPts val="0"/>
              </a:spcAft>
            </a:pPr>
            <a:r>
              <a:rPr sz="2800" dirty="0">
                <a:solidFill>
                  <a:srgbClr val="072C62"/>
                </a:solidFill>
                <a:latin typeface="DNHLSO+ArialMT"/>
                <a:cs typeface="DNHLSO+ArialMT"/>
              </a:rPr>
              <a:t>this amount in bed (e.g., 6 hr.)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765618" y="3379362"/>
            <a:ext cx="3785340" cy="4821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496"/>
              </a:lnSpc>
              <a:spcBef>
                <a:spcPts val="0"/>
              </a:spcBef>
              <a:spcAft>
                <a:spcPts val="0"/>
              </a:spcAft>
            </a:pPr>
            <a:r>
              <a:rPr sz="31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150" spc="810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2800" dirty="0">
                <a:solidFill>
                  <a:srgbClr val="072C62"/>
                </a:solidFill>
                <a:latin typeface="DNHLSO+ArialMT"/>
                <a:cs typeface="DNHLSO+ArialMT"/>
              </a:rPr>
              <a:t>Never less than 5 hr.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308418" y="3958482"/>
            <a:ext cx="7202006" cy="16404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496"/>
              </a:lnSpc>
              <a:spcBef>
                <a:spcPts val="0"/>
              </a:spcBef>
              <a:spcAft>
                <a:spcPts val="0"/>
              </a:spcAft>
            </a:pPr>
            <a:r>
              <a:rPr sz="31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150" spc="810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2800" dirty="0">
                <a:solidFill>
                  <a:srgbClr val="072C62"/>
                </a:solidFill>
                <a:latin typeface="DNHLSO+ArialMT"/>
                <a:cs typeface="DNHLSO+ArialMT"/>
              </a:rPr>
              <a:t>Alter both bedtime and rising time</a:t>
            </a:r>
          </a:p>
          <a:p>
            <a:pPr marL="0" marR="0">
              <a:lnSpc>
                <a:spcPts val="3496"/>
              </a:lnSpc>
              <a:spcBef>
                <a:spcPts val="1063"/>
              </a:spcBef>
              <a:spcAft>
                <a:spcPts val="0"/>
              </a:spcAft>
            </a:pPr>
            <a:r>
              <a:rPr sz="31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150" spc="810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2800" dirty="0">
                <a:solidFill>
                  <a:srgbClr val="072C62"/>
                </a:solidFill>
                <a:latin typeface="DNHLSO+ArialMT"/>
                <a:cs typeface="DNHLSO+ArialMT"/>
              </a:rPr>
              <a:t>When sleeping the allotted time for 1 week</a:t>
            </a:r>
          </a:p>
          <a:p>
            <a:pPr marL="457200" marR="0">
              <a:lnSpc>
                <a:spcPts val="3496"/>
              </a:lnSpc>
              <a:spcBef>
                <a:spcPts val="1013"/>
              </a:spcBef>
              <a:spcAft>
                <a:spcPts val="0"/>
              </a:spcAft>
            </a:pPr>
            <a:r>
              <a:rPr sz="31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150" spc="810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2800" dirty="0">
                <a:solidFill>
                  <a:srgbClr val="072C62"/>
                </a:solidFill>
                <a:latin typeface="DNHLSO+ArialMT"/>
                <a:cs typeface="DNHLSO+ArialMT"/>
              </a:rPr>
              <a:t>Add 15 min. to bedtime and repeat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908368" y="5693462"/>
            <a:ext cx="3402844" cy="6070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79"/>
              </a:lnSpc>
              <a:spcBef>
                <a:spcPts val="0"/>
              </a:spcBef>
              <a:spcAft>
                <a:spcPts val="0"/>
              </a:spcAft>
            </a:pPr>
            <a:r>
              <a:rPr sz="400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4000" spc="275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600" dirty="0">
                <a:solidFill>
                  <a:srgbClr val="072C62"/>
                </a:solidFill>
                <a:latin typeface="DNHLSO+ArialMT"/>
                <a:cs typeface="DNHLSO+ArialMT"/>
              </a:rPr>
              <a:t>Avoid napping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4108063" y="6332604"/>
            <a:ext cx="3883967" cy="3786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sz="2400" u="sng" dirty="0">
                <a:solidFill>
                  <a:srgbClr val="0000CC"/>
                </a:solidFill>
                <a:latin typeface="DNHLSO+ArialMT"/>
                <a:cs typeface="DNHLSO+ArialM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catherine.fichten@mcgill.ca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1757273" y="6526718"/>
            <a:ext cx="350167" cy="236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4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33CC"/>
                </a:solidFill>
                <a:latin typeface="DNHLSO+ArialMT"/>
                <a:cs typeface="DNHLSO+ArialMT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755106" y="215382"/>
            <a:ext cx="6832995" cy="6056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68"/>
              </a:lnSpc>
              <a:spcBef>
                <a:spcPts val="0"/>
              </a:spcBef>
              <a:spcAft>
                <a:spcPts val="0"/>
              </a:spcAft>
            </a:pPr>
            <a:r>
              <a:rPr sz="4000" b="1" dirty="0">
                <a:solidFill>
                  <a:srgbClr val="0033CC"/>
                </a:solidFill>
                <a:latin typeface="AHNIHI+Arial-BoldMT"/>
                <a:cs typeface="AHNIHI+Arial-BoldMT"/>
              </a:rPr>
              <a:t>For Longstanding Insomnia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40080" y="1650735"/>
            <a:ext cx="3460919" cy="6070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79"/>
              </a:lnSpc>
              <a:spcBef>
                <a:spcPts val="0"/>
              </a:spcBef>
              <a:spcAft>
                <a:spcPts val="0"/>
              </a:spcAft>
            </a:pPr>
            <a:r>
              <a:rPr sz="400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4000" spc="338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600" dirty="0">
                <a:solidFill>
                  <a:srgbClr val="072C62"/>
                </a:solidFill>
                <a:latin typeface="DNHLSO+ArialMT"/>
                <a:cs typeface="DNHLSO+ArialMT"/>
              </a:rPr>
              <a:t>A psychologist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640080" y="2351775"/>
            <a:ext cx="3919258" cy="193547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79"/>
              </a:lnSpc>
              <a:spcBef>
                <a:spcPts val="0"/>
              </a:spcBef>
              <a:spcAft>
                <a:spcPts val="0"/>
              </a:spcAft>
            </a:pPr>
            <a:r>
              <a:rPr sz="400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4000" spc="338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600" dirty="0">
                <a:solidFill>
                  <a:srgbClr val="072C62"/>
                </a:solidFill>
                <a:latin typeface="DNHLSO+ArialMT"/>
                <a:cs typeface="DNHLSO+ArialMT"/>
              </a:rPr>
              <a:t>Bibliotherapy</a:t>
            </a:r>
          </a:p>
          <a:p>
            <a:pPr marL="274631" marR="0">
              <a:lnSpc>
                <a:spcPts val="3988"/>
              </a:lnSpc>
              <a:spcBef>
                <a:spcPts val="949"/>
              </a:spcBef>
              <a:spcAft>
                <a:spcPts val="0"/>
              </a:spcAft>
            </a:pPr>
            <a:r>
              <a:rPr sz="35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550" spc="55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dirty="0">
                <a:solidFill>
                  <a:srgbClr val="072C62"/>
                </a:solidFill>
                <a:latin typeface="DNHLSO+ArialMT"/>
                <a:cs typeface="DNHLSO+ArialMT"/>
              </a:rPr>
              <a:t>“Goodnight mind”</a:t>
            </a:r>
          </a:p>
          <a:p>
            <a:pPr marL="0" marR="0">
              <a:lnSpc>
                <a:spcPts val="4479"/>
              </a:lnSpc>
              <a:spcBef>
                <a:spcPts val="1042"/>
              </a:spcBef>
              <a:spcAft>
                <a:spcPts val="0"/>
              </a:spcAft>
            </a:pPr>
            <a:r>
              <a:rPr sz="400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4000" spc="338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600" dirty="0">
                <a:solidFill>
                  <a:srgbClr val="072C62"/>
                </a:solidFill>
                <a:latin typeface="DNHLSO+ArialMT"/>
                <a:cs typeface="DNHLSO+ArialMT"/>
              </a:rPr>
              <a:t>Online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14711" y="4382425"/>
            <a:ext cx="1861403" cy="5446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88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550" spc="55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dirty="0">
                <a:solidFill>
                  <a:srgbClr val="072C62"/>
                </a:solidFill>
                <a:latin typeface="DNHLSO+ArialMT"/>
                <a:cs typeface="DNHLSO+ArialMT"/>
              </a:rPr>
              <a:t>Sleepio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14711" y="5022505"/>
            <a:ext cx="6826798" cy="11847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88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550" spc="55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dirty="0">
                <a:solidFill>
                  <a:srgbClr val="072C62"/>
                </a:solidFill>
                <a:latin typeface="DNHLSO+ArialMT"/>
                <a:cs typeface="DNHLSO+ArialMT"/>
              </a:rPr>
              <a:t>Go! To Sleep Program – Cleveland</a:t>
            </a:r>
          </a:p>
          <a:p>
            <a:pPr marL="0" marR="0">
              <a:lnSpc>
                <a:spcPts val="3988"/>
              </a:lnSpc>
              <a:spcBef>
                <a:spcPts val="1001"/>
              </a:spcBef>
              <a:spcAft>
                <a:spcPts val="0"/>
              </a:spcAft>
            </a:pPr>
            <a:r>
              <a:rPr sz="35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550" spc="55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dirty="0">
                <a:solidFill>
                  <a:srgbClr val="072C62"/>
                </a:solidFill>
                <a:latin typeface="DNHLSO+ArialMT"/>
                <a:cs typeface="DNHLSO+ArialMT"/>
              </a:rPr>
              <a:t>SHUT</a:t>
            </a:r>
            <a:r>
              <a:rPr sz="3200" dirty="0">
                <a:solidFill>
                  <a:srgbClr val="072C62"/>
                </a:solidFill>
                <a:latin typeface="ISGIQJ+Arial-ItalicMT"/>
                <a:cs typeface="ISGIQJ+Arial-ItalicMT"/>
              </a:rPr>
              <a:t>i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819263" y="6332604"/>
            <a:ext cx="3883967" cy="3786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sz="2400" u="sng" dirty="0">
                <a:solidFill>
                  <a:srgbClr val="0000CC"/>
                </a:solidFill>
                <a:latin typeface="DNHLSO+ArialMT"/>
                <a:cs typeface="DNHLSO+ArialM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catherine.fichten@mcgill.ca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1750675" y="6410831"/>
            <a:ext cx="350167" cy="236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4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33CC"/>
                </a:solidFill>
                <a:latin typeface="DNHLSO+ArialMT"/>
                <a:cs typeface="DNHLSO+ArialMT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264819" y="268449"/>
            <a:ext cx="3813950" cy="6056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68"/>
              </a:lnSpc>
              <a:spcBef>
                <a:spcPts val="0"/>
              </a:spcBef>
              <a:spcAft>
                <a:spcPts val="0"/>
              </a:spcAft>
            </a:pPr>
            <a:r>
              <a:rPr sz="4000" b="1" dirty="0">
                <a:solidFill>
                  <a:srgbClr val="0033CC"/>
                </a:solidFill>
                <a:latin typeface="AHNIHI+Arial-BoldMT"/>
                <a:cs typeface="AHNIHI+Arial-BoldMT"/>
              </a:rPr>
              <a:t>Owls</a:t>
            </a:r>
            <a:r>
              <a:rPr sz="4000" b="1" spc="-344" dirty="0">
                <a:solidFill>
                  <a:srgbClr val="0033CC"/>
                </a:solidFill>
                <a:latin typeface="AHNIHI+Arial-BoldMT"/>
                <a:cs typeface="AHNIHI+Arial-BoldMT"/>
              </a:rPr>
              <a:t> </a:t>
            </a:r>
            <a:r>
              <a:rPr sz="4000" b="1" dirty="0">
                <a:solidFill>
                  <a:srgbClr val="0033CC"/>
                </a:solidFill>
                <a:latin typeface="AHNIHI+Arial-BoldMT"/>
                <a:cs typeface="AHNIHI+Arial-BoldMT"/>
              </a:rPr>
              <a:t>and</a:t>
            </a:r>
            <a:r>
              <a:rPr sz="4000" b="1" spc="-367" dirty="0">
                <a:solidFill>
                  <a:srgbClr val="0033CC"/>
                </a:solidFill>
                <a:latin typeface="AHNIHI+Arial-BoldMT"/>
                <a:cs typeface="AHNIHI+Arial-BoldMT"/>
              </a:rPr>
              <a:t> </a:t>
            </a:r>
            <a:r>
              <a:rPr sz="4000" b="1" dirty="0">
                <a:solidFill>
                  <a:srgbClr val="0033CC"/>
                </a:solidFill>
                <a:latin typeface="AHNIHI+Arial-BoldMT"/>
                <a:cs typeface="AHNIHI+Arial-BoldMT"/>
              </a:rPr>
              <a:t>Larks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686940" y="1299213"/>
            <a:ext cx="7902001" cy="11593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88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550" spc="471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dirty="0">
                <a:solidFill>
                  <a:srgbClr val="072C62"/>
                </a:solidFill>
                <a:latin typeface="DNHLSO+ArialMT"/>
                <a:cs typeface="DNHLSO+ArialMT"/>
              </a:rPr>
              <a:t>Morningness Eveningness Questionnaire</a:t>
            </a:r>
          </a:p>
          <a:p>
            <a:pPr marL="0" marR="0">
              <a:lnSpc>
                <a:spcPts val="3988"/>
              </a:lnSpc>
              <a:spcBef>
                <a:spcPts val="801"/>
              </a:spcBef>
              <a:spcAft>
                <a:spcPts val="0"/>
              </a:spcAft>
            </a:pPr>
            <a:r>
              <a:rPr sz="35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550" spc="471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dirty="0">
                <a:solidFill>
                  <a:srgbClr val="072C62"/>
                </a:solidFill>
                <a:latin typeface="DNHLSO+ArialMT"/>
                <a:cs typeface="DNHLSO+ArialMT"/>
              </a:rPr>
              <a:t>Large hereditary component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686940" y="2528573"/>
            <a:ext cx="1488947" cy="5446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88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550" spc="471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dirty="0">
                <a:solidFill>
                  <a:srgbClr val="072C62"/>
                </a:solidFill>
                <a:latin typeface="DNHLSO+ArialMT"/>
                <a:cs typeface="DNHLSO+ArialMT"/>
              </a:rPr>
              <a:t>Larks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144140" y="3144443"/>
            <a:ext cx="2332739" cy="4821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496"/>
              </a:lnSpc>
              <a:spcBef>
                <a:spcPts val="0"/>
              </a:spcBef>
              <a:spcAft>
                <a:spcPts val="0"/>
              </a:spcAft>
            </a:pPr>
            <a:r>
              <a:rPr sz="31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150" spc="721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2800" dirty="0">
                <a:solidFill>
                  <a:srgbClr val="072C62"/>
                </a:solidFill>
                <a:latin typeface="DNHLSO+ArialMT"/>
                <a:cs typeface="DNHLSO+ArialMT"/>
              </a:rPr>
              <a:t>Up-at-dawn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686940" y="3698163"/>
            <a:ext cx="4488639" cy="109715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57200" marR="0">
              <a:lnSpc>
                <a:spcPts val="3496"/>
              </a:lnSpc>
              <a:spcBef>
                <a:spcPts val="0"/>
              </a:spcBef>
              <a:spcAft>
                <a:spcPts val="0"/>
              </a:spcAft>
            </a:pPr>
            <a:r>
              <a:rPr sz="31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150" spc="721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2800" dirty="0">
                <a:solidFill>
                  <a:srgbClr val="072C62"/>
                </a:solidFill>
                <a:latin typeface="DNHLSO+ArialMT"/>
                <a:cs typeface="DNHLSO+ArialMT"/>
              </a:rPr>
              <a:t>Raring-to-go early bird</a:t>
            </a:r>
          </a:p>
          <a:p>
            <a:pPr marL="0" marR="0">
              <a:lnSpc>
                <a:spcPts val="3988"/>
              </a:lnSpc>
              <a:spcBef>
                <a:spcPts val="803"/>
              </a:spcBef>
              <a:spcAft>
                <a:spcPts val="0"/>
              </a:spcAft>
            </a:pPr>
            <a:r>
              <a:rPr sz="35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550" spc="471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dirty="0">
                <a:solidFill>
                  <a:srgbClr val="072C62"/>
                </a:solidFill>
                <a:latin typeface="DNHLSO+ArialMT"/>
                <a:cs typeface="DNHLSO+ArialMT"/>
              </a:rPr>
              <a:t>Owls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144140" y="4866563"/>
            <a:ext cx="5750055" cy="10359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496"/>
              </a:lnSpc>
              <a:spcBef>
                <a:spcPts val="0"/>
              </a:spcBef>
              <a:spcAft>
                <a:spcPts val="0"/>
              </a:spcAft>
            </a:pPr>
            <a:r>
              <a:rPr sz="31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150" spc="721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2800" dirty="0">
                <a:solidFill>
                  <a:srgbClr val="072C62"/>
                </a:solidFill>
                <a:latin typeface="DNHLSO+ArialMT"/>
                <a:cs typeface="DNHLSO+ArialMT"/>
              </a:rPr>
              <a:t>Enjoy staying up late</a:t>
            </a:r>
          </a:p>
          <a:p>
            <a:pPr marL="0" marR="0">
              <a:lnSpc>
                <a:spcPts val="3496"/>
              </a:lnSpc>
              <a:spcBef>
                <a:spcPts val="863"/>
              </a:spcBef>
              <a:spcAft>
                <a:spcPts val="0"/>
              </a:spcAft>
            </a:pPr>
            <a:r>
              <a:rPr sz="31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150" spc="721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2800" dirty="0">
                <a:solidFill>
                  <a:srgbClr val="072C62"/>
                </a:solidFill>
                <a:latin typeface="DNHLSO+ArialMT"/>
                <a:cs typeface="DNHLSO+ArialMT"/>
              </a:rPr>
              <a:t>Trouble waking up in the morning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4108063" y="6332604"/>
            <a:ext cx="3883967" cy="3786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sz="2400" u="sng" dirty="0">
                <a:solidFill>
                  <a:srgbClr val="0000CC"/>
                </a:solidFill>
                <a:latin typeface="DNHLSO+ArialMT"/>
                <a:cs typeface="DNHLSO+ArialM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catherine.fichten@mcgill.ca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1750675" y="6526718"/>
            <a:ext cx="350167" cy="236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4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33CC"/>
                </a:solidFill>
                <a:latin typeface="DNHLSO+ArialMT"/>
                <a:cs typeface="DNHLSO+ArialMT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264819" y="268449"/>
            <a:ext cx="3813950" cy="6056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68"/>
              </a:lnSpc>
              <a:spcBef>
                <a:spcPts val="0"/>
              </a:spcBef>
              <a:spcAft>
                <a:spcPts val="0"/>
              </a:spcAft>
            </a:pPr>
            <a:r>
              <a:rPr sz="4000" b="1" dirty="0">
                <a:solidFill>
                  <a:srgbClr val="0033CC"/>
                </a:solidFill>
                <a:latin typeface="AHNIHI+Arial-BoldMT"/>
                <a:cs typeface="AHNIHI+Arial-BoldMT"/>
              </a:rPr>
              <a:t>Owls</a:t>
            </a:r>
            <a:r>
              <a:rPr sz="4000" b="1" spc="-344" dirty="0">
                <a:solidFill>
                  <a:srgbClr val="0033CC"/>
                </a:solidFill>
                <a:latin typeface="AHNIHI+Arial-BoldMT"/>
                <a:cs typeface="AHNIHI+Arial-BoldMT"/>
              </a:rPr>
              <a:t> </a:t>
            </a:r>
            <a:r>
              <a:rPr sz="4000" b="1" dirty="0">
                <a:solidFill>
                  <a:srgbClr val="0033CC"/>
                </a:solidFill>
                <a:latin typeface="AHNIHI+Arial-BoldMT"/>
                <a:cs typeface="AHNIHI+Arial-BoldMT"/>
              </a:rPr>
              <a:t>and</a:t>
            </a:r>
            <a:r>
              <a:rPr sz="4000" b="1" spc="-367" dirty="0">
                <a:solidFill>
                  <a:srgbClr val="0033CC"/>
                </a:solidFill>
                <a:latin typeface="AHNIHI+Arial-BoldMT"/>
                <a:cs typeface="AHNIHI+Arial-BoldMT"/>
              </a:rPr>
              <a:t> </a:t>
            </a:r>
            <a:r>
              <a:rPr sz="4000" b="1" dirty="0">
                <a:solidFill>
                  <a:srgbClr val="0033CC"/>
                </a:solidFill>
                <a:latin typeface="AHNIHI+Arial-BoldMT"/>
                <a:cs typeface="AHNIHI+Arial-BoldMT"/>
              </a:rPr>
              <a:t>Larks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71500" y="1298022"/>
            <a:ext cx="2426512" cy="6070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79"/>
              </a:lnSpc>
              <a:spcBef>
                <a:spcPts val="0"/>
              </a:spcBef>
              <a:spcAft>
                <a:spcPts val="0"/>
              </a:spcAft>
            </a:pPr>
            <a:r>
              <a:rPr sz="400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4000" spc="18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600" dirty="0">
                <a:solidFill>
                  <a:srgbClr val="072C62"/>
                </a:solidFill>
                <a:latin typeface="DNHLSO+ArialMT"/>
                <a:cs typeface="DNHLSO+ArialMT"/>
              </a:rPr>
              <a:t>Readings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25512" y="2000549"/>
            <a:ext cx="11145525" cy="115385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865"/>
              </a:lnSpc>
              <a:spcBef>
                <a:spcPts val="0"/>
              </a:spcBef>
              <a:spcAft>
                <a:spcPts val="0"/>
              </a:spcAft>
            </a:pPr>
            <a:r>
              <a:rPr sz="3450" dirty="0">
                <a:solidFill>
                  <a:srgbClr val="0033CC"/>
                </a:solidFill>
                <a:latin typeface="DNHLSO+ArialMT"/>
                <a:cs typeface="DNHLSO+ArialMT"/>
              </a:rPr>
              <a:t>• </a:t>
            </a:r>
            <a:r>
              <a:rPr sz="3100" dirty="0">
                <a:solidFill>
                  <a:srgbClr val="072C62"/>
                </a:solidFill>
                <a:latin typeface="DNHLSO+ArialMT"/>
                <a:cs typeface="DNHLSO+ArialMT"/>
              </a:rPr>
              <a:t>“Gender differences in morningness-eveningness preference”</a:t>
            </a:r>
          </a:p>
          <a:p>
            <a:pPr marL="0" marR="0">
              <a:lnSpc>
                <a:spcPts val="3865"/>
              </a:lnSpc>
              <a:spcBef>
                <a:spcPts val="1004"/>
              </a:spcBef>
              <a:spcAft>
                <a:spcPts val="0"/>
              </a:spcAft>
            </a:pPr>
            <a:r>
              <a:rPr sz="3450" dirty="0">
                <a:solidFill>
                  <a:srgbClr val="0033CC"/>
                </a:solidFill>
                <a:latin typeface="DNHLSO+ArialMT"/>
                <a:cs typeface="DNHLSO+ArialMT"/>
              </a:rPr>
              <a:t>• </a:t>
            </a:r>
            <a:r>
              <a:rPr sz="3100" dirty="0">
                <a:solidFill>
                  <a:srgbClr val="072C62"/>
                </a:solidFill>
                <a:latin typeface="DNHLSO+ArialMT"/>
                <a:cs typeface="DNHLSO+ArialMT"/>
              </a:rPr>
              <a:t>“Can night owls become early birds?”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11208" y="3262579"/>
            <a:ext cx="7149965" cy="52901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865"/>
              </a:lnSpc>
              <a:spcBef>
                <a:spcPts val="0"/>
              </a:spcBef>
              <a:spcAft>
                <a:spcPts val="0"/>
              </a:spcAft>
            </a:pPr>
            <a:r>
              <a:rPr sz="3700" spc="41" baseline="28703" dirty="0">
                <a:solidFill>
                  <a:srgbClr val="000000"/>
                </a:solidFill>
                <a:latin typeface="DNHLSO+ArialMT"/>
                <a:cs typeface="DNHLSO+ArialMT"/>
              </a:rPr>
              <a:t>•</a:t>
            </a:r>
            <a:r>
              <a:rPr sz="34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450" spc="-366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600" u="sng" baseline="20162" dirty="0">
                <a:solidFill>
                  <a:srgbClr val="0000CC"/>
                </a:solidFill>
                <a:latin typeface="Tahoma"/>
                <a:cs typeface="Tahoma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https://www.ncbi.nlm.nih.gov/pubmed/12182498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811208" y="3998604"/>
            <a:ext cx="7859962" cy="4089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96"/>
              </a:lnSpc>
              <a:spcBef>
                <a:spcPts val="0"/>
              </a:spcBef>
              <a:spcAft>
                <a:spcPts val="0"/>
              </a:spcAft>
            </a:pPr>
            <a:r>
              <a:rPr sz="2450" dirty="0">
                <a:solidFill>
                  <a:srgbClr val="000000"/>
                </a:solidFill>
                <a:latin typeface="DNHLSO+ArialMT"/>
                <a:cs typeface="DNHLSO+ArialMT"/>
              </a:rPr>
              <a:t>•</a:t>
            </a:r>
            <a:r>
              <a:rPr sz="2450" spc="1161" dirty="0">
                <a:solidFill>
                  <a:srgbClr val="000000"/>
                </a:solidFill>
                <a:latin typeface="DNHLSO+ArialMT"/>
                <a:cs typeface="DNHLSO+ArialMT"/>
              </a:rPr>
              <a:t> </a:t>
            </a:r>
            <a:r>
              <a:rPr sz="2400" u="sng" dirty="0">
                <a:solidFill>
                  <a:srgbClr val="0000CC"/>
                </a:solidFill>
                <a:latin typeface="Tahoma"/>
                <a:cs typeface="Tahoma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https://www.theglobeandmail.com/life/can-night-owls-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154108" y="4364364"/>
            <a:ext cx="5105846" cy="4060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96"/>
              </a:lnSpc>
              <a:spcBef>
                <a:spcPts val="0"/>
              </a:spcBef>
              <a:spcAft>
                <a:spcPts val="0"/>
              </a:spcAft>
            </a:pPr>
            <a:r>
              <a:rPr sz="2400" u="sng" dirty="0">
                <a:solidFill>
                  <a:srgbClr val="0000CC"/>
                </a:solidFill>
                <a:latin typeface="Tahoma"/>
                <a:cs typeface="Tahoma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become-early-birds/article26113963/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904863" y="6343451"/>
            <a:ext cx="3883967" cy="3786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sz="2400" u="sng" dirty="0">
                <a:solidFill>
                  <a:srgbClr val="0000CC"/>
                </a:solidFill>
                <a:latin typeface="DNHLSO+ArialMT"/>
                <a:cs typeface="DNHLSO+ArialMT"/>
                <a:hlinkClick r:id="rId5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catherine.fichten@mcgill.ca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1750675" y="6526718"/>
            <a:ext cx="350167" cy="236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4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33CC"/>
                </a:solidFill>
                <a:latin typeface="DNHLSO+ArialMT"/>
                <a:cs typeface="DNHLSO+ArialMT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1947862" y="323729"/>
            <a:ext cx="8445577" cy="6056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68"/>
              </a:lnSpc>
              <a:spcBef>
                <a:spcPts val="0"/>
              </a:spcBef>
              <a:spcAft>
                <a:spcPts val="0"/>
              </a:spcAft>
            </a:pPr>
            <a:r>
              <a:rPr sz="4000" b="1" dirty="0">
                <a:solidFill>
                  <a:srgbClr val="0033CC"/>
                </a:solidFill>
                <a:latin typeface="AHNIHI+Arial-BoldMT"/>
                <a:cs typeface="AHNIHI+Arial-BoldMT"/>
              </a:rPr>
              <a:t>Delayed or Advanced Sleep Phase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57530" y="1014162"/>
            <a:ext cx="2216043" cy="6070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79"/>
              </a:lnSpc>
              <a:spcBef>
                <a:spcPts val="0"/>
              </a:spcBef>
              <a:spcAft>
                <a:spcPts val="0"/>
              </a:spcAft>
            </a:pPr>
            <a:r>
              <a:rPr sz="400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4000" spc="338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600" dirty="0">
                <a:solidFill>
                  <a:srgbClr val="072C62"/>
                </a:solidFill>
                <a:latin typeface="DNHLSO+ArialMT"/>
                <a:cs typeface="DNHLSO+ArialMT"/>
              </a:rPr>
              <a:t>Problem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832161" y="1665592"/>
            <a:ext cx="3012734" cy="5446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88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550" spc="55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dirty="0">
                <a:solidFill>
                  <a:srgbClr val="072C62"/>
                </a:solidFill>
                <a:latin typeface="DNHLSO+ArialMT"/>
                <a:cs typeface="DNHLSO+ArialMT"/>
              </a:rPr>
              <a:t>Falling asleep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832161" y="2256062"/>
            <a:ext cx="9967135" cy="160007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9078" marR="0">
              <a:lnSpc>
                <a:spcPts val="3496"/>
              </a:lnSpc>
              <a:spcBef>
                <a:spcPts val="0"/>
              </a:spcBef>
              <a:spcAft>
                <a:spcPts val="0"/>
              </a:spcAft>
            </a:pPr>
            <a:r>
              <a:rPr sz="31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150" spc="39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2800" dirty="0">
                <a:solidFill>
                  <a:srgbClr val="072C62"/>
                </a:solidFill>
                <a:latin typeface="DNHLSO+ArialMT"/>
                <a:cs typeface="DNHLSO+ArialMT"/>
              </a:rPr>
              <a:t>Very late = delayed sleep phase (students, ADHD, autism)</a:t>
            </a:r>
          </a:p>
          <a:p>
            <a:pPr marL="319078" marR="0">
              <a:lnSpc>
                <a:spcPts val="3496"/>
              </a:lnSpc>
              <a:spcBef>
                <a:spcPts val="663"/>
              </a:spcBef>
              <a:spcAft>
                <a:spcPts val="0"/>
              </a:spcAft>
            </a:pPr>
            <a:r>
              <a:rPr sz="31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150" spc="39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2800" dirty="0">
                <a:solidFill>
                  <a:srgbClr val="072C62"/>
                </a:solidFill>
                <a:latin typeface="DNHLSO+ArialMT"/>
                <a:cs typeface="DNHLSO+ArialMT"/>
              </a:rPr>
              <a:t>Very early = advanced sleep phase (older adults)</a:t>
            </a:r>
          </a:p>
          <a:p>
            <a:pPr marL="0" marR="0">
              <a:lnSpc>
                <a:spcPts val="3988"/>
              </a:lnSpc>
              <a:spcBef>
                <a:spcPts val="603"/>
              </a:spcBef>
              <a:spcAft>
                <a:spcPts val="0"/>
              </a:spcAft>
            </a:pPr>
            <a:r>
              <a:rPr sz="35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550" spc="55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dirty="0">
                <a:solidFill>
                  <a:srgbClr val="072C62"/>
                </a:solidFill>
                <a:latin typeface="DNHLSO+ArialMT"/>
                <a:cs typeface="DNHLSO+ArialMT"/>
              </a:rPr>
              <a:t>Waking late (or early) – 7-8 hours later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557530" y="3899603"/>
            <a:ext cx="4881129" cy="6070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79"/>
              </a:lnSpc>
              <a:spcBef>
                <a:spcPts val="0"/>
              </a:spcBef>
              <a:spcAft>
                <a:spcPts val="0"/>
              </a:spcAft>
            </a:pPr>
            <a:r>
              <a:rPr sz="400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4000" spc="338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600" dirty="0">
                <a:solidFill>
                  <a:srgbClr val="072C62"/>
                </a:solidFill>
                <a:latin typeface="DNHLSO+ArialMT"/>
                <a:cs typeface="DNHLSO+ArialMT"/>
              </a:rPr>
              <a:t>This is NOT insomnia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832161" y="4551032"/>
            <a:ext cx="2019899" cy="5446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88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550" spc="55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dirty="0">
                <a:solidFill>
                  <a:srgbClr val="072C62"/>
                </a:solidFill>
                <a:latin typeface="DNHLSO+ArialMT"/>
                <a:cs typeface="DNHLSO+ArialMT"/>
              </a:rPr>
              <a:t>Reading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151240" y="5141502"/>
            <a:ext cx="8133697" cy="4821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496"/>
              </a:lnSpc>
              <a:spcBef>
                <a:spcPts val="0"/>
              </a:spcBef>
              <a:spcAft>
                <a:spcPts val="0"/>
              </a:spcAft>
            </a:pPr>
            <a:r>
              <a:rPr sz="3150" dirty="0">
                <a:solidFill>
                  <a:srgbClr val="0033CC"/>
                </a:solidFill>
                <a:latin typeface="DNHLSO+ArialMT"/>
                <a:cs typeface="DNHLSO+ArialM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•</a:t>
            </a:r>
            <a:r>
              <a:rPr sz="3150" spc="397" dirty="0">
                <a:solidFill>
                  <a:srgbClr val="0033CC"/>
                </a:solidFill>
                <a:latin typeface="DNHLSO+ArialMT"/>
                <a:cs typeface="DNHLSO+ArialM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2800" dirty="0">
                <a:solidFill>
                  <a:srgbClr val="072C62"/>
                </a:solidFill>
                <a:latin typeface="DNHLSO+ArialMT"/>
                <a:cs typeface="DNHLSO+ArialM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“</a:t>
            </a:r>
            <a:r>
              <a:rPr sz="2600" dirty="0">
                <a:solidFill>
                  <a:srgbClr val="072C62"/>
                </a:solidFill>
                <a:latin typeface="DNHLSO+ArialMT"/>
                <a:cs typeface="DNHLSO+ArialM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Delayed</a:t>
            </a:r>
            <a:r>
              <a:rPr sz="2600" dirty="0">
                <a:solidFill>
                  <a:srgbClr val="072C62"/>
                </a:solidFill>
                <a:latin typeface="DNHLSO+ArialMT"/>
                <a:cs typeface="DNHLSO+ArialM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2600" dirty="0">
                <a:solidFill>
                  <a:srgbClr val="072C62"/>
                </a:solidFill>
                <a:latin typeface="DNHLSO+ArialMT"/>
                <a:cs typeface="DNHLSO+ArialM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Sleep</a:t>
            </a:r>
            <a:r>
              <a:rPr sz="2600" dirty="0">
                <a:solidFill>
                  <a:srgbClr val="072C62"/>
                </a:solidFill>
                <a:latin typeface="DNHLSO+ArialMT"/>
                <a:cs typeface="DNHLSO+ArialM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2600" dirty="0">
                <a:solidFill>
                  <a:srgbClr val="072C62"/>
                </a:solidFill>
                <a:latin typeface="DNHLSO+ArialMT"/>
                <a:cs typeface="DNHLSO+ArialM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Phase</a:t>
            </a:r>
            <a:r>
              <a:rPr sz="2600" dirty="0">
                <a:solidFill>
                  <a:srgbClr val="072C62"/>
                </a:solidFill>
                <a:latin typeface="DNHLSO+ArialMT"/>
                <a:cs typeface="DNHLSO+ArialM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2600" dirty="0">
                <a:solidFill>
                  <a:srgbClr val="072C62"/>
                </a:solidFill>
                <a:latin typeface="DNHLSO+ArialMT"/>
                <a:cs typeface="DNHLSO+ArialM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Syndrome</a:t>
            </a:r>
            <a:r>
              <a:rPr sz="2600" dirty="0">
                <a:solidFill>
                  <a:srgbClr val="072C62"/>
                </a:solidFill>
                <a:latin typeface="DNHLSO+ArialMT"/>
                <a:cs typeface="DNHLSO+ArialM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2600" dirty="0">
                <a:solidFill>
                  <a:srgbClr val="072C62"/>
                </a:solidFill>
                <a:latin typeface="DNHLSO+ArialMT"/>
                <a:cs typeface="DNHLSO+ArialM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-</a:t>
            </a:r>
            <a:r>
              <a:rPr sz="2600" spc="85" dirty="0">
                <a:solidFill>
                  <a:srgbClr val="072C62"/>
                </a:solidFill>
                <a:latin typeface="DNHLSO+ArialMT"/>
                <a:cs typeface="DNHLSO+ArialM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2600" dirty="0">
                <a:solidFill>
                  <a:srgbClr val="072C62"/>
                </a:solidFill>
                <a:latin typeface="DNHLSO+ArialMT"/>
                <a:cs typeface="DNHLSO+ArialM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Cleveland</a:t>
            </a:r>
            <a:r>
              <a:rPr sz="2600" dirty="0">
                <a:solidFill>
                  <a:srgbClr val="072C62"/>
                </a:solidFill>
                <a:latin typeface="DNHLSO+ArialMT"/>
                <a:cs typeface="DNHLSO+ArialM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 </a:t>
            </a:r>
            <a:r>
              <a:rPr sz="2600" dirty="0">
                <a:solidFill>
                  <a:srgbClr val="072C62"/>
                </a:solidFill>
                <a:latin typeface="DNHLSO+ArialMT"/>
                <a:cs typeface="DNHLSO+ArialM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Clinic</a:t>
            </a:r>
            <a:r>
              <a:rPr sz="2800" dirty="0">
                <a:solidFill>
                  <a:srgbClr val="072C62"/>
                </a:solidFill>
                <a:latin typeface="DNHLSO+ArialMT"/>
                <a:cs typeface="DNHLSO+ArialM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”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165156" y="5501544"/>
            <a:ext cx="10231635" cy="4060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96"/>
              </a:lnSpc>
              <a:spcBef>
                <a:spcPts val="0"/>
              </a:spcBef>
              <a:spcAft>
                <a:spcPts val="0"/>
              </a:spcAft>
            </a:pPr>
            <a:r>
              <a:rPr sz="2400" u="sng" dirty="0">
                <a:solidFill>
                  <a:srgbClr val="0000CC"/>
                </a:solidFill>
                <a:latin typeface="Tahoma"/>
                <a:cs typeface="Tahoma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https://my.clevelandclinic.org/health/diseases/14295-delayed-sleep-phase-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165156" y="5867304"/>
            <a:ext cx="2190154" cy="40600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896"/>
              </a:lnSpc>
              <a:spcBef>
                <a:spcPts val="0"/>
              </a:spcBef>
              <a:spcAft>
                <a:spcPts val="0"/>
              </a:spcAft>
            </a:pPr>
            <a:r>
              <a:rPr sz="2400" u="sng" dirty="0">
                <a:solidFill>
                  <a:srgbClr val="0000CC"/>
                </a:solidFill>
                <a:latin typeface="Tahoma"/>
                <a:cs typeface="Tahoma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syndrome-dsps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616063" y="6343451"/>
            <a:ext cx="3883967" cy="3786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sz="2400" u="sng" dirty="0">
                <a:solidFill>
                  <a:srgbClr val="0000CC"/>
                </a:solidFill>
                <a:latin typeface="DNHLSO+ArialMT"/>
                <a:cs typeface="DNHLSO+ArialMT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catherine.fichten@mcgill.ca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1750675" y="6410831"/>
            <a:ext cx="350167" cy="236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4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33CC"/>
                </a:solidFill>
                <a:latin typeface="DNHLSO+ArialMT"/>
                <a:cs typeface="DNHLSO+ArialMT"/>
              </a:rPr>
              <a:t>15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510982" y="-42027"/>
            <a:ext cx="9346758" cy="6070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79"/>
              </a:lnSpc>
              <a:spcBef>
                <a:spcPts val="0"/>
              </a:spcBef>
              <a:spcAft>
                <a:spcPts val="0"/>
              </a:spcAft>
            </a:pPr>
            <a:r>
              <a:rPr sz="4000" dirty="0">
                <a:solidFill>
                  <a:srgbClr val="0033CC"/>
                </a:solidFill>
                <a:latin typeface="DNHLSO+ArialMT"/>
                <a:cs typeface="DNHLSO+ArialMT"/>
              </a:rPr>
              <a:t>Nightmares: Imagery Rehearsal Therapy</a:t>
            </a:r>
          </a:p>
        </p:txBody>
      </p:sp>
      <p:sp>
        <p:nvSpPr>
          <p:cNvPr id="3" name="object 2">
            <a:hlinkClick r:id="rId2"/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823271" y="569096"/>
            <a:ext cx="8521486" cy="472400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753174" marR="0">
              <a:lnSpc>
                <a:spcPts val="4479"/>
              </a:lnSpc>
              <a:spcBef>
                <a:spcPts val="0"/>
              </a:spcBef>
              <a:spcAft>
                <a:spcPts val="0"/>
              </a:spcAft>
            </a:pPr>
            <a:r>
              <a:rPr sz="4000" dirty="0">
                <a:solidFill>
                  <a:srgbClr val="0033CC"/>
                </a:solidFill>
                <a:latin typeface="DNHLSO+ArialMT"/>
                <a:cs typeface="DNHLSO+ArialMT"/>
              </a:rPr>
              <a:t>Barry Krakow</a:t>
            </a:r>
          </a:p>
          <a:p>
            <a:pPr marL="0" marR="0">
              <a:lnSpc>
                <a:spcPts val="3850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550" spc="55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dirty="0">
                <a:solidFill>
                  <a:srgbClr val="072C62"/>
                </a:solidFill>
                <a:latin typeface="DNHLSO+ArialMT"/>
                <a:cs typeface="DNHLSO+ArialMT"/>
              </a:rPr>
              <a:t>Choose a recent nightmare</a:t>
            </a:r>
          </a:p>
          <a:p>
            <a:pPr marL="319078" marR="0">
              <a:lnSpc>
                <a:spcPts val="3496"/>
              </a:lnSpc>
              <a:spcBef>
                <a:spcPts val="361"/>
              </a:spcBef>
              <a:spcAft>
                <a:spcPts val="0"/>
              </a:spcAft>
            </a:pPr>
            <a:r>
              <a:rPr sz="31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150" spc="39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2800" dirty="0">
                <a:solidFill>
                  <a:srgbClr val="072C62"/>
                </a:solidFill>
                <a:latin typeface="DNHLSO+ArialMT"/>
                <a:cs typeface="DNHLSO+ArialMT"/>
              </a:rPr>
              <a:t>Unrelated to a real life traumatic event</a:t>
            </a:r>
          </a:p>
          <a:p>
            <a:pPr marL="0" marR="0">
              <a:lnSpc>
                <a:spcPts val="3988"/>
              </a:lnSpc>
              <a:spcBef>
                <a:spcPts val="303"/>
              </a:spcBef>
              <a:spcAft>
                <a:spcPts val="0"/>
              </a:spcAft>
            </a:pPr>
            <a:r>
              <a:rPr sz="35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550" spc="55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dirty="0">
                <a:solidFill>
                  <a:srgbClr val="072C62"/>
                </a:solidFill>
                <a:latin typeface="DNHLSO+ArialMT"/>
                <a:cs typeface="DNHLSO+ArialMT"/>
              </a:rPr>
              <a:t>Replay nightmare but change story &amp; ending</a:t>
            </a:r>
          </a:p>
          <a:p>
            <a:pPr marL="277818" marR="0">
              <a:lnSpc>
                <a:spcPts val="3496"/>
              </a:lnSpc>
              <a:spcBef>
                <a:spcPts val="361"/>
              </a:spcBef>
              <a:spcAft>
                <a:spcPts val="0"/>
              </a:spcAft>
            </a:pPr>
            <a:r>
              <a:rPr sz="31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150" spc="1172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2800" dirty="0">
                <a:solidFill>
                  <a:srgbClr val="072C62"/>
                </a:solidFill>
                <a:latin typeface="DNHLSO+ArialMT"/>
                <a:cs typeface="DNHLSO+ArialMT"/>
              </a:rPr>
              <a:t>In thoughts or in writing</a:t>
            </a:r>
          </a:p>
          <a:p>
            <a:pPr marL="68268" marR="0">
              <a:lnSpc>
                <a:spcPts val="3988"/>
              </a:lnSpc>
              <a:spcBef>
                <a:spcPts val="403"/>
              </a:spcBef>
              <a:spcAft>
                <a:spcPts val="0"/>
              </a:spcAft>
            </a:pPr>
            <a:r>
              <a:rPr sz="35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550" spc="20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dirty="0">
                <a:solidFill>
                  <a:srgbClr val="072C62"/>
                </a:solidFill>
                <a:latin typeface="DNHLSO+ArialMT"/>
                <a:cs typeface="DNHLSO+ArialMT"/>
              </a:rPr>
              <a:t>Rehearse the revised dream</a:t>
            </a:r>
          </a:p>
          <a:p>
            <a:pPr marL="334968" marR="0">
              <a:lnSpc>
                <a:spcPts val="3496"/>
              </a:lnSpc>
              <a:spcBef>
                <a:spcPts val="361"/>
              </a:spcBef>
              <a:spcAft>
                <a:spcPts val="0"/>
              </a:spcAft>
            </a:pPr>
            <a:r>
              <a:rPr sz="31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150" spc="272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2800" dirty="0">
                <a:solidFill>
                  <a:srgbClr val="072C62"/>
                </a:solidFill>
                <a:latin typeface="DNHLSO+ArialMT"/>
                <a:cs typeface="DNHLSO+ArialMT"/>
              </a:rPr>
              <a:t>Re-write it or play again in your mind</a:t>
            </a:r>
          </a:p>
          <a:p>
            <a:pPr marL="334968" marR="0">
              <a:lnSpc>
                <a:spcPts val="3496"/>
              </a:lnSpc>
              <a:spcBef>
                <a:spcPts val="313"/>
              </a:spcBef>
              <a:spcAft>
                <a:spcPts val="0"/>
              </a:spcAft>
            </a:pPr>
            <a:r>
              <a:rPr sz="31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150" spc="272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2800" dirty="0">
                <a:solidFill>
                  <a:srgbClr val="072C62"/>
                </a:solidFill>
                <a:latin typeface="DNHLSO+ArialMT"/>
                <a:cs typeface="DNHLSO+ArialMT"/>
              </a:rPr>
              <a:t>5 to 10 minutes before bedtime</a:t>
            </a:r>
          </a:p>
          <a:p>
            <a:pPr marL="68268" marR="0">
              <a:lnSpc>
                <a:spcPts val="3988"/>
              </a:lnSpc>
              <a:spcBef>
                <a:spcPts val="453"/>
              </a:spcBef>
              <a:spcAft>
                <a:spcPts val="0"/>
              </a:spcAft>
            </a:pPr>
            <a:r>
              <a:rPr sz="35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550" spc="20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dirty="0">
                <a:solidFill>
                  <a:srgbClr val="072C62"/>
                </a:solidFill>
                <a:latin typeface="DNHLSO+ArialMT"/>
                <a:cs typeface="DNHLSO+ArialMT"/>
              </a:rPr>
              <a:t>Reading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076959" y="5300850"/>
            <a:ext cx="10702375" cy="85020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05093" marR="0">
              <a:lnSpc>
                <a:spcPts val="3496"/>
              </a:lnSpc>
              <a:spcBef>
                <a:spcPts val="0"/>
              </a:spcBef>
              <a:spcAft>
                <a:spcPts val="0"/>
              </a:spcAft>
            </a:pPr>
            <a:r>
              <a:rPr sz="31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150" spc="234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2800" dirty="0">
                <a:solidFill>
                  <a:srgbClr val="072C62"/>
                </a:solidFill>
                <a:latin typeface="DNHLSO+ArialMT"/>
                <a:cs typeface="DNHLSO+ArialMT"/>
              </a:rPr>
              <a:t>“Transform Nightmares into Sweet Dreams:</a:t>
            </a:r>
          </a:p>
          <a:p>
            <a:pPr marL="0" marR="0">
              <a:lnSpc>
                <a:spcPts val="2896"/>
              </a:lnSpc>
              <a:spcBef>
                <a:spcPts val="0"/>
              </a:spcBef>
              <a:spcAft>
                <a:spcPts val="0"/>
              </a:spcAft>
            </a:pPr>
            <a:r>
              <a:rPr sz="2450" dirty="0">
                <a:solidFill>
                  <a:srgbClr val="000000"/>
                </a:solidFill>
                <a:latin typeface="DNHLSO+ArialMT"/>
                <a:cs typeface="DNHLSO+ArialMT"/>
              </a:rPr>
              <a:t>•</a:t>
            </a:r>
            <a:r>
              <a:rPr sz="2450" spc="711" dirty="0">
                <a:solidFill>
                  <a:srgbClr val="000000"/>
                </a:solidFill>
                <a:latin typeface="DNHLSO+ArialMT"/>
                <a:cs typeface="DNHLSO+ArialMT"/>
              </a:rPr>
              <a:t> </a:t>
            </a:r>
            <a:r>
              <a:rPr sz="2400" u="sng" dirty="0">
                <a:solidFill>
                  <a:srgbClr val="0000CC"/>
                </a:solidFill>
                <a:latin typeface="Tahoma"/>
                <a:cs typeface="Tahoma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https://bottomlineinc.com/health/sleep/transform-nightmares-sweet-dreams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616063" y="6343451"/>
            <a:ext cx="3883967" cy="3786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sz="2400" u="sng" dirty="0">
                <a:solidFill>
                  <a:srgbClr val="0000CC"/>
                </a:solidFill>
                <a:latin typeface="DNHLSO+ArialMT"/>
                <a:cs typeface="DNHLSO+ArialMT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catherine.fichten@mcgill.ca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750675" y="6410831"/>
            <a:ext cx="350167" cy="236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4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33CC"/>
                </a:solidFill>
                <a:latin typeface="DNHLSO+ArialMT"/>
                <a:cs typeface="DNHLSO+ArialMT"/>
              </a:rPr>
              <a:t>16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912095" y="215383"/>
            <a:ext cx="6525685" cy="6056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68"/>
              </a:lnSpc>
              <a:spcBef>
                <a:spcPts val="0"/>
              </a:spcBef>
              <a:spcAft>
                <a:spcPts val="0"/>
              </a:spcAft>
            </a:pPr>
            <a:r>
              <a:rPr sz="4000" b="1" dirty="0">
                <a:solidFill>
                  <a:srgbClr val="0033CC"/>
                </a:solidFill>
                <a:latin typeface="AHNIHI+Arial-BoldMT"/>
                <a:cs typeface="AHNIHI+Arial-BoldMT"/>
              </a:rPr>
              <a:t>Chronic Nightmares Video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108063" y="6332604"/>
            <a:ext cx="3883967" cy="3786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sz="2400" u="sng" dirty="0">
                <a:solidFill>
                  <a:srgbClr val="0000CC"/>
                </a:solidFill>
                <a:latin typeface="DNHLSO+ArialMT"/>
                <a:cs typeface="DNHLSO+ArialM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catherine.fichten@mcgill.ca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750675" y="6410831"/>
            <a:ext cx="350167" cy="236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4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33CC"/>
                </a:solidFill>
                <a:latin typeface="DNHLSO+ArialMT"/>
                <a:cs typeface="DNHLSO+ArialMT"/>
              </a:rPr>
              <a:t>17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>
            <a:hlinkClick r:id="rId2"/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653506" y="215382"/>
            <a:ext cx="7034353" cy="6056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68"/>
              </a:lnSpc>
              <a:spcBef>
                <a:spcPts val="0"/>
              </a:spcBef>
              <a:spcAft>
                <a:spcPts val="0"/>
              </a:spcAft>
            </a:pPr>
            <a:r>
              <a:rPr sz="4000" b="1" dirty="0">
                <a:solidFill>
                  <a:srgbClr val="0033CC"/>
                </a:solidFill>
                <a:latin typeface="AHNIHI+Arial-BoldMT"/>
                <a:cs typeface="AHNIHI+Arial-BoldMT"/>
              </a:rPr>
              <a:t>Understanding Parasomnias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70871" y="1143784"/>
            <a:ext cx="3199381" cy="6070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79"/>
              </a:lnSpc>
              <a:spcBef>
                <a:spcPts val="0"/>
              </a:spcBef>
              <a:spcAft>
                <a:spcPts val="0"/>
              </a:spcAft>
            </a:pPr>
            <a:r>
              <a:rPr sz="400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4000" spc="275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600" dirty="0">
                <a:solidFill>
                  <a:srgbClr val="072C62"/>
                </a:solidFill>
                <a:latin typeface="DNHLSO+ArialMT"/>
                <a:cs typeface="DNHLSO+ArialMT"/>
              </a:rPr>
              <a:t>Sleepwalking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89950" y="1757114"/>
            <a:ext cx="4269769" cy="109580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88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550" spc="146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dirty="0">
                <a:solidFill>
                  <a:srgbClr val="072C62"/>
                </a:solidFill>
                <a:latin typeface="DNHLSO+ArialMT"/>
                <a:cs typeface="DNHLSO+ArialMT"/>
              </a:rPr>
              <a:t>Occurs in deep sleep</a:t>
            </a:r>
          </a:p>
          <a:p>
            <a:pPr marL="0" marR="0">
              <a:lnSpc>
                <a:spcPts val="3988"/>
              </a:lnSpc>
              <a:spcBef>
                <a:spcPts val="301"/>
              </a:spcBef>
              <a:spcAft>
                <a:spcPts val="0"/>
              </a:spcAft>
            </a:pPr>
            <a:r>
              <a:rPr sz="35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550" spc="146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dirty="0">
                <a:solidFill>
                  <a:srgbClr val="072C62"/>
                </a:solidFill>
                <a:latin typeface="DNHLSO+ArialMT"/>
                <a:cs typeface="DNHLSO+ArialMT"/>
              </a:rPr>
              <a:t>Not just walking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264581" y="2860664"/>
            <a:ext cx="3488949" cy="4821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496"/>
              </a:lnSpc>
              <a:spcBef>
                <a:spcPts val="0"/>
              </a:spcBef>
              <a:spcAft>
                <a:spcPts val="0"/>
              </a:spcAft>
            </a:pPr>
            <a:r>
              <a:rPr sz="31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150" spc="333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2800" dirty="0">
                <a:solidFill>
                  <a:srgbClr val="072C62"/>
                </a:solidFill>
                <a:latin typeface="DNHLSO+ArialMT"/>
                <a:cs typeface="DNHLSO+ArialMT"/>
              </a:rPr>
              <a:t>Complex behaviors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89950" y="3349694"/>
            <a:ext cx="7633541" cy="164698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88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550" spc="146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dirty="0">
                <a:solidFill>
                  <a:srgbClr val="072C62"/>
                </a:solidFill>
                <a:latin typeface="DNHLSO+ArialMT"/>
                <a:cs typeface="DNHLSO+ArialMT"/>
              </a:rPr>
              <a:t>Not associated with dreams</a:t>
            </a:r>
          </a:p>
          <a:p>
            <a:pPr marL="0" marR="0">
              <a:lnSpc>
                <a:spcPts val="3988"/>
              </a:lnSpc>
              <a:spcBef>
                <a:spcPts val="301"/>
              </a:spcBef>
              <a:spcAft>
                <a:spcPts val="0"/>
              </a:spcAft>
            </a:pPr>
            <a:r>
              <a:rPr sz="35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550" spc="146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dirty="0">
                <a:solidFill>
                  <a:srgbClr val="072C62"/>
                </a:solidFill>
                <a:latin typeface="DNHLSO+ArialMT"/>
                <a:cs typeface="DNHLSO+ArialMT"/>
              </a:rPr>
              <a:t>Can be dangerous NOT to wake person</a:t>
            </a:r>
          </a:p>
          <a:p>
            <a:pPr marL="0" marR="0">
              <a:lnSpc>
                <a:spcPts val="3988"/>
              </a:lnSpc>
              <a:spcBef>
                <a:spcPts val="351"/>
              </a:spcBef>
              <a:spcAft>
                <a:spcPts val="0"/>
              </a:spcAft>
            </a:pPr>
            <a:r>
              <a:rPr sz="35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550" spc="146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dirty="0">
                <a:solidFill>
                  <a:srgbClr val="072C62"/>
                </a:solidFill>
                <a:latin typeface="DNHLSO+ArialMT"/>
                <a:cs typeface="DNHLSO+ArialMT"/>
              </a:rPr>
              <a:t>Reading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264581" y="5004424"/>
            <a:ext cx="9844590" cy="120562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496"/>
              </a:lnSpc>
              <a:spcBef>
                <a:spcPts val="0"/>
              </a:spcBef>
              <a:spcAft>
                <a:spcPts val="0"/>
              </a:spcAft>
            </a:pPr>
            <a:r>
              <a:rPr sz="31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150" spc="333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2800" dirty="0">
                <a:solidFill>
                  <a:srgbClr val="072C62"/>
                </a:solidFill>
                <a:latin typeface="DNHLSO+ArialMT"/>
                <a:cs typeface="DNHLSO+ArialMT"/>
              </a:rPr>
              <a:t>“National Sleep Foundation – Sleepwalking”</a:t>
            </a:r>
          </a:p>
          <a:p>
            <a:pPr marL="293681" marR="0">
              <a:lnSpc>
                <a:spcPts val="2681"/>
              </a:lnSpc>
              <a:spcBef>
                <a:spcPts val="135"/>
              </a:spcBef>
              <a:spcAft>
                <a:spcPts val="0"/>
              </a:spcAft>
            </a:pPr>
            <a:r>
              <a:rPr sz="2400" u="sng" dirty="0">
                <a:solidFill>
                  <a:srgbClr val="0000CC"/>
                </a:solidFill>
                <a:latin typeface="DNHLSO+ArialMT"/>
                <a:cs typeface="DNHLSO+ArialMT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https://sleepfoundation.org/sleep-disorders-problems/abnormal-sleep-</a:t>
            </a:r>
          </a:p>
          <a:p>
            <a:pPr marL="293681" marR="0">
              <a:lnSpc>
                <a:spcPts val="2681"/>
              </a:lnSpc>
              <a:spcBef>
                <a:spcPts val="198"/>
              </a:spcBef>
              <a:spcAft>
                <a:spcPts val="0"/>
              </a:spcAft>
            </a:pPr>
            <a:r>
              <a:rPr sz="2400" u="sng" dirty="0">
                <a:solidFill>
                  <a:srgbClr val="0000CC"/>
                </a:solidFill>
                <a:latin typeface="DNHLSO+ArialMT"/>
                <a:cs typeface="DNHLSO+ArialMT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behaviors/sleepwalking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3814375" y="6343451"/>
            <a:ext cx="3883967" cy="3786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sz="2400" u="sng" dirty="0">
                <a:solidFill>
                  <a:srgbClr val="0000CC"/>
                </a:solidFill>
                <a:latin typeface="DNHLSO+ArialMT"/>
                <a:cs typeface="DNHLSO+ArialMT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catherine.fichten@mcgill.ca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11750675" y="6410831"/>
            <a:ext cx="350167" cy="236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4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33CC"/>
                </a:solidFill>
                <a:latin typeface="DNHLSO+ArialMT"/>
                <a:cs typeface="DNHLSO+ArialMT"/>
              </a:rPr>
              <a:t>18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653506" y="215382"/>
            <a:ext cx="7034353" cy="6056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68"/>
              </a:lnSpc>
              <a:spcBef>
                <a:spcPts val="0"/>
              </a:spcBef>
              <a:spcAft>
                <a:spcPts val="0"/>
              </a:spcAft>
            </a:pPr>
            <a:r>
              <a:rPr sz="4000" b="1" dirty="0">
                <a:solidFill>
                  <a:srgbClr val="0033CC"/>
                </a:solidFill>
                <a:latin typeface="AHNIHI+Arial-BoldMT"/>
                <a:cs typeface="AHNIHI+Arial-BoldMT"/>
              </a:rPr>
              <a:t>Understanding Parasomnias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49916" y="1103206"/>
            <a:ext cx="3020090" cy="6070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79"/>
              </a:lnSpc>
              <a:spcBef>
                <a:spcPts val="0"/>
              </a:spcBef>
              <a:spcAft>
                <a:spcPts val="0"/>
              </a:spcAft>
            </a:pPr>
            <a:r>
              <a:rPr sz="400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4000" spc="275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600" dirty="0">
                <a:solidFill>
                  <a:srgbClr val="072C62"/>
                </a:solidFill>
                <a:latin typeface="DNHLSO+ArialMT"/>
                <a:cs typeface="DNHLSO+ArialMT"/>
              </a:rPr>
              <a:t>Night terrors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68995" y="1806329"/>
            <a:ext cx="10785626" cy="10921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619"/>
              </a:lnSpc>
              <a:spcBef>
                <a:spcPts val="0"/>
              </a:spcBef>
              <a:spcAft>
                <a:spcPts val="0"/>
              </a:spcAft>
            </a:pPr>
            <a:r>
              <a:rPr sz="32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250" spc="333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2900" dirty="0">
                <a:solidFill>
                  <a:srgbClr val="072C62"/>
                </a:solidFill>
                <a:latin typeface="DNHLSO+ArialMT"/>
                <a:cs typeface="DNHLSO+ArialMT"/>
              </a:rPr>
              <a:t>Episodes of screaming, intense arousal flailing while still asleep</a:t>
            </a:r>
          </a:p>
          <a:p>
            <a:pPr marL="0" marR="0">
              <a:lnSpc>
                <a:spcPts val="3619"/>
              </a:lnSpc>
              <a:spcBef>
                <a:spcPts val="1060"/>
              </a:spcBef>
              <a:spcAft>
                <a:spcPts val="0"/>
              </a:spcAft>
            </a:pPr>
            <a:r>
              <a:rPr sz="32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250" spc="333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2900" dirty="0">
                <a:solidFill>
                  <a:srgbClr val="072C62"/>
                </a:solidFill>
                <a:latin typeface="DNHLSO+ArialMT"/>
                <a:cs typeface="DNHLSO+ArialMT"/>
              </a:rPr>
              <a:t>Terrifying for observer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68995" y="2995049"/>
            <a:ext cx="6633357" cy="10921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619"/>
              </a:lnSpc>
              <a:spcBef>
                <a:spcPts val="0"/>
              </a:spcBef>
              <a:spcAft>
                <a:spcPts val="0"/>
              </a:spcAft>
            </a:pPr>
            <a:r>
              <a:rPr sz="32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250" spc="333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2900" dirty="0">
                <a:solidFill>
                  <a:srgbClr val="072C62"/>
                </a:solidFill>
                <a:latin typeface="DNHLSO+ArialMT"/>
                <a:cs typeface="DNHLSO+ArialMT"/>
              </a:rPr>
              <a:t>Generally not remembered by sleeper</a:t>
            </a:r>
          </a:p>
          <a:p>
            <a:pPr marL="0" marR="0">
              <a:lnSpc>
                <a:spcPts val="3619"/>
              </a:lnSpc>
              <a:spcBef>
                <a:spcPts val="1060"/>
              </a:spcBef>
              <a:spcAft>
                <a:spcPts val="0"/>
              </a:spcAft>
            </a:pPr>
            <a:r>
              <a:rPr sz="32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250" spc="333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2900" dirty="0">
                <a:solidFill>
                  <a:srgbClr val="072C62"/>
                </a:solidFill>
                <a:latin typeface="DNHLSO+ArialMT"/>
                <a:cs typeface="DNHLSO+ArialMT"/>
              </a:rPr>
              <a:t>Hard to wake the sleeper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649916" y="4181686"/>
            <a:ext cx="2209086" cy="6070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79"/>
              </a:lnSpc>
              <a:spcBef>
                <a:spcPts val="0"/>
              </a:spcBef>
              <a:spcAft>
                <a:spcPts val="0"/>
              </a:spcAft>
            </a:pPr>
            <a:r>
              <a:rPr sz="400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4000" spc="275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600" dirty="0">
                <a:solidFill>
                  <a:srgbClr val="072C62"/>
                </a:solidFill>
                <a:latin typeface="DNHLSO+ArialMT"/>
                <a:cs typeface="DNHLSO+ArialMT"/>
              </a:rPr>
              <a:t>Reading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68995" y="4883916"/>
            <a:ext cx="10105896" cy="13572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88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550" spc="146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dirty="0">
                <a:solidFill>
                  <a:srgbClr val="072C62"/>
                </a:solidFill>
                <a:latin typeface="DNHLSO+ArialMT"/>
                <a:cs typeface="DNHLSO+ArialMT"/>
              </a:rPr>
              <a:t>“</a:t>
            </a:r>
            <a:r>
              <a:rPr sz="2900" dirty="0">
                <a:solidFill>
                  <a:srgbClr val="072C62"/>
                </a:solidFill>
                <a:latin typeface="DNHLSO+ArialMT"/>
                <a:cs typeface="DNHLSO+ArialMT"/>
              </a:rPr>
              <a:t>Sleep terrors (night terrors) – Mayo Clinic”</a:t>
            </a:r>
          </a:p>
          <a:p>
            <a:pPr marL="118124" marR="0">
              <a:lnSpc>
                <a:spcPts val="2896"/>
              </a:lnSpc>
              <a:spcBef>
                <a:spcPts val="621"/>
              </a:spcBef>
              <a:spcAft>
                <a:spcPts val="0"/>
              </a:spcAft>
            </a:pPr>
            <a:r>
              <a:rPr sz="2400" u="sng" dirty="0">
                <a:solidFill>
                  <a:srgbClr val="0000CC"/>
                </a:solidFill>
                <a:latin typeface="Tahoma"/>
                <a:cs typeface="Tahoma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https://www.mayoclinic.org/diseases-conditions/sleep-terrors/symptoms-</a:t>
            </a:r>
          </a:p>
          <a:p>
            <a:pPr marL="118124" marR="0">
              <a:lnSpc>
                <a:spcPts val="2879"/>
              </a:lnSpc>
              <a:spcBef>
                <a:spcPts val="0"/>
              </a:spcBef>
              <a:spcAft>
                <a:spcPts val="0"/>
              </a:spcAft>
            </a:pPr>
            <a:r>
              <a:rPr sz="2400" u="sng" dirty="0">
                <a:solidFill>
                  <a:srgbClr val="0000CC"/>
                </a:solidFill>
                <a:latin typeface="Tahoma"/>
                <a:cs typeface="Tahoma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causes/syc-20353524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1750675" y="6410831"/>
            <a:ext cx="350167" cy="236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4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33CC"/>
                </a:solidFill>
                <a:latin typeface="DNHLSO+ArialMT"/>
                <a:cs typeface="DNHLSO+ArialMT"/>
              </a:rPr>
              <a:t>19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738786" y="395639"/>
            <a:ext cx="5003368" cy="6056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68"/>
              </a:lnSpc>
              <a:spcBef>
                <a:spcPts val="0"/>
              </a:spcBef>
              <a:spcAft>
                <a:spcPts val="0"/>
              </a:spcAft>
            </a:pPr>
            <a:r>
              <a:rPr sz="4000" b="1" dirty="0">
                <a:solidFill>
                  <a:srgbClr val="0033CC"/>
                </a:solidFill>
                <a:latin typeface="AHNIHI+Arial-BoldMT"/>
                <a:cs typeface="AHNIHI+Arial-BoldMT"/>
              </a:rPr>
              <a:t>Learning Objectives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29920" y="1164590"/>
            <a:ext cx="3487134" cy="6070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79"/>
              </a:lnSpc>
              <a:spcBef>
                <a:spcPts val="0"/>
              </a:spcBef>
              <a:spcAft>
                <a:spcPts val="0"/>
              </a:spcAft>
            </a:pPr>
            <a:r>
              <a:rPr sz="400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4000" spc="338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600" dirty="0">
                <a:solidFill>
                  <a:srgbClr val="072C62"/>
                </a:solidFill>
                <a:latin typeface="DNHLSO+ArialMT"/>
                <a:cs typeface="DNHLSO+ArialMT"/>
              </a:rPr>
              <a:t>Understanding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04557" y="1777920"/>
            <a:ext cx="6175347" cy="219816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88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550" spc="55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dirty="0">
                <a:solidFill>
                  <a:srgbClr val="072C62"/>
                </a:solidFill>
                <a:latin typeface="DNHLSO+ArialMT"/>
                <a:cs typeface="DNHLSO+ArialMT"/>
              </a:rPr>
              <a:t>Sleep</a:t>
            </a:r>
          </a:p>
          <a:p>
            <a:pPr marL="0" marR="0">
              <a:lnSpc>
                <a:spcPts val="3988"/>
              </a:lnSpc>
              <a:spcBef>
                <a:spcPts val="301"/>
              </a:spcBef>
              <a:spcAft>
                <a:spcPts val="0"/>
              </a:spcAft>
            </a:pPr>
            <a:r>
              <a:rPr sz="35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550" spc="55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dirty="0">
                <a:solidFill>
                  <a:srgbClr val="072C62"/>
                </a:solidFill>
                <a:latin typeface="DNHLSO+ArialMT"/>
                <a:cs typeface="DNHLSO+ArialMT"/>
              </a:rPr>
              <a:t>Insomnia</a:t>
            </a:r>
          </a:p>
          <a:p>
            <a:pPr marL="0" marR="0">
              <a:lnSpc>
                <a:spcPts val="3988"/>
              </a:lnSpc>
              <a:spcBef>
                <a:spcPts val="351"/>
              </a:spcBef>
              <a:spcAft>
                <a:spcPts val="0"/>
              </a:spcAft>
            </a:pPr>
            <a:r>
              <a:rPr sz="35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550" spc="55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dirty="0">
                <a:solidFill>
                  <a:srgbClr val="072C62"/>
                </a:solidFill>
                <a:latin typeface="DNHLSO+ArialMT"/>
                <a:cs typeface="DNHLSO+ArialMT"/>
              </a:rPr>
              <a:t>Delayed/advanced sleep phase</a:t>
            </a:r>
          </a:p>
          <a:p>
            <a:pPr marL="0" marR="0">
              <a:lnSpc>
                <a:spcPts val="3988"/>
              </a:lnSpc>
              <a:spcBef>
                <a:spcPts val="301"/>
              </a:spcBef>
              <a:spcAft>
                <a:spcPts val="0"/>
              </a:spcAft>
            </a:pPr>
            <a:r>
              <a:rPr sz="35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550" spc="55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dirty="0">
                <a:solidFill>
                  <a:srgbClr val="072C62"/>
                </a:solidFill>
                <a:latin typeface="DNHLSO+ArialMT"/>
                <a:cs typeface="DNHLSO+ArialMT"/>
              </a:rPr>
              <a:t>Nightmares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629920" y="3994150"/>
            <a:ext cx="6230721" cy="11579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79"/>
              </a:lnSpc>
              <a:spcBef>
                <a:spcPts val="0"/>
              </a:spcBef>
              <a:spcAft>
                <a:spcPts val="0"/>
              </a:spcAft>
            </a:pPr>
            <a:r>
              <a:rPr sz="400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4000" spc="338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600" dirty="0">
                <a:solidFill>
                  <a:srgbClr val="072C62"/>
                </a:solidFill>
                <a:latin typeface="DNHLSO+ArialMT"/>
                <a:cs typeface="DNHLSO+ArialMT"/>
              </a:rPr>
              <a:t>Understanding parasomnias</a:t>
            </a:r>
          </a:p>
          <a:p>
            <a:pPr marL="274637" marR="0">
              <a:lnSpc>
                <a:spcPts val="3988"/>
              </a:lnSpc>
              <a:spcBef>
                <a:spcPts val="349"/>
              </a:spcBef>
              <a:spcAft>
                <a:spcPts val="0"/>
              </a:spcAft>
            </a:pPr>
            <a:r>
              <a:rPr sz="35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550" spc="55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dirty="0">
                <a:solidFill>
                  <a:srgbClr val="072C62"/>
                </a:solidFill>
                <a:latin typeface="DNHLSO+ArialMT"/>
                <a:cs typeface="DNHLSO+ArialMT"/>
              </a:rPr>
              <a:t>Sleepwalking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04557" y="5158660"/>
            <a:ext cx="3260992" cy="109580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88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550" spc="55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dirty="0">
                <a:solidFill>
                  <a:srgbClr val="072C62"/>
                </a:solidFill>
                <a:latin typeface="DNHLSO+ArialMT"/>
                <a:cs typeface="DNHLSO+ArialMT"/>
              </a:rPr>
              <a:t>Sleep paralysis</a:t>
            </a:r>
          </a:p>
          <a:p>
            <a:pPr marL="0" marR="0">
              <a:lnSpc>
                <a:spcPts val="3988"/>
              </a:lnSpc>
              <a:spcBef>
                <a:spcPts val="301"/>
              </a:spcBef>
              <a:spcAft>
                <a:spcPts val="0"/>
              </a:spcAft>
            </a:pPr>
            <a:r>
              <a:rPr sz="35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550" spc="55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dirty="0">
                <a:solidFill>
                  <a:srgbClr val="072C62"/>
                </a:solidFill>
                <a:latin typeface="DNHLSO+ArialMT"/>
                <a:cs typeface="DNHLSO+ArialMT"/>
              </a:rPr>
              <a:t>Night terrors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5201920" y="6291627"/>
            <a:ext cx="2951075" cy="29348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010"/>
              </a:lnSpc>
              <a:spcBef>
                <a:spcPts val="0"/>
              </a:spcBef>
              <a:spcAft>
                <a:spcPts val="0"/>
              </a:spcAft>
            </a:pPr>
            <a:r>
              <a:rPr sz="1800" u="sng" dirty="0">
                <a:solidFill>
                  <a:srgbClr val="0000CC"/>
                </a:solidFill>
                <a:latin typeface="DNHLSO+ArialMT"/>
                <a:cs typeface="DNHLSO+ArialM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catherine.fichten@mcgill.ca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1799887" y="6410831"/>
            <a:ext cx="251283" cy="236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4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33CC"/>
                </a:solidFill>
                <a:latin typeface="DNHLSO+ArialMT"/>
                <a:cs typeface="DNHLSO+ArialMT"/>
              </a:rPr>
              <a:t>2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>
            <a:hlinkClick r:id="rId2"/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2653506" y="215382"/>
            <a:ext cx="7034353" cy="6056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68"/>
              </a:lnSpc>
              <a:spcBef>
                <a:spcPts val="0"/>
              </a:spcBef>
              <a:spcAft>
                <a:spcPts val="0"/>
              </a:spcAft>
            </a:pPr>
            <a:r>
              <a:rPr sz="4000" b="1" dirty="0">
                <a:solidFill>
                  <a:srgbClr val="0033CC"/>
                </a:solidFill>
                <a:latin typeface="AHNIHI+Arial-BoldMT"/>
                <a:cs typeface="AHNIHI+Arial-BoldMT"/>
              </a:rPr>
              <a:t>Understanding Parasomnias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514350" y="1108881"/>
            <a:ext cx="3812855" cy="5758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234"/>
              </a:lnSpc>
              <a:spcBef>
                <a:spcPts val="0"/>
              </a:spcBef>
              <a:spcAft>
                <a:spcPts val="0"/>
              </a:spcAft>
            </a:pPr>
            <a:r>
              <a:rPr sz="380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800" spc="463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400" dirty="0">
                <a:solidFill>
                  <a:srgbClr val="072C62"/>
                </a:solidFill>
                <a:latin typeface="DNHLSO+ArialMT"/>
                <a:cs typeface="DNHLSO+ArialMT"/>
              </a:rPr>
              <a:t>Sleep paralysis +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788981" y="1691731"/>
            <a:ext cx="8402685" cy="250462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742"/>
              </a:lnSpc>
              <a:spcBef>
                <a:spcPts val="0"/>
              </a:spcBef>
              <a:spcAft>
                <a:spcPts val="0"/>
              </a:spcAft>
            </a:pPr>
            <a:r>
              <a:rPr sz="33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350" spc="684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000" dirty="0">
                <a:solidFill>
                  <a:srgbClr val="072C62"/>
                </a:solidFill>
                <a:latin typeface="DNHLSO+ArialMT"/>
                <a:cs typeface="DNHLSO+ArialMT"/>
              </a:rPr>
              <a:t>Hypnagogic hallucination – when falling asleep</a:t>
            </a:r>
          </a:p>
          <a:p>
            <a:pPr marL="0" marR="0">
              <a:lnSpc>
                <a:spcPts val="3742"/>
              </a:lnSpc>
              <a:spcBef>
                <a:spcPts val="357"/>
              </a:spcBef>
              <a:spcAft>
                <a:spcPts val="0"/>
              </a:spcAft>
            </a:pPr>
            <a:r>
              <a:rPr sz="33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350" spc="684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000" dirty="0">
                <a:solidFill>
                  <a:srgbClr val="072C62"/>
                </a:solidFill>
                <a:latin typeface="DNHLSO+ArialMT"/>
                <a:cs typeface="DNHLSO+ArialMT"/>
              </a:rPr>
              <a:t>Hypnopompic hallucination - when waking up</a:t>
            </a:r>
          </a:p>
          <a:p>
            <a:pPr marL="319078" marR="0">
              <a:lnSpc>
                <a:spcPts val="3496"/>
              </a:lnSpc>
              <a:spcBef>
                <a:spcPts val="362"/>
              </a:spcBef>
              <a:spcAft>
                <a:spcPts val="0"/>
              </a:spcAft>
            </a:pPr>
            <a:r>
              <a:rPr sz="31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150" spc="39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2800" dirty="0">
                <a:solidFill>
                  <a:srgbClr val="072C62"/>
                </a:solidFill>
                <a:latin typeface="DNHLSO+ArialMT"/>
                <a:cs typeface="DNHLSO+ArialMT"/>
              </a:rPr>
              <a:t>Waking &amp; conscious but unable to move</a:t>
            </a:r>
          </a:p>
          <a:p>
            <a:pPr marL="319078" marR="0">
              <a:lnSpc>
                <a:spcPts val="3496"/>
              </a:lnSpc>
              <a:spcBef>
                <a:spcPts val="363"/>
              </a:spcBef>
              <a:spcAft>
                <a:spcPts val="0"/>
              </a:spcAft>
            </a:pPr>
            <a:r>
              <a:rPr sz="31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150" spc="39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2800" dirty="0">
                <a:solidFill>
                  <a:srgbClr val="072C62"/>
                </a:solidFill>
                <a:latin typeface="DNHLSO+ArialMT"/>
                <a:cs typeface="DNHLSO+ArialMT"/>
              </a:rPr>
              <a:t>Feeling of choking or pressure on chest</a:t>
            </a:r>
          </a:p>
          <a:p>
            <a:pPr marL="319078" marR="0">
              <a:lnSpc>
                <a:spcPts val="3496"/>
              </a:lnSpc>
              <a:spcBef>
                <a:spcPts val="313"/>
              </a:spcBef>
              <a:spcAft>
                <a:spcPts val="0"/>
              </a:spcAft>
            </a:pPr>
            <a:r>
              <a:rPr sz="31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150" spc="39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2800" dirty="0">
                <a:solidFill>
                  <a:srgbClr val="072C62"/>
                </a:solidFill>
                <a:latin typeface="DNHLSO+ArialMT"/>
                <a:cs typeface="DNHLSO+ArialMT"/>
              </a:rPr>
              <a:t>Incubus / succubus attack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108059" y="4204386"/>
            <a:ext cx="2646647" cy="97241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496"/>
              </a:lnSpc>
              <a:spcBef>
                <a:spcPts val="0"/>
              </a:spcBef>
              <a:spcAft>
                <a:spcPts val="0"/>
              </a:spcAft>
            </a:pPr>
            <a:r>
              <a:rPr sz="31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150" spc="39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2800" dirty="0">
                <a:solidFill>
                  <a:srgbClr val="072C62"/>
                </a:solidFill>
                <a:latin typeface="DNHLSO+ArialMT"/>
                <a:cs typeface="DNHLSO+ArialMT"/>
              </a:rPr>
              <a:t>Lasts minutes</a:t>
            </a:r>
          </a:p>
          <a:p>
            <a:pPr marL="0" marR="0">
              <a:lnSpc>
                <a:spcPts val="3496"/>
              </a:lnSpc>
              <a:spcBef>
                <a:spcPts val="363"/>
              </a:spcBef>
              <a:spcAft>
                <a:spcPts val="0"/>
              </a:spcAft>
            </a:pPr>
            <a:r>
              <a:rPr sz="31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150" spc="39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2800" dirty="0">
                <a:solidFill>
                  <a:srgbClr val="072C62"/>
                </a:solidFill>
                <a:latin typeface="DNHLSO+ArialMT"/>
                <a:cs typeface="DNHLSO+ArialMT"/>
              </a:rPr>
              <a:t>Reading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382690" y="5186016"/>
            <a:ext cx="9200288" cy="8490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005"/>
              </a:lnSpc>
              <a:spcBef>
                <a:spcPts val="0"/>
              </a:spcBef>
              <a:spcAft>
                <a:spcPts val="0"/>
              </a:spcAft>
            </a:pPr>
            <a:r>
              <a:rPr sz="270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2700" spc="61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2400" dirty="0">
                <a:solidFill>
                  <a:srgbClr val="072C62"/>
                </a:solidFill>
                <a:latin typeface="DNHLSO+ArialMT"/>
                <a:cs typeface="DNHLSO+ArialMT"/>
              </a:rPr>
              <a:t>“Sleep Paralysis – WebMD”</a:t>
            </a:r>
          </a:p>
          <a:p>
            <a:pPr marL="0" marR="0">
              <a:lnSpc>
                <a:spcPts val="3005"/>
              </a:lnSpc>
              <a:spcBef>
                <a:spcPts val="374"/>
              </a:spcBef>
              <a:spcAft>
                <a:spcPts val="0"/>
              </a:spcAft>
            </a:pPr>
            <a:r>
              <a:rPr sz="270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2700" spc="61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2400" u="sng" dirty="0">
                <a:solidFill>
                  <a:srgbClr val="0000CC"/>
                </a:solidFill>
                <a:latin typeface="DNHLSO+ArialMT"/>
                <a:cs typeface="DNHLSO+ArialMT"/>
                <a:hlinkClick r:id="rId2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https://www.webmd.com/sleep-disorders/guide/sleep-paralysis#1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077900" y="6343451"/>
            <a:ext cx="3883967" cy="3786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sz="2400" u="sng" dirty="0">
                <a:solidFill>
                  <a:srgbClr val="0000CC"/>
                </a:solidFill>
                <a:latin typeface="DNHLSO+ArialMT"/>
                <a:cs typeface="DNHLSO+ArialMT"/>
                <a:hlinkClick r:id="rId4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catherine.fichten@mcgill.ca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1750675" y="6410831"/>
            <a:ext cx="350167" cy="236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4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33CC"/>
                </a:solidFill>
                <a:latin typeface="DNHLSO+ArialMT"/>
                <a:cs typeface="DNHLSO+ArialMT"/>
              </a:rPr>
              <a:t>20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854575" y="340457"/>
            <a:ext cx="2636341" cy="6056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68"/>
              </a:lnSpc>
              <a:spcBef>
                <a:spcPts val="0"/>
              </a:spcBef>
              <a:spcAft>
                <a:spcPts val="0"/>
              </a:spcAft>
            </a:pPr>
            <a:r>
              <a:rPr sz="4000" b="1" dirty="0">
                <a:solidFill>
                  <a:srgbClr val="0033CC"/>
                </a:solidFill>
                <a:latin typeface="AHNIHI+Arial-BoldMT"/>
                <a:cs typeface="AHNIHI+Arial-BoldMT"/>
              </a:rPr>
              <a:t>Questions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3272385" y="1401497"/>
            <a:ext cx="8340984" cy="16872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345"/>
              </a:lnSpc>
              <a:spcBef>
                <a:spcPts val="0"/>
              </a:spcBef>
              <a:spcAft>
                <a:spcPts val="0"/>
              </a:spcAft>
            </a:pPr>
            <a:r>
              <a:rPr sz="3600" dirty="0">
                <a:solidFill>
                  <a:srgbClr val="000000"/>
                </a:solidFill>
                <a:latin typeface="Tahoma"/>
                <a:cs typeface="Tahoma"/>
              </a:rPr>
              <a:t>We are doing research on sleep patterns</a:t>
            </a:r>
          </a:p>
          <a:p>
            <a:pPr marL="0" marR="0">
              <a:lnSpc>
                <a:spcPts val="4319"/>
              </a:lnSpc>
              <a:spcBef>
                <a:spcPts val="50"/>
              </a:spcBef>
              <a:spcAft>
                <a:spcPts val="0"/>
              </a:spcAft>
            </a:pPr>
            <a:r>
              <a:rPr sz="3600" dirty="0">
                <a:solidFill>
                  <a:srgbClr val="000000"/>
                </a:solidFill>
                <a:latin typeface="Tahoma"/>
                <a:cs typeface="Tahoma"/>
              </a:rPr>
              <a:t>and experiences. For more info or if you</a:t>
            </a:r>
          </a:p>
          <a:p>
            <a:pPr marL="0" marR="0">
              <a:lnSpc>
                <a:spcPts val="4320"/>
              </a:lnSpc>
              <a:spcBef>
                <a:spcPts val="0"/>
              </a:spcBef>
              <a:spcAft>
                <a:spcPts val="0"/>
              </a:spcAft>
            </a:pPr>
            <a:r>
              <a:rPr sz="3600" dirty="0">
                <a:solidFill>
                  <a:srgbClr val="000000"/>
                </a:solidFill>
                <a:latin typeface="Tahoma"/>
                <a:cs typeface="Tahoma"/>
              </a:rPr>
              <a:t>are interested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3272385" y="3047417"/>
            <a:ext cx="7484434" cy="59375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345"/>
              </a:lnSpc>
              <a:spcBef>
                <a:spcPts val="0"/>
              </a:spcBef>
              <a:spcAft>
                <a:spcPts val="0"/>
              </a:spcAft>
            </a:pPr>
            <a:r>
              <a:rPr sz="3650" dirty="0">
                <a:solidFill>
                  <a:srgbClr val="000000"/>
                </a:solidFill>
                <a:latin typeface="DNHLSO+ArialMT"/>
                <a:cs typeface="DNHLSO+ArialMT"/>
              </a:rPr>
              <a:t>•</a:t>
            </a:r>
            <a:r>
              <a:rPr sz="3650" spc="2207" dirty="0">
                <a:solidFill>
                  <a:srgbClr val="000000"/>
                </a:solidFill>
                <a:latin typeface="DNHLSO+ArialMT"/>
                <a:cs typeface="DNHLSO+ArialMT"/>
              </a:rPr>
              <a:t> </a:t>
            </a:r>
            <a:r>
              <a:rPr sz="3600" dirty="0">
                <a:solidFill>
                  <a:srgbClr val="000000"/>
                </a:solidFill>
                <a:latin typeface="Tahoma"/>
                <a:cs typeface="Tahoma"/>
              </a:rPr>
              <a:t>Email</a:t>
            </a:r>
            <a:r>
              <a:rPr sz="3600" spc="20" dirty="0">
                <a:solidFill>
                  <a:srgbClr val="000000"/>
                </a:solidFill>
                <a:latin typeface="Tahoma"/>
                <a:cs typeface="Tahoma"/>
              </a:rPr>
              <a:t> </a:t>
            </a:r>
            <a:r>
              <a:rPr sz="3600" u="sng" dirty="0">
                <a:solidFill>
                  <a:srgbClr val="0000CC"/>
                </a:solidFill>
                <a:latin typeface="Tahoma"/>
                <a:cs typeface="Tahoma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catherine.fichten@mcgill.ca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3272385" y="4144697"/>
            <a:ext cx="4915268" cy="168723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345"/>
              </a:lnSpc>
              <a:spcBef>
                <a:spcPts val="0"/>
              </a:spcBef>
              <a:spcAft>
                <a:spcPts val="0"/>
              </a:spcAft>
            </a:pPr>
            <a:r>
              <a:rPr sz="3600" dirty="0">
                <a:solidFill>
                  <a:srgbClr val="000000"/>
                </a:solidFill>
                <a:latin typeface="Tahoma"/>
                <a:cs typeface="Tahoma"/>
              </a:rPr>
              <a:t>Dr. Catherine Fichten</a:t>
            </a:r>
          </a:p>
          <a:p>
            <a:pPr marL="0" marR="0">
              <a:lnSpc>
                <a:spcPts val="4320"/>
              </a:lnSpc>
              <a:spcBef>
                <a:spcPts val="50"/>
              </a:spcBef>
              <a:spcAft>
                <a:spcPts val="0"/>
              </a:spcAft>
            </a:pPr>
            <a:r>
              <a:rPr sz="3600" dirty="0">
                <a:solidFill>
                  <a:srgbClr val="000000"/>
                </a:solidFill>
                <a:latin typeface="Tahoma"/>
                <a:cs typeface="Tahoma"/>
              </a:rPr>
              <a:t>Psychology Department</a:t>
            </a:r>
          </a:p>
          <a:p>
            <a:pPr marL="0" marR="0">
              <a:lnSpc>
                <a:spcPts val="4320"/>
              </a:lnSpc>
              <a:spcBef>
                <a:spcPts val="0"/>
              </a:spcBef>
              <a:spcAft>
                <a:spcPts val="0"/>
              </a:spcAft>
            </a:pPr>
            <a:r>
              <a:rPr sz="3600" dirty="0">
                <a:solidFill>
                  <a:srgbClr val="000000"/>
                </a:solidFill>
                <a:latin typeface="Tahoma"/>
                <a:cs typeface="Tahoma"/>
              </a:rPr>
              <a:t>Dawson College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750675" y="6526718"/>
            <a:ext cx="350167" cy="236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4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33CC"/>
                </a:solidFill>
                <a:latin typeface="DNHLSO+ArialMT"/>
                <a:cs typeface="DNHLSO+ArialMT"/>
              </a:rPr>
              <a:t>21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616063" y="6343451"/>
            <a:ext cx="3883967" cy="3786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sz="2400" u="sng" dirty="0">
                <a:solidFill>
                  <a:srgbClr val="0000CC"/>
                </a:solidFill>
                <a:latin typeface="DNHLSO+ArialMT"/>
                <a:cs typeface="DNHLSO+ArialM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catherine.fichten@mcgill.ca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804650" y="6528032"/>
            <a:ext cx="241300" cy="23499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50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0000"/>
                </a:solidFill>
                <a:latin typeface="LLSHPK+TimesNewRomanPSMT"/>
                <a:cs typeface="LLSHPK+TimesNewRomanPSMT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557589" y="268449"/>
            <a:ext cx="5228254" cy="6056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68"/>
              </a:lnSpc>
              <a:spcBef>
                <a:spcPts val="0"/>
              </a:spcBef>
              <a:spcAft>
                <a:spcPts val="0"/>
              </a:spcAft>
            </a:pPr>
            <a:r>
              <a:rPr sz="4000" b="1" dirty="0">
                <a:solidFill>
                  <a:srgbClr val="0033CC"/>
                </a:solidFill>
                <a:latin typeface="AHNIHI+Arial-BoldMT"/>
                <a:cs typeface="AHNIHI+Arial-BoldMT"/>
              </a:rPr>
              <a:t>Understanding Sleep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00616" y="1381936"/>
            <a:ext cx="9478059" cy="46761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79"/>
              </a:lnSpc>
              <a:spcBef>
                <a:spcPts val="0"/>
              </a:spcBef>
              <a:spcAft>
                <a:spcPts val="0"/>
              </a:spcAft>
            </a:pPr>
            <a:r>
              <a:rPr sz="400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4000" spc="288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600" dirty="0">
                <a:solidFill>
                  <a:srgbClr val="072C62"/>
                </a:solidFill>
                <a:latin typeface="DNHLSO+ArialMT"/>
                <a:cs typeface="DNHLSO+ArialMT"/>
              </a:rPr>
              <a:t>Regulated by 2 opposing systems</a:t>
            </a:r>
          </a:p>
          <a:p>
            <a:pPr marL="457200" marR="0">
              <a:lnSpc>
                <a:spcPts val="3988"/>
              </a:lnSpc>
              <a:spcBef>
                <a:spcPts val="449"/>
              </a:spcBef>
              <a:spcAft>
                <a:spcPts val="0"/>
              </a:spcAft>
            </a:pPr>
            <a:r>
              <a:rPr sz="35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550" spc="571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dirty="0">
                <a:solidFill>
                  <a:srgbClr val="072C62"/>
                </a:solidFill>
                <a:latin typeface="DNHLSO+ArialMT"/>
                <a:cs typeface="DNHLSO+ArialMT"/>
              </a:rPr>
              <a:t>Homeostasis (sleep drive)</a:t>
            </a:r>
          </a:p>
          <a:p>
            <a:pPr marL="457200" marR="0">
              <a:lnSpc>
                <a:spcPts val="3988"/>
              </a:lnSpc>
              <a:spcBef>
                <a:spcPts val="451"/>
              </a:spcBef>
              <a:spcAft>
                <a:spcPts val="0"/>
              </a:spcAft>
            </a:pPr>
            <a:r>
              <a:rPr sz="35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550" spc="571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dirty="0">
                <a:solidFill>
                  <a:srgbClr val="072C62"/>
                </a:solidFill>
                <a:latin typeface="DNHLSO+ArialMT"/>
                <a:cs typeface="DNHLSO+ArialMT"/>
              </a:rPr>
              <a:t>Longer time since sleep, the sleepier</a:t>
            </a:r>
          </a:p>
          <a:p>
            <a:pPr marL="0" marR="0">
              <a:lnSpc>
                <a:spcPts val="3988"/>
              </a:lnSpc>
              <a:spcBef>
                <a:spcPts val="401"/>
              </a:spcBef>
              <a:spcAft>
                <a:spcPts val="0"/>
              </a:spcAft>
            </a:pPr>
            <a:r>
              <a:rPr sz="35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550" spc="571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dirty="0">
                <a:solidFill>
                  <a:srgbClr val="072C62"/>
                </a:solidFill>
                <a:latin typeface="DNHLSO+ArialMT"/>
                <a:cs typeface="DNHLSO+ArialMT"/>
              </a:rPr>
              <a:t>Circadian rhythm (alerting force)</a:t>
            </a:r>
          </a:p>
          <a:p>
            <a:pPr marL="457200" marR="0">
              <a:lnSpc>
                <a:spcPts val="3988"/>
              </a:lnSpc>
              <a:spcBef>
                <a:spcPts val="401"/>
              </a:spcBef>
              <a:spcAft>
                <a:spcPts val="0"/>
              </a:spcAft>
            </a:pPr>
            <a:r>
              <a:rPr sz="35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550" spc="571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dirty="0">
                <a:solidFill>
                  <a:srgbClr val="072C62"/>
                </a:solidFill>
                <a:latin typeface="DNHLSO+ArialMT"/>
                <a:cs typeface="DNHLSO+ArialMT"/>
              </a:rPr>
              <a:t>Daily behavioral and physiological cycle</a:t>
            </a:r>
          </a:p>
          <a:p>
            <a:pPr marL="457200" marR="0">
              <a:lnSpc>
                <a:spcPts val="3988"/>
              </a:lnSpc>
              <a:spcBef>
                <a:spcPts val="451"/>
              </a:spcBef>
              <a:spcAft>
                <a:spcPts val="0"/>
              </a:spcAft>
            </a:pPr>
            <a:r>
              <a:rPr sz="35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550" spc="571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dirty="0">
                <a:solidFill>
                  <a:srgbClr val="072C62"/>
                </a:solidFill>
                <a:latin typeface="DNHLSO+ArialMT"/>
                <a:cs typeface="DNHLSO+ArialMT"/>
              </a:rPr>
              <a:t>Independent of preceding sleep or wakefulness</a:t>
            </a:r>
          </a:p>
          <a:p>
            <a:pPr marL="0" marR="0">
              <a:lnSpc>
                <a:spcPts val="4479"/>
              </a:lnSpc>
              <a:spcBef>
                <a:spcPts val="442"/>
              </a:spcBef>
              <a:spcAft>
                <a:spcPts val="0"/>
              </a:spcAft>
            </a:pPr>
            <a:r>
              <a:rPr sz="400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4000" spc="288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600" dirty="0">
                <a:solidFill>
                  <a:srgbClr val="072C62"/>
                </a:solidFill>
                <a:latin typeface="DNHLSO+ArialMT"/>
                <a:cs typeface="DNHLSO+ArialMT"/>
              </a:rPr>
              <a:t>Coordinated with day-night / light-dark</a:t>
            </a:r>
          </a:p>
          <a:p>
            <a:pPr marL="0" marR="0">
              <a:lnSpc>
                <a:spcPts val="4479"/>
              </a:lnSpc>
              <a:spcBef>
                <a:spcPts val="440"/>
              </a:spcBef>
              <a:spcAft>
                <a:spcPts val="0"/>
              </a:spcAft>
            </a:pPr>
            <a:r>
              <a:rPr sz="400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4000" spc="288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600" dirty="0">
                <a:solidFill>
                  <a:srgbClr val="072C62"/>
                </a:solidFill>
                <a:latin typeface="DNHLSO+ArialMT"/>
                <a:cs typeface="DNHLSO+ArialMT"/>
              </a:rPr>
              <a:t>Melatonin, cortisol, temperature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4819263" y="6332604"/>
            <a:ext cx="3883967" cy="3786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sz="2400" u="sng" dirty="0">
                <a:solidFill>
                  <a:srgbClr val="0000CC"/>
                </a:solidFill>
                <a:latin typeface="DNHLSO+ArialMT"/>
                <a:cs typeface="DNHLSO+ArialM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catherine.fichten@mcgill.ca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1310302" y="6399713"/>
            <a:ext cx="251283" cy="236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4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3333FF"/>
                </a:solidFill>
                <a:latin typeface="DNHLSO+ArialMT"/>
                <a:cs typeface="DNHLSO+ArialMT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4442411" y="340457"/>
            <a:ext cx="3425013" cy="6056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68"/>
              </a:lnSpc>
              <a:spcBef>
                <a:spcPts val="0"/>
              </a:spcBef>
              <a:spcAft>
                <a:spcPts val="0"/>
              </a:spcAft>
            </a:pPr>
            <a:r>
              <a:rPr sz="4000" b="1" dirty="0">
                <a:solidFill>
                  <a:srgbClr val="0033CC"/>
                </a:solidFill>
                <a:latin typeface="AHNIHI+Arial-BoldMT"/>
                <a:cs typeface="AHNIHI+Arial-BoldMT"/>
              </a:rPr>
              <a:t>Sleep Phases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463663" y="6332604"/>
            <a:ext cx="3883967" cy="3786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sz="2400" u="sng" dirty="0">
                <a:solidFill>
                  <a:srgbClr val="0000CC"/>
                </a:solidFill>
                <a:latin typeface="DNHLSO+ArialMT"/>
                <a:cs typeface="DNHLSO+ArialM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catherine.fichten@mcgill.ca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538902" y="6370400"/>
            <a:ext cx="251283" cy="236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4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33CC"/>
                </a:solidFill>
                <a:latin typeface="DNHLSO+ArialMT"/>
                <a:cs typeface="DNHLSO+ArialMT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120231" y="323631"/>
            <a:ext cx="6101664" cy="6056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68"/>
              </a:lnSpc>
              <a:spcBef>
                <a:spcPts val="0"/>
              </a:spcBef>
              <a:spcAft>
                <a:spcPts val="0"/>
              </a:spcAft>
            </a:pPr>
            <a:r>
              <a:rPr sz="4000" b="1" dirty="0">
                <a:solidFill>
                  <a:srgbClr val="0033CC"/>
                </a:solidFill>
                <a:latin typeface="AHNIHI+Arial-BoldMT"/>
                <a:cs typeface="AHNIHI+Arial-BoldMT"/>
              </a:rPr>
              <a:t>Understanding Insomnia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4399915" y="6316198"/>
            <a:ext cx="3883967" cy="3786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sz="2400" u="sng" dirty="0">
                <a:solidFill>
                  <a:srgbClr val="0000CC"/>
                </a:solidFill>
                <a:latin typeface="DNHLSO+ArialMT"/>
                <a:cs typeface="DNHLSO+ArialM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catherine.fichten@mcgill.ca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11799887" y="6410831"/>
            <a:ext cx="251283" cy="236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4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33CC"/>
                </a:solidFill>
                <a:latin typeface="DNHLSO+ArialMT"/>
                <a:cs typeface="DNHLSO+ArialMT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120231" y="323631"/>
            <a:ext cx="6101664" cy="6056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68"/>
              </a:lnSpc>
              <a:spcBef>
                <a:spcPts val="0"/>
              </a:spcBef>
              <a:spcAft>
                <a:spcPts val="0"/>
              </a:spcAft>
            </a:pPr>
            <a:r>
              <a:rPr sz="4000" b="1" dirty="0">
                <a:solidFill>
                  <a:srgbClr val="0033CC"/>
                </a:solidFill>
                <a:latin typeface="AHNIHI+Arial-BoldMT"/>
                <a:cs typeface="AHNIHI+Arial-BoldMT"/>
              </a:rPr>
              <a:t>Understanding Insomnia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87512" y="1155782"/>
            <a:ext cx="2419106" cy="6070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79"/>
              </a:lnSpc>
              <a:spcBef>
                <a:spcPts val="0"/>
              </a:spcBef>
              <a:spcAft>
                <a:spcPts val="0"/>
              </a:spcAft>
            </a:pPr>
            <a:r>
              <a:rPr sz="400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4000" spc="338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600" dirty="0">
                <a:solidFill>
                  <a:srgbClr val="072C62"/>
                </a:solidFill>
                <a:latin typeface="DNHLSO+ArialMT"/>
                <a:cs typeface="DNHLSO+ArialMT"/>
              </a:rPr>
              <a:t>Definition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62143" y="1769112"/>
            <a:ext cx="8182080" cy="164698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88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550" spc="55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dirty="0">
                <a:solidFill>
                  <a:srgbClr val="072C62"/>
                </a:solidFill>
                <a:latin typeface="DNHLSO+ArialMT"/>
                <a:cs typeface="DNHLSO+ArialMT"/>
              </a:rPr>
              <a:t>At least 31 minutes unwanted wakefulness</a:t>
            </a:r>
          </a:p>
          <a:p>
            <a:pPr marL="0" marR="0">
              <a:lnSpc>
                <a:spcPts val="3988"/>
              </a:lnSpc>
              <a:spcBef>
                <a:spcPts val="301"/>
              </a:spcBef>
              <a:spcAft>
                <a:spcPts val="0"/>
              </a:spcAft>
            </a:pPr>
            <a:r>
              <a:rPr sz="35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550" spc="55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dirty="0">
                <a:solidFill>
                  <a:srgbClr val="072C62"/>
                </a:solidFill>
                <a:latin typeface="DNHLSO+ArialMT"/>
                <a:cs typeface="DNHLSO+ArialMT"/>
              </a:rPr>
              <a:t>At least 3 times per week</a:t>
            </a:r>
          </a:p>
          <a:p>
            <a:pPr marL="0" marR="0">
              <a:lnSpc>
                <a:spcPts val="3988"/>
              </a:lnSpc>
              <a:spcBef>
                <a:spcPts val="351"/>
              </a:spcBef>
              <a:spcAft>
                <a:spcPts val="0"/>
              </a:spcAft>
            </a:pPr>
            <a:r>
              <a:rPr sz="35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550" spc="55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dirty="0">
                <a:solidFill>
                  <a:srgbClr val="072C62"/>
                </a:solidFill>
                <a:latin typeface="DNHLSO+ArialMT"/>
                <a:cs typeface="DNHLSO+ArialMT"/>
              </a:rPr>
              <a:t>At least 3 months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1281222" y="3423842"/>
            <a:ext cx="5587818" cy="146263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496"/>
              </a:lnSpc>
              <a:spcBef>
                <a:spcPts val="0"/>
              </a:spcBef>
              <a:spcAft>
                <a:spcPts val="0"/>
              </a:spcAft>
            </a:pPr>
            <a:r>
              <a:rPr sz="31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150" spc="39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2800" dirty="0">
                <a:solidFill>
                  <a:srgbClr val="072C62"/>
                </a:solidFill>
                <a:latin typeface="DNHLSO+ArialMT"/>
                <a:cs typeface="DNHLSO+ArialMT"/>
              </a:rPr>
              <a:t>Difficulty falling asleep (SOL)</a:t>
            </a:r>
          </a:p>
          <a:p>
            <a:pPr marL="0" marR="0">
              <a:lnSpc>
                <a:spcPts val="3496"/>
              </a:lnSpc>
              <a:spcBef>
                <a:spcPts val="363"/>
              </a:spcBef>
              <a:spcAft>
                <a:spcPts val="0"/>
              </a:spcAft>
            </a:pPr>
            <a:r>
              <a:rPr sz="31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150" spc="39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2800" dirty="0">
                <a:solidFill>
                  <a:srgbClr val="072C62"/>
                </a:solidFill>
                <a:latin typeface="DNHLSO+ArialMT"/>
                <a:cs typeface="DNHLSO+ArialMT"/>
              </a:rPr>
              <a:t>Difficulty staying asleep (WASO)</a:t>
            </a:r>
          </a:p>
          <a:p>
            <a:pPr marL="0" marR="0">
              <a:lnSpc>
                <a:spcPts val="3496"/>
              </a:lnSpc>
              <a:spcBef>
                <a:spcPts val="313"/>
              </a:spcBef>
              <a:spcAft>
                <a:spcPts val="0"/>
              </a:spcAft>
            </a:pPr>
            <a:r>
              <a:rPr sz="31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150" spc="39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2800" dirty="0">
                <a:solidFill>
                  <a:srgbClr val="072C62"/>
                </a:solidFill>
                <a:latin typeface="DNHLSO+ArialMT"/>
                <a:cs typeface="DNHLSO+ArialMT"/>
              </a:rPr>
              <a:t>Terminal insomnia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62143" y="4894502"/>
            <a:ext cx="6466666" cy="103365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19078" marR="0">
              <a:lnSpc>
                <a:spcPts val="3496"/>
              </a:lnSpc>
              <a:spcBef>
                <a:spcPts val="0"/>
              </a:spcBef>
              <a:spcAft>
                <a:spcPts val="0"/>
              </a:spcAft>
            </a:pPr>
            <a:r>
              <a:rPr sz="31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150" spc="39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2800" dirty="0">
                <a:solidFill>
                  <a:srgbClr val="072C62"/>
                </a:solidFill>
                <a:latin typeface="DNHLSO+ArialMT"/>
                <a:cs typeface="DNHLSO+ArialMT"/>
              </a:rPr>
              <a:t>Broken or irregular sleep</a:t>
            </a:r>
          </a:p>
          <a:p>
            <a:pPr marL="0" marR="0">
              <a:lnSpc>
                <a:spcPts val="3988"/>
              </a:lnSpc>
              <a:spcBef>
                <a:spcPts val="303"/>
              </a:spcBef>
              <a:spcAft>
                <a:spcPts val="0"/>
              </a:spcAft>
            </a:pPr>
            <a:r>
              <a:rPr sz="35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550" spc="55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dirty="0">
                <a:solidFill>
                  <a:srgbClr val="072C62"/>
                </a:solidFill>
                <a:latin typeface="DNHLSO+ArialMT"/>
                <a:cs typeface="DNHLSO+ArialMT"/>
              </a:rPr>
              <a:t>Daytime consequences / distress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4819263" y="6332604"/>
            <a:ext cx="3883967" cy="3786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sz="2400" u="sng" dirty="0">
                <a:solidFill>
                  <a:srgbClr val="0000CC"/>
                </a:solidFill>
                <a:latin typeface="DNHLSO+ArialMT"/>
                <a:cs typeface="DNHLSO+ArialM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catherine.fichten@mcgill.ca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1799887" y="6410831"/>
            <a:ext cx="251283" cy="236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4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33CC"/>
                </a:solidFill>
                <a:latin typeface="DNHLSO+ArialMT"/>
                <a:cs typeface="DNHLSO+ArialMT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120231" y="215383"/>
            <a:ext cx="6101664" cy="6056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68"/>
              </a:lnSpc>
              <a:spcBef>
                <a:spcPts val="0"/>
              </a:spcBef>
              <a:spcAft>
                <a:spcPts val="0"/>
              </a:spcAft>
            </a:pPr>
            <a:r>
              <a:rPr sz="4000" b="1" dirty="0">
                <a:solidFill>
                  <a:srgbClr val="0033CC"/>
                </a:solidFill>
                <a:latin typeface="AHNIHI+Arial-BoldMT"/>
                <a:cs typeface="AHNIHI+Arial-BoldMT"/>
              </a:rPr>
              <a:t>Understanding Insomnia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35000" y="1277702"/>
            <a:ext cx="2064249" cy="6070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79"/>
              </a:lnSpc>
              <a:spcBef>
                <a:spcPts val="0"/>
              </a:spcBef>
              <a:spcAft>
                <a:spcPts val="0"/>
              </a:spcAft>
            </a:pPr>
            <a:r>
              <a:rPr sz="400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4000" spc="338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600" dirty="0">
                <a:solidFill>
                  <a:srgbClr val="072C62"/>
                </a:solidFill>
                <a:latin typeface="DNHLSO+ArialMT"/>
                <a:cs typeface="DNHLSO+ArialMT"/>
              </a:rPr>
              <a:t>Causes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09631" y="1891032"/>
            <a:ext cx="6957395" cy="3607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88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550" spc="55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dirty="0">
                <a:solidFill>
                  <a:srgbClr val="072C62"/>
                </a:solidFill>
                <a:latin typeface="DNHLSO+ArialMT"/>
                <a:cs typeface="DNHLSO+ArialMT"/>
              </a:rPr>
              <a:t>Predisposing factors</a:t>
            </a:r>
          </a:p>
          <a:p>
            <a:pPr marL="319078" marR="0">
              <a:lnSpc>
                <a:spcPts val="3496"/>
              </a:lnSpc>
              <a:spcBef>
                <a:spcPts val="311"/>
              </a:spcBef>
              <a:spcAft>
                <a:spcPts val="0"/>
              </a:spcAft>
            </a:pPr>
            <a:r>
              <a:rPr sz="31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150" spc="39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2800" dirty="0">
                <a:solidFill>
                  <a:srgbClr val="072C62"/>
                </a:solidFill>
                <a:latin typeface="DNHLSO+ArialMT"/>
                <a:cs typeface="DNHLSO+ArialMT"/>
              </a:rPr>
              <a:t>Heredity</a:t>
            </a:r>
          </a:p>
          <a:p>
            <a:pPr marL="319078" marR="0">
              <a:lnSpc>
                <a:spcPts val="3496"/>
              </a:lnSpc>
              <a:spcBef>
                <a:spcPts val="363"/>
              </a:spcBef>
              <a:spcAft>
                <a:spcPts val="0"/>
              </a:spcAft>
            </a:pPr>
            <a:r>
              <a:rPr sz="31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150" spc="39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2800" dirty="0">
                <a:solidFill>
                  <a:srgbClr val="072C62"/>
                </a:solidFill>
                <a:latin typeface="DNHLSO+ArialMT"/>
                <a:cs typeface="DNHLSO+ArialMT"/>
              </a:rPr>
              <a:t>Cognitive or physiological hyperarousal</a:t>
            </a:r>
          </a:p>
          <a:p>
            <a:pPr marL="0" marR="0">
              <a:lnSpc>
                <a:spcPts val="3988"/>
              </a:lnSpc>
              <a:spcBef>
                <a:spcPts val="303"/>
              </a:spcBef>
              <a:spcAft>
                <a:spcPts val="0"/>
              </a:spcAft>
            </a:pPr>
            <a:r>
              <a:rPr sz="35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550" spc="55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dirty="0">
                <a:solidFill>
                  <a:srgbClr val="072C62"/>
                </a:solidFill>
                <a:latin typeface="DNHLSO+ArialMT"/>
                <a:cs typeface="DNHLSO+ArialMT"/>
              </a:rPr>
              <a:t>Precipitating factors</a:t>
            </a:r>
          </a:p>
          <a:p>
            <a:pPr marL="319078" marR="0">
              <a:lnSpc>
                <a:spcPts val="3496"/>
              </a:lnSpc>
              <a:spcBef>
                <a:spcPts val="361"/>
              </a:spcBef>
              <a:spcAft>
                <a:spcPts val="0"/>
              </a:spcAft>
            </a:pPr>
            <a:r>
              <a:rPr sz="31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150" spc="39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2800" dirty="0">
                <a:solidFill>
                  <a:srgbClr val="072C62"/>
                </a:solidFill>
                <a:latin typeface="DNHLSO+ArialMT"/>
                <a:cs typeface="DNHLSO+ArialMT"/>
              </a:rPr>
              <a:t>Triggers – the “cause” of insomnia</a:t>
            </a:r>
          </a:p>
          <a:p>
            <a:pPr marL="0" marR="0">
              <a:lnSpc>
                <a:spcPts val="3988"/>
              </a:lnSpc>
              <a:spcBef>
                <a:spcPts val="303"/>
              </a:spcBef>
              <a:spcAft>
                <a:spcPts val="0"/>
              </a:spcAft>
            </a:pPr>
            <a:r>
              <a:rPr sz="35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550" spc="55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dirty="0">
                <a:solidFill>
                  <a:srgbClr val="072C62"/>
                </a:solidFill>
                <a:latin typeface="DNHLSO+ArialMT"/>
                <a:cs typeface="DNHLSO+ArialMT"/>
              </a:rPr>
              <a:t>Perpetuating factors</a:t>
            </a:r>
          </a:p>
          <a:p>
            <a:pPr marL="319078" marR="0">
              <a:lnSpc>
                <a:spcPts val="3496"/>
              </a:lnSpc>
              <a:spcBef>
                <a:spcPts val="361"/>
              </a:spcBef>
              <a:spcAft>
                <a:spcPts val="0"/>
              </a:spcAft>
            </a:pPr>
            <a:r>
              <a:rPr sz="31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150" spc="39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2800" dirty="0">
                <a:solidFill>
                  <a:srgbClr val="072C62"/>
                </a:solidFill>
                <a:latin typeface="DNHLSO+ArialMT"/>
                <a:cs typeface="DNHLSO+ArialMT"/>
              </a:rPr>
              <a:t>E.g., longer bedtimes, naps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4819263" y="6332604"/>
            <a:ext cx="3883967" cy="3786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sz="2400" u="sng" dirty="0">
                <a:solidFill>
                  <a:srgbClr val="0000CC"/>
                </a:solidFill>
                <a:latin typeface="DNHLSO+ArialMT"/>
                <a:cs typeface="DNHLSO+ArialM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catherine.fichten@mcgill.ca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799887" y="6410831"/>
            <a:ext cx="251283" cy="236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4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33CC"/>
                </a:solidFill>
                <a:latin typeface="DNHLSO+ArialMT"/>
                <a:cs typeface="DNHLSO+ArialMT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>
            <a:spAutoFit/>
          </a:bodyPr>
          <a:lstStyle/>
          <a:p>
            <a:endParaRPr/>
          </a:p>
        </p:txBody>
      </p:sp>
      <p:sp>
        <p:nvSpPr>
          <p:cNvPr id="3" name="object 3"/>
          <p:cNvSpPr txBox="1"/>
          <p:nvPr/>
        </p:nvSpPr>
        <p:spPr>
          <a:xfrm>
            <a:off x="3443287" y="323729"/>
            <a:ext cx="5453964" cy="60563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68"/>
              </a:lnSpc>
              <a:spcBef>
                <a:spcPts val="0"/>
              </a:spcBef>
              <a:spcAft>
                <a:spcPts val="0"/>
              </a:spcAft>
            </a:pPr>
            <a:r>
              <a:rPr sz="4000" b="1" dirty="0">
                <a:solidFill>
                  <a:srgbClr val="0033CC"/>
                </a:solidFill>
                <a:latin typeface="AHNIHI+Arial-BoldMT"/>
                <a:cs typeface="AHNIHI+Arial-BoldMT"/>
              </a:rPr>
              <a:t>Sleep Onset Insomnia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695960" y="1226902"/>
            <a:ext cx="3840541" cy="6070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4479"/>
              </a:lnSpc>
              <a:spcBef>
                <a:spcPts val="0"/>
              </a:spcBef>
              <a:spcAft>
                <a:spcPts val="0"/>
              </a:spcAft>
            </a:pPr>
            <a:r>
              <a:rPr sz="400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4000" spc="338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600" dirty="0">
                <a:solidFill>
                  <a:srgbClr val="072C62"/>
                </a:solidFill>
                <a:latin typeface="DNHLSO+ArialMT"/>
                <a:cs typeface="DNHLSO+ArialMT"/>
              </a:rPr>
              <a:t>Try the following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970591" y="1802132"/>
            <a:ext cx="4455802" cy="5446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88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550" spc="55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dirty="0">
                <a:solidFill>
                  <a:srgbClr val="072C62"/>
                </a:solidFill>
                <a:latin typeface="DNHLSO+ArialMT"/>
                <a:cs typeface="DNHLSO+ArialMT"/>
              </a:rPr>
              <a:t>Set aside “worry time”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970591" y="2462532"/>
            <a:ext cx="5043863" cy="5446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88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550" spc="55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dirty="0">
                <a:solidFill>
                  <a:srgbClr val="072C62"/>
                </a:solidFill>
                <a:latin typeface="DNHLSO+ArialMT"/>
                <a:cs typeface="DNHLSO+ArialMT"/>
              </a:rPr>
              <a:t>Maintain a “buffer period”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970591" y="3122932"/>
            <a:ext cx="8019973" cy="5446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88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550" spc="55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dirty="0">
                <a:solidFill>
                  <a:srgbClr val="072C62"/>
                </a:solidFill>
                <a:latin typeface="DNHLSO+ArialMT"/>
                <a:cs typeface="DNHLSO+ArialMT"/>
              </a:rPr>
              <a:t>Move bedtime</a:t>
            </a:r>
            <a:r>
              <a:rPr sz="3200" spc="-28" dirty="0">
                <a:solidFill>
                  <a:srgbClr val="072C62"/>
                </a:solidFill>
                <a:latin typeface="DNHLSO+ArialMT"/>
                <a:cs typeface="DNHLSO+ArialMT"/>
              </a:rPr>
              <a:t> </a:t>
            </a:r>
            <a:r>
              <a:rPr sz="3200" dirty="0">
                <a:solidFill>
                  <a:srgbClr val="072C62"/>
                </a:solidFill>
                <a:latin typeface="ISGIQJ+Arial-ItalicMT"/>
                <a:cs typeface="ISGIQJ+Arial-ItalicMT"/>
              </a:rPr>
              <a:t>later</a:t>
            </a:r>
            <a:r>
              <a:rPr sz="3200" dirty="0">
                <a:solidFill>
                  <a:srgbClr val="072C62"/>
                </a:solidFill>
                <a:latin typeface="DNHLSO+ArialMT"/>
                <a:cs typeface="DNHLSO+ArialMT"/>
              </a:rPr>
              <a:t>, keep arising constant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970591" y="3783333"/>
            <a:ext cx="6533784" cy="5446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88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550" spc="55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dirty="0">
                <a:solidFill>
                  <a:srgbClr val="072C62"/>
                </a:solidFill>
                <a:latin typeface="DNHLSO+ArialMT"/>
                <a:cs typeface="DNHLSO+ArialMT"/>
              </a:rPr>
              <a:t>Interrupt intrusive thoughts in bed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1289670" y="4297602"/>
            <a:ext cx="5814228" cy="4821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496"/>
              </a:lnSpc>
              <a:spcBef>
                <a:spcPts val="0"/>
              </a:spcBef>
              <a:spcAft>
                <a:spcPts val="0"/>
              </a:spcAft>
            </a:pPr>
            <a:r>
              <a:rPr sz="31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150" spc="39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2800" dirty="0">
                <a:solidFill>
                  <a:srgbClr val="072C62"/>
                </a:solidFill>
                <a:latin typeface="DNHLSO+ArialMT"/>
                <a:cs typeface="DNHLSO+ArialMT"/>
              </a:rPr>
              <a:t>Read, listen to</a:t>
            </a:r>
            <a:r>
              <a:rPr sz="2800" spc="40" dirty="0">
                <a:solidFill>
                  <a:srgbClr val="072C62"/>
                </a:solidFill>
                <a:latin typeface="DNHLSO+ArialMT"/>
                <a:cs typeface="DNHLSO+ArialMT"/>
              </a:rPr>
              <a:t> </a:t>
            </a:r>
            <a:r>
              <a:rPr sz="2800" dirty="0">
                <a:solidFill>
                  <a:srgbClr val="072C62"/>
                </a:solidFill>
                <a:latin typeface="ISGIQJ+Arial-ItalicMT"/>
                <a:cs typeface="ISGIQJ+Arial-ItalicMT"/>
              </a:rPr>
              <a:t>verbal</a:t>
            </a:r>
            <a:r>
              <a:rPr sz="2800" spc="100" dirty="0">
                <a:solidFill>
                  <a:srgbClr val="072C62"/>
                </a:solidFill>
                <a:latin typeface="ISGIQJ+Arial-ItalicMT"/>
                <a:cs typeface="ISGIQJ+Arial-ItalicMT"/>
              </a:rPr>
              <a:t> </a:t>
            </a:r>
            <a:r>
              <a:rPr sz="2800" dirty="0">
                <a:solidFill>
                  <a:srgbClr val="072C62"/>
                </a:solidFill>
                <a:latin typeface="DNHLSO+ArialMT"/>
                <a:cs typeface="DNHLSO+ArialMT"/>
              </a:rPr>
              <a:t>material, TV</a:t>
            </a:r>
          </a:p>
        </p:txBody>
      </p:sp>
      <p:sp>
        <p:nvSpPr>
          <p:cNvPr id="10" name="object 10"/>
          <p:cNvSpPr txBox="1"/>
          <p:nvPr/>
        </p:nvSpPr>
        <p:spPr>
          <a:xfrm>
            <a:off x="970591" y="4895852"/>
            <a:ext cx="2786646" cy="544621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988"/>
              </a:lnSpc>
              <a:spcBef>
                <a:spcPts val="0"/>
              </a:spcBef>
              <a:spcAft>
                <a:spcPts val="0"/>
              </a:spcAft>
            </a:pPr>
            <a:r>
              <a:rPr sz="35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550" spc="55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3200" dirty="0">
                <a:solidFill>
                  <a:srgbClr val="072C62"/>
                </a:solidFill>
                <a:latin typeface="DNHLSO+ArialMT"/>
                <a:cs typeface="DNHLSO+ArialMT"/>
              </a:rPr>
              <a:t>Learn to rest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1289670" y="5410122"/>
            <a:ext cx="4761044" cy="48219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3496"/>
              </a:lnSpc>
              <a:spcBef>
                <a:spcPts val="0"/>
              </a:spcBef>
              <a:spcAft>
                <a:spcPts val="0"/>
              </a:spcAft>
            </a:pPr>
            <a:r>
              <a:rPr sz="3150" dirty="0">
                <a:solidFill>
                  <a:srgbClr val="0033CC"/>
                </a:solidFill>
                <a:latin typeface="DNHLSO+ArialMT"/>
                <a:cs typeface="DNHLSO+ArialMT"/>
              </a:rPr>
              <a:t>•</a:t>
            </a:r>
            <a:r>
              <a:rPr sz="3150" spc="397" dirty="0">
                <a:solidFill>
                  <a:srgbClr val="0033CC"/>
                </a:solidFill>
                <a:latin typeface="DNHLSO+ArialMT"/>
                <a:cs typeface="DNHLSO+ArialMT"/>
              </a:rPr>
              <a:t> </a:t>
            </a:r>
            <a:r>
              <a:rPr sz="2800" dirty="0">
                <a:solidFill>
                  <a:srgbClr val="072C62"/>
                </a:solidFill>
                <a:latin typeface="DNHLSO+ArialMT"/>
                <a:cs typeface="DNHLSO+ArialMT"/>
              </a:rPr>
              <a:t>Relaxation, guided imagery</a:t>
            </a:r>
          </a:p>
        </p:txBody>
      </p:sp>
      <p:sp>
        <p:nvSpPr>
          <p:cNvPr id="12" name="object 12"/>
          <p:cNvSpPr txBox="1"/>
          <p:nvPr/>
        </p:nvSpPr>
        <p:spPr>
          <a:xfrm>
            <a:off x="4281101" y="6332604"/>
            <a:ext cx="3883967" cy="37861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2681"/>
              </a:lnSpc>
              <a:spcBef>
                <a:spcPts val="0"/>
              </a:spcBef>
              <a:spcAft>
                <a:spcPts val="0"/>
              </a:spcAft>
            </a:pPr>
            <a:r>
              <a:rPr sz="2400" u="sng" dirty="0">
                <a:solidFill>
                  <a:srgbClr val="0000CC"/>
                </a:solidFill>
                <a:latin typeface="DNHLSO+ArialMT"/>
                <a:cs typeface="DNHLSO+ArialMT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catherine.fichten@mcgill.ca</a:t>
            </a:r>
          </a:p>
        </p:txBody>
      </p:sp>
      <p:sp>
        <p:nvSpPr>
          <p:cNvPr id="13" name="object 13"/>
          <p:cNvSpPr txBox="1"/>
          <p:nvPr/>
        </p:nvSpPr>
        <p:spPr>
          <a:xfrm>
            <a:off x="11799887" y="6410831"/>
            <a:ext cx="251283" cy="23673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0" marR="0">
              <a:lnSpc>
                <a:spcPts val="1564"/>
              </a:lnSpc>
              <a:spcBef>
                <a:spcPts val="0"/>
              </a:spcBef>
              <a:spcAft>
                <a:spcPts val="0"/>
              </a:spcAft>
            </a:pPr>
            <a:r>
              <a:rPr sz="1400" dirty="0">
                <a:solidFill>
                  <a:srgbClr val="0033CC"/>
                </a:solidFill>
                <a:latin typeface="DNHLSO+ArialMT"/>
                <a:cs typeface="DNHLSO+ArialMT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 Office">
  <a:themeElements>
    <a:clrScheme name="Standard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Standard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tandard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877</Words>
  <Application>Microsoft Office PowerPoint</Application>
  <PresentationFormat>Widescreen</PresentationFormat>
  <Paragraphs>202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8" baseType="lpstr">
      <vt:lpstr>DNHLSO+ArialMT</vt:lpstr>
      <vt:lpstr>Tahoma</vt:lpstr>
      <vt:lpstr>ISGIQJ+Arial-ItalicMT</vt:lpstr>
      <vt:lpstr>LLSHPK+TimesNewRomanPSMT</vt:lpstr>
      <vt:lpstr>Calibri</vt:lpstr>
      <vt:lpstr>AHNIHI+Arial-BoldMT</vt:lpstr>
      <vt:lpstr>Theme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PowerPoint</dc:title>
  <dc:creator>Adaptech Research Network</dc:creator>
  <cp:lastModifiedBy>Adaptech Research Network</cp:lastModifiedBy>
  <cp:revision>2</cp:revision>
  <dcterms:modified xsi:type="dcterms:W3CDTF">2023-02-21T04:28:21Z</dcterms:modified>
</cp:coreProperties>
</file>