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omments/comment2.xml" ContentType="application/vnd.openxmlformats-officedocument.presentationml.comments+xml"/>
  <Override PartName="/ppt/comments/comment3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776" r:id="rId2"/>
  </p:sldMasterIdLst>
  <p:notesMasterIdLst>
    <p:notesMasterId r:id="rId19"/>
  </p:notesMasterIdLst>
  <p:handoutMasterIdLst>
    <p:handoutMasterId r:id="rId20"/>
  </p:handoutMasterIdLst>
  <p:sldIdLst>
    <p:sldId id="353" r:id="rId3"/>
    <p:sldId id="385" r:id="rId4"/>
    <p:sldId id="386" r:id="rId5"/>
    <p:sldId id="390" r:id="rId6"/>
    <p:sldId id="376" r:id="rId7"/>
    <p:sldId id="377" r:id="rId8"/>
    <p:sldId id="378" r:id="rId9"/>
    <p:sldId id="381" r:id="rId10"/>
    <p:sldId id="379" r:id="rId11"/>
    <p:sldId id="380" r:id="rId12"/>
    <p:sldId id="382" r:id="rId13"/>
    <p:sldId id="383" r:id="rId14"/>
    <p:sldId id="369" r:id="rId15"/>
    <p:sldId id="365" r:id="rId16"/>
    <p:sldId id="372" r:id="rId17"/>
    <p:sldId id="351" r:id="rId18"/>
  </p:sldIdLst>
  <p:sldSz cx="9144000" cy="6858000" type="screen4x3"/>
  <p:notesSz cx="7315200" cy="9601200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A" lastIdx="9" clrIdx="0"/>
  <p:cmAuthor id="1" name="Service Informatique" initials="SI" lastIdx="6" clrIdx="1"/>
  <p:cmAuthor id="2" name="L and E" initials="LaE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33CC"/>
    <a:srgbClr val="FFFFFF"/>
    <a:srgbClr val="FF3300"/>
    <a:srgbClr val="C91103"/>
    <a:srgbClr val="CC66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09" autoAdjust="0"/>
    <p:restoredTop sz="90588" autoAdjust="0"/>
  </p:normalViewPr>
  <p:slideViewPr>
    <p:cSldViewPr>
      <p:cViewPr>
        <p:scale>
          <a:sx n="69" d="100"/>
          <a:sy n="69" d="100"/>
        </p:scale>
        <p:origin x="-726" y="-6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1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187024661720878"/>
          <c:y val="0.26671643821315932"/>
          <c:w val="0.90472633097964505"/>
          <c:h val="0.5282325050041817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Sheet1!$C$56</c:f>
              <c:strCache>
                <c:ptCount val="1"/>
                <c:pt idx="0">
                  <c:v>Students: I like courses in which professors allow use of personal technology in class 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Sheet1!$A$57:$A$62</c:f>
              <c:strCache>
                <c:ptCount val="6"/>
                <c:pt idx="0">
                  <c:v>Strongly Disagree</c:v>
                </c:pt>
                <c:pt idx="1">
                  <c:v>Moderately Disagree</c:v>
                </c:pt>
                <c:pt idx="2">
                  <c:v>Slightly Disagree</c:v>
                </c:pt>
                <c:pt idx="3">
                  <c:v>Slightly Agree</c:v>
                </c:pt>
                <c:pt idx="4">
                  <c:v>Moderately Agree</c:v>
                </c:pt>
                <c:pt idx="5">
                  <c:v>Strongly Agree</c:v>
                </c:pt>
              </c:strCache>
            </c:strRef>
          </c:cat>
          <c:val>
            <c:numRef>
              <c:f>Sheet1!$C$57:$C$62</c:f>
              <c:numCache>
                <c:formatCode>0%</c:formatCode>
                <c:ptCount val="6"/>
                <c:pt idx="0">
                  <c:v>0.01</c:v>
                </c:pt>
                <c:pt idx="1">
                  <c:v>0.03</c:v>
                </c:pt>
                <c:pt idx="2">
                  <c:v>0.04</c:v>
                </c:pt>
                <c:pt idx="3">
                  <c:v>0.18</c:v>
                </c:pt>
                <c:pt idx="4">
                  <c:v>0.27</c:v>
                </c:pt>
                <c:pt idx="5">
                  <c:v>0.47</c:v>
                </c:pt>
              </c:numCache>
            </c:numRef>
          </c:val>
        </c:ser>
        <c:ser>
          <c:idx val="2"/>
          <c:order val="1"/>
          <c:tx>
            <c:strRef>
              <c:f>Sheet1!$D$56</c:f>
              <c:strCache>
                <c:ptCount val="1"/>
                <c:pt idx="0">
                  <c:v>Students: In general professors allow use of personal technology in class 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Sheet1!$A$57:$A$62</c:f>
              <c:strCache>
                <c:ptCount val="6"/>
                <c:pt idx="0">
                  <c:v>Strongly Disagree</c:v>
                </c:pt>
                <c:pt idx="1">
                  <c:v>Moderately Disagree</c:v>
                </c:pt>
                <c:pt idx="2">
                  <c:v>Slightly Disagree</c:v>
                </c:pt>
                <c:pt idx="3">
                  <c:v>Slightly Agree</c:v>
                </c:pt>
                <c:pt idx="4">
                  <c:v>Moderately Agree</c:v>
                </c:pt>
                <c:pt idx="5">
                  <c:v>Strongly Agree</c:v>
                </c:pt>
              </c:strCache>
            </c:strRef>
          </c:cat>
          <c:val>
            <c:numRef>
              <c:f>Sheet1!$D$57:$D$62</c:f>
              <c:numCache>
                <c:formatCode>0%</c:formatCode>
                <c:ptCount val="6"/>
                <c:pt idx="0">
                  <c:v>0.17</c:v>
                </c:pt>
                <c:pt idx="1">
                  <c:v>0.14000000000000001</c:v>
                </c:pt>
                <c:pt idx="2">
                  <c:v>0.18</c:v>
                </c:pt>
                <c:pt idx="3">
                  <c:v>0.18</c:v>
                </c:pt>
                <c:pt idx="4">
                  <c:v>0.25</c:v>
                </c:pt>
                <c:pt idx="5">
                  <c:v>0.08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35192192"/>
        <c:axId val="83756160"/>
      </c:barChart>
      <c:catAx>
        <c:axId val="351921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83756160"/>
        <c:crosses val="autoZero"/>
        <c:auto val="1"/>
        <c:lblAlgn val="ctr"/>
        <c:lblOffset val="100"/>
        <c:noMultiLvlLbl val="0"/>
      </c:catAx>
      <c:valAx>
        <c:axId val="837561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3519219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7.1398731408573932E-2"/>
          <c:y val="2.082688886379305E-4"/>
          <c:w val="0.74011328193629811"/>
          <c:h val="0.30863808690580347"/>
        </c:manualLayout>
      </c:layout>
      <c:overlay val="0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7428483204305338E-2"/>
          <c:y val="0.16890591560670301"/>
          <c:w val="0.90506100809627932"/>
          <c:h val="0.63117867479007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Sheet1!$B$56</c:f>
              <c:strCache>
                <c:ptCount val="1"/>
                <c:pt idx="0">
                  <c:v>Nominated Professor: Allows use of personal technology in class 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Sheet1!$A$57:$A$62</c:f>
              <c:strCache>
                <c:ptCount val="6"/>
                <c:pt idx="0">
                  <c:v>Strongly Disagree</c:v>
                </c:pt>
                <c:pt idx="1">
                  <c:v>Moderately Disagree</c:v>
                </c:pt>
                <c:pt idx="2">
                  <c:v>Slightly Disagree</c:v>
                </c:pt>
                <c:pt idx="3">
                  <c:v>Slightly Agree</c:v>
                </c:pt>
                <c:pt idx="4">
                  <c:v>Moderately Agree</c:v>
                </c:pt>
                <c:pt idx="5">
                  <c:v>Strongly Agree</c:v>
                </c:pt>
              </c:strCache>
            </c:strRef>
          </c:cat>
          <c:val>
            <c:numRef>
              <c:f>Sheet1!$B$57:$B$62</c:f>
              <c:numCache>
                <c:formatCode>0%</c:formatCode>
                <c:ptCount val="6"/>
                <c:pt idx="0">
                  <c:v>0.1</c:v>
                </c:pt>
                <c:pt idx="1">
                  <c:v>0.04</c:v>
                </c:pt>
                <c:pt idx="2">
                  <c:v>0.03</c:v>
                </c:pt>
                <c:pt idx="3">
                  <c:v>0.1</c:v>
                </c:pt>
                <c:pt idx="4">
                  <c:v>0.25</c:v>
                </c:pt>
                <c:pt idx="5">
                  <c:v>0.48</c:v>
                </c:pt>
              </c:numCache>
            </c:numRef>
          </c:val>
        </c:ser>
        <c:ser>
          <c:idx val="1"/>
          <c:order val="1"/>
          <c:tx>
            <c:strRef>
              <c:f>Sheet1!$C$56</c:f>
              <c:strCache>
                <c:ptCount val="1"/>
                <c:pt idx="0">
                  <c:v>Students: I like courses in which professors allow use of personal technology in class 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Sheet1!$A$57:$A$62</c:f>
              <c:strCache>
                <c:ptCount val="6"/>
                <c:pt idx="0">
                  <c:v>Strongly Disagree</c:v>
                </c:pt>
                <c:pt idx="1">
                  <c:v>Moderately Disagree</c:v>
                </c:pt>
                <c:pt idx="2">
                  <c:v>Slightly Disagree</c:v>
                </c:pt>
                <c:pt idx="3">
                  <c:v>Slightly Agree</c:v>
                </c:pt>
                <c:pt idx="4">
                  <c:v>Moderately Agree</c:v>
                </c:pt>
                <c:pt idx="5">
                  <c:v>Strongly Agree</c:v>
                </c:pt>
              </c:strCache>
            </c:strRef>
          </c:cat>
          <c:val>
            <c:numRef>
              <c:f>Sheet1!$C$57:$C$62</c:f>
              <c:numCache>
                <c:formatCode>0%</c:formatCode>
                <c:ptCount val="6"/>
                <c:pt idx="0">
                  <c:v>0.01</c:v>
                </c:pt>
                <c:pt idx="1">
                  <c:v>0.03</c:v>
                </c:pt>
                <c:pt idx="2">
                  <c:v>0.04</c:v>
                </c:pt>
                <c:pt idx="3">
                  <c:v>0.18</c:v>
                </c:pt>
                <c:pt idx="4">
                  <c:v>0.27</c:v>
                </c:pt>
                <c:pt idx="5">
                  <c:v>0.47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95398912"/>
        <c:axId val="95400704"/>
      </c:barChart>
      <c:catAx>
        <c:axId val="953989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95400704"/>
        <c:crosses val="autoZero"/>
        <c:auto val="1"/>
        <c:lblAlgn val="ctr"/>
        <c:lblOffset val="100"/>
        <c:noMultiLvlLbl val="0"/>
      </c:catAx>
      <c:valAx>
        <c:axId val="9540070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9539891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8.8348157869155244E-2"/>
          <c:y val="0"/>
          <c:w val="0.90910919121220957"/>
          <c:h val="0.24188047904871088"/>
        </c:manualLayout>
      </c:layout>
      <c:overlay val="0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6-01T15:54:55.248" idx="6">
    <p:pos x="20" y="10"/>
    <p:text>Insert visual.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6-06-02T10:08:47.306" idx="4">
    <p:pos x="4921" y="1117"/>
    <p:text>This image is not relevant to this slide</p:tex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6-01T15:45:30.153" idx="4">
    <p:pos x="4577" y="278"/>
    <p:text>Change red to blue please.
</p:tex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169463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244" y="0"/>
            <a:ext cx="3170709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121142"/>
            <a:ext cx="3169463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244" y="9121142"/>
            <a:ext cx="3170709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8098D794-27F6-40F0-9C60-7F78BE284514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9901044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169463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5738" y="0"/>
            <a:ext cx="3169463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60475" y="720725"/>
            <a:ext cx="4797425" cy="3598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5029" y="4560571"/>
            <a:ext cx="5365145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noProof="0" smtClean="0"/>
              <a:t>Cliquez pour modifier les styles du texte du masque</a:t>
            </a:r>
          </a:p>
          <a:p>
            <a:pPr lvl="1"/>
            <a:r>
              <a:rPr lang="fr-CA" noProof="0" smtClean="0"/>
              <a:t>Deuxième niveau</a:t>
            </a:r>
          </a:p>
          <a:p>
            <a:pPr lvl="2"/>
            <a:r>
              <a:rPr lang="fr-CA" noProof="0" smtClean="0"/>
              <a:t>Troisième niveau</a:t>
            </a:r>
          </a:p>
          <a:p>
            <a:pPr lvl="3"/>
            <a:r>
              <a:rPr lang="fr-CA" noProof="0" smtClean="0"/>
              <a:t>Quatrième niveau</a:t>
            </a:r>
          </a:p>
          <a:p>
            <a:pPr lvl="4"/>
            <a:r>
              <a:rPr lang="fr-CA" noProof="0" smtClean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121140"/>
            <a:ext cx="3169463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5738" y="9121140"/>
            <a:ext cx="3169463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1BFF0680-5299-4D04-92FC-C20F6A420067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1783852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97013" y="1200150"/>
            <a:ext cx="4321175" cy="3241675"/>
          </a:xfrm>
          <a:ln/>
        </p:spPr>
      </p:sp>
      <p:sp>
        <p:nvSpPr>
          <p:cNvPr id="921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922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1pPr>
            <a:lvl2pPr marL="747059" indent="-287331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2pPr>
            <a:lvl3pPr marL="1149321" indent="-22986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3pPr>
            <a:lvl4pPr marL="1609049" indent="-22986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4pPr>
            <a:lvl5pPr marL="2068777" indent="-22986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5pPr>
            <a:lvl6pPr marL="2528506" indent="-2298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6pPr>
            <a:lvl7pPr marL="2988235" indent="-2298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7pPr>
            <a:lvl8pPr marL="3447963" indent="-2298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8pPr>
            <a:lvl9pPr marL="3907691" indent="-2298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4B4DF015-394A-46E5-868F-5D363B8BD40C}" type="slidenum">
              <a:rPr lang="fr-CA" altLang="fr-FR" smtClean="0">
                <a:solidFill>
                  <a:prstClr val="black"/>
                </a:solidFill>
                <a:latin typeface="Tahoma" pitchFamily="34" charset="0"/>
              </a:rPr>
              <a:pPr>
                <a:spcBef>
                  <a:spcPct val="0"/>
                </a:spcBef>
              </a:pPr>
              <a:t>1</a:t>
            </a:fld>
            <a:endParaRPr lang="fr-CA" altLang="fr-FR" smtClean="0">
              <a:solidFill>
                <a:prstClr val="black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8343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>
              <a:spcBef>
                <a:spcPts val="600"/>
              </a:spcBef>
            </a:pPr>
            <a:r>
              <a:rPr lang="en-US" sz="2800" dirty="0" smtClean="0">
                <a:solidFill>
                  <a:srgbClr val="002060"/>
                </a:solidFill>
              </a:rPr>
              <a:t>Show students how to log onto the CMS,</a:t>
            </a:r>
            <a:r>
              <a:rPr lang="en-US" sz="2800" baseline="0" dirty="0" smtClean="0">
                <a:solidFill>
                  <a:srgbClr val="002060"/>
                </a:solidFill>
              </a:rPr>
              <a:t> </a:t>
            </a:r>
            <a:r>
              <a:rPr lang="en-US" sz="2800" dirty="0" smtClean="0">
                <a:solidFill>
                  <a:srgbClr val="002060"/>
                </a:solidFill>
              </a:rPr>
              <a:t>access publisher’s website,</a:t>
            </a:r>
            <a:r>
              <a:rPr lang="en-US" sz="2800" baseline="0" dirty="0" smtClean="0">
                <a:solidFill>
                  <a:srgbClr val="002060"/>
                </a:solidFill>
              </a:rPr>
              <a:t> u</a:t>
            </a:r>
            <a:r>
              <a:rPr lang="en-US" sz="2800" dirty="0" smtClean="0">
                <a:solidFill>
                  <a:srgbClr val="002060"/>
                </a:solidFill>
              </a:rPr>
              <a:t>se common software (e.g. Excel).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12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698392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It is called the flipped class because what used to be classwork (the "lecture" is done at home via teacher-created videos and what used to be homework (assigned problems) is now done in class.</a:t>
            </a:r>
            <a:endParaRPr lang="en-US" sz="1200" b="0" i="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3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6987263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CA" sz="1200" dirty="0" smtClean="0"/>
              <a:t>Pratiques exemplaires de l’utilisation des TIC au collégial par les professeurs , </a:t>
            </a:r>
            <a:r>
              <a:rPr lang="en-US" sz="1200" dirty="0" err="1" smtClean="0"/>
              <a:t>En</a:t>
            </a:r>
            <a:r>
              <a:rPr lang="en-US" sz="1200" dirty="0" smtClean="0"/>
              <a:t> </a:t>
            </a:r>
            <a:r>
              <a:rPr lang="en-US" sz="1200" dirty="0" err="1" smtClean="0"/>
              <a:t>ligne</a:t>
            </a:r>
            <a:r>
              <a:rPr lang="en-US" sz="1200" dirty="0" smtClean="0"/>
              <a:t>, </a:t>
            </a:r>
            <a:r>
              <a:rPr lang="fr-CA" sz="1200" dirty="0" smtClean="0"/>
              <a:t>Expériences avec les TIC au cégep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CA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5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1715612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6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5680136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7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981297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8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921020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77943" indent="-299209">
              <a:defRPr sz="25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96835" indent="-239367">
              <a:defRPr sz="25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75569" indent="-239367">
              <a:defRPr sz="25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154304" indent="-239367">
              <a:defRPr sz="25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633038" indent="-23936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3111772" indent="-23936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590506" indent="-23936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4069240" indent="-23936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CC324171-FEE0-43E6-B381-FEEBD626CD0E}" type="slidenum">
              <a:rPr lang="fr-CA" altLang="fr-FR" sz="1300"/>
              <a:pPr/>
              <a:t>9</a:t>
            </a:fld>
            <a:endParaRPr lang="fr-CA" altLang="fr-FR" sz="1300"/>
          </a:p>
        </p:txBody>
      </p:sp>
    </p:spTree>
    <p:extLst>
      <p:ext uri="{BB962C8B-B14F-4D97-AF65-F5344CB8AC3E}">
        <p14:creationId xmlns:p14="http://schemas.microsoft.com/office/powerpoint/2010/main" val="42031129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10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1602843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11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743844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839788" y="3648075"/>
            <a:ext cx="7835900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840161" y="3648074"/>
            <a:ext cx="7836294" cy="1228726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840160" y="5034508"/>
            <a:ext cx="7836295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 dirty="0" smtClean="0"/>
              <a:t>Modifiez le style des sous-titres du masque</a:t>
            </a:r>
            <a:endParaRPr lang="en-US" dirty="0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21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/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>
            <a:lvl1pPr marL="361950" indent="-361950">
              <a:buSzPct val="110000"/>
              <a:defRPr/>
            </a:lvl1pPr>
            <a:lvl2pPr marL="628650" indent="-354013">
              <a:buSzPct val="110000"/>
              <a:defRPr sz="3200"/>
            </a:lvl2pPr>
            <a:lvl3pPr marL="895350" indent="-301625">
              <a:buSzPct val="110000"/>
              <a:defRPr sz="2800"/>
            </a:lvl3pPr>
            <a:lvl4pPr marL="1162050" indent="-293688">
              <a:buSzPct val="110000"/>
              <a:defRPr sz="2400"/>
            </a:lvl4pPr>
            <a:lvl5pPr marL="1438275" indent="-295275">
              <a:buSzPct val="110000"/>
              <a:defRPr sz="2000"/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8629650" y="6353175"/>
            <a:ext cx="514350" cy="3857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4DA61-A799-491C-8E9E-DC789FEF6F2B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51289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839788" y="3648075"/>
            <a:ext cx="7835900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840161" y="3648074"/>
            <a:ext cx="7836294" cy="1228726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840160" y="5034508"/>
            <a:ext cx="7836295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 dirty="0" smtClean="0"/>
              <a:t>Modifiez le style des sous-titres du masque</a:t>
            </a:r>
            <a:endParaRPr lang="en-US" dirty="0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>
              <a:solidFill>
                <a:srgbClr val="2428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19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/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>
            <a:lvl1pPr marL="361950" indent="-361950">
              <a:buSzPct val="110000"/>
              <a:defRPr/>
            </a:lvl1pPr>
            <a:lvl2pPr marL="628650" indent="-354013">
              <a:buSzPct val="110000"/>
              <a:defRPr sz="3200"/>
            </a:lvl2pPr>
            <a:lvl3pPr marL="895350" indent="-301625">
              <a:buSzPct val="110000"/>
              <a:defRPr sz="2800"/>
            </a:lvl3pPr>
            <a:lvl4pPr marL="1162050" indent="-293688">
              <a:buSzPct val="110000"/>
              <a:defRPr sz="2400"/>
            </a:lvl4pPr>
            <a:lvl5pPr marL="1438275" indent="-295275">
              <a:buSzPct val="110000"/>
              <a:defRPr sz="2000"/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242852"/>
              </a:solidFill>
            </a:endParaRPr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8629650" y="6353175"/>
            <a:ext cx="514350" cy="3857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4DA61-A799-491C-8E9E-DC789FEF6F2B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84485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 smtClean="0"/>
              <a:t>Modifiez le style du titre</a:t>
            </a:r>
            <a:endParaRPr lang="en-US" altLang="fr-FR" dirty="0" smtClean="0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457200" y="1268413"/>
            <a:ext cx="822960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85788" y="6353175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29650" y="6469063"/>
            <a:ext cx="51435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1744951B-61B1-403F-9966-80B6ECCB098F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dirty="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457200" y="1125538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6388100"/>
            <a:ext cx="301625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88" indent="-357188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300" indent="-347663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700" indent="-307975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813" indent="-298450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925" indent="-288925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 smtClean="0"/>
              <a:t>Modifiez le style du titre</a:t>
            </a:r>
            <a:endParaRPr lang="en-US" altLang="fr-FR" dirty="0" smtClean="0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457200" y="1268413"/>
            <a:ext cx="822960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85788" y="6353175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>
              <a:solidFill>
                <a:srgbClr val="242852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>
              <a:solidFill>
                <a:srgbClr val="242852"/>
              </a:solidFill>
            </a:endParaRPr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29650" y="6469063"/>
            <a:ext cx="51435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1744951B-61B1-403F-9966-80B6ECCB098F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dirty="0">
              <a:ln>
                <a:solidFill>
                  <a:prstClr val="black"/>
                </a:solidFill>
                <a:prstDash val="solid"/>
              </a:ln>
              <a:solidFill>
                <a:prstClr val="black"/>
              </a:solidFill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/>
        </p:nvSpPr>
        <p:spPr bwMode="auto">
          <a:xfrm>
            <a:off x="457200" y="1125538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6388100"/>
            <a:ext cx="301625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4443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88" indent="-357188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300" indent="-347663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700" indent="-307975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813" indent="-298450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925" indent="-288925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7.emf"/><Relationship Id="rId5" Type="http://schemas.openxmlformats.org/officeDocument/2006/relationships/package" Target="../embeddings/Microsoft_Excel_Worksheet3.xlsx"/><Relationship Id="rId4" Type="http://schemas.openxmlformats.org/officeDocument/2006/relationships/oleObject" Target="../embeddings/oleObject3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3.xml"/><Relationship Id="rId2" Type="http://schemas.openxmlformats.org/officeDocument/2006/relationships/hyperlink" Target="mailto:laura.king@claurendeau.qc.ca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comments" Target="../comments/commen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.emf"/><Relationship Id="rId5" Type="http://schemas.openxmlformats.org/officeDocument/2006/relationships/package" Target="../embeddings/Microsoft_Excel_Worksheet1.xlsx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emf"/><Relationship Id="rId5" Type="http://schemas.openxmlformats.org/officeDocument/2006/relationships/package" Target="../embeddings/Microsoft_Excel_Worksheet2.xlsx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5938" y="116632"/>
            <a:ext cx="8112125" cy="221297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fr-CA" sz="3600" dirty="0" smtClean="0">
                <a:solidFill>
                  <a:srgbClr val="0033CC"/>
                </a:solidFill>
                <a:effectLst/>
              </a:rPr>
              <a:t>Joindre </a:t>
            </a:r>
            <a:r>
              <a:rPr lang="fr-CA" sz="3600" dirty="0">
                <a:solidFill>
                  <a:srgbClr val="0033CC"/>
                </a:solidFill>
                <a:effectLst/>
              </a:rPr>
              <a:t>l'utile à l'agréable: l’utilisation des résultats de recherche afin d’enrichir l’enseignement au collégial</a:t>
            </a:r>
            <a:r>
              <a:rPr lang="en-US" sz="3600" dirty="0">
                <a:effectLst/>
              </a:rPr>
              <a:t/>
            </a:r>
            <a:br>
              <a:rPr lang="en-US" sz="3600" dirty="0">
                <a:effectLst/>
              </a:rPr>
            </a:br>
            <a:r>
              <a:rPr lang="en-US" sz="3600" dirty="0">
                <a:solidFill>
                  <a:srgbClr val="0033CC"/>
                </a:solidFill>
                <a:effectLst/>
              </a:rPr>
              <a:t/>
            </a:r>
            <a:br>
              <a:rPr lang="en-US" sz="3600" dirty="0">
                <a:solidFill>
                  <a:srgbClr val="0033CC"/>
                </a:solidFill>
                <a:effectLst/>
              </a:rPr>
            </a:br>
            <a:endParaRPr lang="en-US" sz="3600" dirty="0">
              <a:solidFill>
                <a:srgbClr val="0033CC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9388" y="3051881"/>
            <a:ext cx="8785225" cy="1931987"/>
          </a:xfrm>
        </p:spPr>
        <p:txBody>
          <a:bodyPr>
            <a:normAutofit/>
          </a:bodyPr>
          <a:lstStyle/>
          <a:p>
            <a:pPr algn="ctr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Laura King et Alex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Lussier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1200" baseline="30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collaboration avec</a:t>
            </a:r>
          </a:p>
          <a:p>
            <a:pPr algn="ctr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Alice Havel, Catherine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Fichten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Mary Jorgensen, Jillian Budd,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Evelyne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Marcil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4101" name="Connecteur droit 28"/>
          <p:cNvSpPr>
            <a:spLocks noChangeShapeType="1"/>
          </p:cNvSpPr>
          <p:nvPr/>
        </p:nvSpPr>
        <p:spPr bwMode="auto">
          <a:xfrm>
            <a:off x="554868" y="2492896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9532" y="4983868"/>
            <a:ext cx="84249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000" dirty="0" smtClean="0">
                <a:solidFill>
                  <a:prstClr val="black"/>
                </a:solidFill>
              </a:rPr>
              <a:t>5e conférence annuelle SALTISE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3 </a:t>
            </a:r>
            <a:r>
              <a:rPr lang="en-US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juin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2016, </a:t>
            </a:r>
            <a:r>
              <a:rPr lang="fr-CA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Montréal</a:t>
            </a:r>
            <a:r>
              <a:rPr lang="fr-CA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CA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Québec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14" descr="Logo for the Fonds de Recherche sur la Société et la Culture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298" y="6014141"/>
            <a:ext cx="2049463" cy="72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16" descr="Adaptech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5548" y="6104629"/>
            <a:ext cx="565150" cy="63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 descr="Attribution - Non Commercia l- No Derivatives 4.0 International" title="Creative Commons Licens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468" y="5501564"/>
            <a:ext cx="801064" cy="278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EESR Log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2061" y="6054726"/>
            <a:ext cx="1800187" cy="681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 descr="Dawson College 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00" y="6369741"/>
            <a:ext cx="11811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 descr="Cégep André-Laurendeau Logo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7700" y="6131696"/>
            <a:ext cx="1668298" cy="604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856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34925"/>
            <a:ext cx="8220075" cy="1125538"/>
          </a:xfrm>
        </p:spPr>
        <p:txBody>
          <a:bodyPr/>
          <a:lstStyle/>
          <a:p>
            <a:pPr>
              <a:defRPr/>
            </a:pPr>
            <a:r>
              <a:rPr lang="en-CA" sz="3600" dirty="0">
                <a:effectLst/>
              </a:rPr>
              <a:t/>
            </a:r>
            <a:br>
              <a:rPr lang="en-CA" sz="3600" dirty="0">
                <a:effectLst/>
              </a:rPr>
            </a:br>
            <a:r>
              <a:rPr lang="en-CA" sz="3600" dirty="0" err="1" smtClean="0"/>
              <a:t>Outils</a:t>
            </a:r>
            <a:r>
              <a:rPr lang="en-CA" sz="3600" dirty="0" smtClean="0"/>
              <a:t> </a:t>
            </a:r>
            <a:r>
              <a:rPr lang="en-CA" sz="3600" dirty="0" err="1" smtClean="0"/>
              <a:t>en</a:t>
            </a:r>
            <a:r>
              <a:rPr lang="en-CA" sz="3600" dirty="0" smtClean="0"/>
              <a:t> </a:t>
            </a:r>
            <a:r>
              <a:rPr lang="en-CA" sz="3600" dirty="0" err="1"/>
              <a:t>l</a:t>
            </a:r>
            <a:r>
              <a:rPr lang="en-CA" sz="3600" dirty="0" err="1" smtClean="0"/>
              <a:t>igne</a:t>
            </a:r>
            <a:r>
              <a:rPr lang="en-CA" sz="3600" dirty="0" smtClean="0"/>
              <a:t> </a:t>
            </a:r>
            <a:r>
              <a:rPr lang="en-CA" sz="3600" dirty="0" err="1"/>
              <a:t>u</a:t>
            </a:r>
            <a:r>
              <a:rPr lang="en-CA" sz="3600" dirty="0" err="1" smtClean="0"/>
              <a:t>tilis</a:t>
            </a:r>
            <a:r>
              <a:rPr lang="fr-CA" sz="3600" dirty="0" err="1" smtClean="0"/>
              <a:t>és</a:t>
            </a:r>
            <a:r>
              <a:rPr lang="fr-CA" sz="3600" dirty="0" smtClean="0"/>
              <a:t> par mes professeurs</a:t>
            </a:r>
            <a:endParaRPr lang="en-US" sz="3600" dirty="0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39DE6CBE-4EDB-4A49-A579-4F6531A2DFB2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10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6783265"/>
              </p:ext>
            </p:extLst>
          </p:nvPr>
        </p:nvGraphicFramePr>
        <p:xfrm>
          <a:off x="119063" y="1988840"/>
          <a:ext cx="8905875" cy="3211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5" name="Worksheet" r:id="rId5" imgW="5362679" imgH="1933470" progId="Excel.Sheet.12">
                  <p:embed/>
                </p:oleObj>
              </mc:Choice>
              <mc:Fallback>
                <p:oleObj name="Worksheet" r:id="rId5" imgW="5362679" imgH="193347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9063" y="1988840"/>
                        <a:ext cx="8905875" cy="3211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1517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75" y="302455"/>
            <a:ext cx="8858250" cy="738907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Ce qui fonctionne bien</a:t>
            </a:r>
            <a:endParaRPr lang="en-US" dirty="0"/>
          </a:p>
        </p:txBody>
      </p:sp>
      <p:sp>
        <p:nvSpPr>
          <p:cNvPr id="2048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413"/>
            <a:ext cx="8229600" cy="4887912"/>
          </a:xfrm>
        </p:spPr>
        <p:txBody>
          <a:bodyPr/>
          <a:lstStyle/>
          <a:p>
            <a:r>
              <a:rPr lang="en-US" altLang="en-US" dirty="0" smtClean="0">
                <a:ea typeface="Verdana" panose="020B0604030504040204" pitchFamily="34" charset="0"/>
              </a:rPr>
              <a:t>PowerPoint </a:t>
            </a:r>
          </a:p>
          <a:p>
            <a:r>
              <a:rPr lang="en-CA" dirty="0" err="1" smtClean="0">
                <a:ea typeface="Verdana" panose="020B0604030504040204" pitchFamily="34" charset="0"/>
              </a:rPr>
              <a:t>Vidéos</a:t>
            </a:r>
            <a:endParaRPr lang="en-CA" dirty="0" smtClean="0">
              <a:ea typeface="Verdana" panose="020B0604030504040204" pitchFamily="34" charset="0"/>
            </a:endParaRPr>
          </a:p>
          <a:p>
            <a:r>
              <a:rPr lang="en-US" altLang="en-US" dirty="0" smtClean="0">
                <a:ea typeface="Verdana" panose="020B0604030504040204" pitchFamily="34" charset="0"/>
              </a:rPr>
              <a:t>Notes de </a:t>
            </a:r>
            <a:r>
              <a:rPr lang="en-US" altLang="en-US" dirty="0" err="1" smtClean="0">
                <a:ea typeface="Verdana" panose="020B0604030504040204" pitchFamily="34" charset="0"/>
              </a:rPr>
              <a:t>cours</a:t>
            </a:r>
            <a:r>
              <a:rPr lang="en-US" altLang="en-US" dirty="0" smtClean="0">
                <a:ea typeface="Verdana" panose="020B0604030504040204" pitchFamily="34" charset="0"/>
              </a:rPr>
              <a:t> </a:t>
            </a:r>
            <a:r>
              <a:rPr lang="en-US" altLang="en-US" dirty="0" err="1" smtClean="0">
                <a:ea typeface="Verdana" panose="020B0604030504040204" pitchFamily="34" charset="0"/>
              </a:rPr>
              <a:t>en</a:t>
            </a:r>
            <a:r>
              <a:rPr lang="en-US" altLang="en-US" dirty="0" smtClean="0">
                <a:ea typeface="Verdana" panose="020B0604030504040204" pitchFamily="34" charset="0"/>
              </a:rPr>
              <a:t> </a:t>
            </a:r>
            <a:r>
              <a:rPr lang="en-US" altLang="en-US" dirty="0" err="1" smtClean="0">
                <a:ea typeface="Verdana" panose="020B0604030504040204" pitchFamily="34" charset="0"/>
              </a:rPr>
              <a:t>ligne</a:t>
            </a:r>
            <a:endParaRPr lang="en-US" altLang="en-US" dirty="0" smtClean="0">
              <a:ea typeface="Verdana" panose="020B0604030504040204" pitchFamily="34" charset="0"/>
            </a:endParaRPr>
          </a:p>
          <a:p>
            <a:pPr lvl="0"/>
            <a:r>
              <a:rPr lang="fr-CA" dirty="0" smtClean="0">
                <a:ea typeface="Verdana" panose="020B0604030504040204" pitchFamily="34" charset="0"/>
              </a:rPr>
              <a:t>Résultats scolaires en ligne</a:t>
            </a:r>
            <a:endParaRPr lang="en-CA" dirty="0">
              <a:ea typeface="Verdana" panose="020B0604030504040204" pitchFamily="34" charset="0"/>
            </a:endParaRPr>
          </a:p>
          <a:p>
            <a:pPr marL="0" indent="0">
              <a:buNone/>
            </a:pPr>
            <a:endParaRPr lang="en-US" altLang="en-US" dirty="0" smtClean="0">
              <a:latin typeface="Arial" charset="0"/>
              <a:cs typeface="Arial" charset="0"/>
            </a:endParaRP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1BF1978D-A84D-4988-87C7-58C696E32BF0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11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861048"/>
            <a:ext cx="2376264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047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413"/>
            <a:ext cx="8229600" cy="4887912"/>
          </a:xfrm>
        </p:spPr>
        <p:txBody>
          <a:bodyPr/>
          <a:lstStyle/>
          <a:p>
            <a:r>
              <a:rPr lang="en-US" altLang="en-US" dirty="0" smtClean="0">
                <a:ea typeface="Verdana" panose="020B0604030504040204" pitchFamily="34" charset="0"/>
              </a:rPr>
              <a:t>PowerPoint </a:t>
            </a:r>
          </a:p>
          <a:p>
            <a:r>
              <a:rPr lang="fr-FR" altLang="en-US" dirty="0" smtClean="0">
                <a:ea typeface="Verdana" panose="020B0604030504040204" pitchFamily="34" charset="0"/>
              </a:rPr>
              <a:t>Outils de communication </a:t>
            </a:r>
            <a:endParaRPr lang="en-US" altLang="en-US" dirty="0" smtClean="0">
              <a:ea typeface="Verdana" panose="020B0604030504040204" pitchFamily="34" charset="0"/>
            </a:endParaRPr>
          </a:p>
          <a:p>
            <a:r>
              <a:rPr lang="en-US" altLang="en-US" dirty="0" err="1" smtClean="0">
                <a:ea typeface="Verdana" panose="020B0604030504040204" pitchFamily="34" charset="0"/>
              </a:rPr>
              <a:t>Manque</a:t>
            </a:r>
            <a:r>
              <a:rPr lang="en-US" altLang="en-US" dirty="0" smtClean="0">
                <a:ea typeface="Verdana" panose="020B0604030504040204" pitchFamily="34" charset="0"/>
              </a:rPr>
              <a:t> de </a:t>
            </a:r>
            <a:r>
              <a:rPr lang="en-US" altLang="en-US" dirty="0" err="1" smtClean="0">
                <a:ea typeface="Verdana" panose="020B0604030504040204" pitchFamily="34" charset="0"/>
              </a:rPr>
              <a:t>connaissances</a:t>
            </a:r>
            <a:r>
              <a:rPr lang="en-US" altLang="en-US" dirty="0" smtClean="0">
                <a:ea typeface="Verdana" panose="020B0604030504040204" pitchFamily="34" charset="0"/>
              </a:rPr>
              <a:t> sur les TIC par les </a:t>
            </a:r>
            <a:r>
              <a:rPr lang="en-US" altLang="en-US" dirty="0" err="1" smtClean="0">
                <a:ea typeface="Verdana" panose="020B0604030504040204" pitchFamily="34" charset="0"/>
              </a:rPr>
              <a:t>professeurs</a:t>
            </a:r>
            <a:endParaRPr lang="en-US" altLang="en-US" dirty="0" smtClean="0">
              <a:ea typeface="Verdana" panose="020B0604030504040204" pitchFamily="34" charset="0"/>
            </a:endParaRPr>
          </a:p>
          <a:p>
            <a:r>
              <a:rPr lang="en-US" altLang="en-US" dirty="0" smtClean="0">
                <a:ea typeface="Verdana" panose="020B0604030504040204" pitchFamily="34" charset="0"/>
              </a:rPr>
              <a:t>TIC pas </a:t>
            </a:r>
            <a:r>
              <a:rPr lang="en-US" altLang="en-US" dirty="0" err="1" smtClean="0">
                <a:ea typeface="Verdana" panose="020B0604030504040204" pitchFamily="34" charset="0"/>
              </a:rPr>
              <a:t>utilisées</a:t>
            </a:r>
            <a:r>
              <a:rPr lang="en-US" altLang="en-US" dirty="0" smtClean="0">
                <a:ea typeface="Verdana" panose="020B0604030504040204" pitchFamily="34" charset="0"/>
              </a:rPr>
              <a:t> par les </a:t>
            </a:r>
            <a:r>
              <a:rPr lang="en-US" altLang="en-US" dirty="0" err="1" smtClean="0">
                <a:ea typeface="Verdana" panose="020B0604030504040204" pitchFamily="34" charset="0"/>
              </a:rPr>
              <a:t>professeurs</a:t>
            </a:r>
            <a:endParaRPr lang="en-US" altLang="en-US" dirty="0">
              <a:ea typeface="Verdana" panose="020B0604030504040204" pitchFamily="34" charset="0"/>
            </a:endParaRPr>
          </a:p>
          <a:p>
            <a:r>
              <a:rPr lang="en-US" altLang="en-US" dirty="0" smtClean="0">
                <a:ea typeface="Verdana" panose="020B0604030504040204" pitchFamily="34" charset="0"/>
              </a:rPr>
              <a:t>TIC ne </a:t>
            </a:r>
            <a:r>
              <a:rPr lang="en-US" altLang="en-US" dirty="0" err="1" smtClean="0">
                <a:ea typeface="Verdana" panose="020B0604030504040204" pitchFamily="34" charset="0"/>
              </a:rPr>
              <a:t>fonctionnent</a:t>
            </a:r>
            <a:r>
              <a:rPr lang="en-US" altLang="en-US" dirty="0" smtClean="0">
                <a:ea typeface="Verdana" panose="020B0604030504040204" pitchFamily="34" charset="0"/>
              </a:rPr>
              <a:t> pas/pas </a:t>
            </a:r>
            <a:r>
              <a:rPr lang="en-US" altLang="en-US" dirty="0" err="1" smtClean="0">
                <a:ea typeface="Verdana" panose="020B0604030504040204" pitchFamily="34" charset="0"/>
              </a:rPr>
              <a:t>bien</a:t>
            </a:r>
            <a:endParaRPr lang="en-US" altLang="en-US" dirty="0" smtClean="0">
              <a:ea typeface="Verdana" panose="020B0604030504040204" pitchFamily="34" charset="0"/>
            </a:endParaRPr>
          </a:p>
          <a:p>
            <a:pPr marL="0" indent="0">
              <a:buNone/>
            </a:pPr>
            <a:endParaRPr lang="en-US" altLang="en-US" dirty="0" smtClean="0">
              <a:latin typeface="Arial" charset="0"/>
              <a:cs typeface="Arial" charset="0"/>
            </a:endParaRP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BB7B2539-434C-4E95-B576-3A63B6DF104F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12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53975" y="188640"/>
            <a:ext cx="9251950" cy="738907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Ce qui ne fonctionne pas bien</a:t>
            </a:r>
            <a:endParaRPr lang="en-US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013176"/>
            <a:ext cx="1440160" cy="1224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2799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684213"/>
          </a:xfrm>
        </p:spPr>
        <p:txBody>
          <a:bodyPr/>
          <a:lstStyle/>
          <a:p>
            <a:r>
              <a:rPr lang="en-US" sz="3800" smtClean="0"/>
              <a:t>Student Views: Use </a:t>
            </a:r>
            <a:r>
              <a:rPr lang="en-US" sz="3800"/>
              <a:t>of Personal Technology in Class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13</a:t>
            </a:fld>
            <a:endParaRPr lang="fr-FR" altLang="fr-FR"/>
          </a:p>
        </p:txBody>
      </p:sp>
      <p:graphicFrame>
        <p:nvGraphicFramePr>
          <p:cNvPr id="5" name="Content Placeholder 4" descr="I like courses in which professors allow use of personal technology in class: 1% strongly disagree, 3% moderately disagree, 4% slightly disagree, 18% slightly disagree, 27% moderately agree, 47% strongly agree;&#10;In general professors allow use of personal technology in class: 17% stronlgy disagree, 14% moderately disagree, 18% slightly disagree, 18% slightly agree, 25% moderately agree, 8% strongly agree" title="Students views: Use of personal technology in class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837988620"/>
              </p:ext>
            </p:extLst>
          </p:nvPr>
        </p:nvGraphicFramePr>
        <p:xfrm>
          <a:off x="457200" y="1268413"/>
          <a:ext cx="8229600" cy="4887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58879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684213"/>
          </a:xfrm>
        </p:spPr>
        <p:txBody>
          <a:bodyPr/>
          <a:lstStyle/>
          <a:p>
            <a:r>
              <a:rPr lang="en-US" sz="3200" smtClean="0"/>
              <a:t>Comparison of Student and Faculty Views About Use of Personal Technology in Class</a:t>
            </a:r>
            <a:endParaRPr lang="en-US" sz="32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14</a:t>
            </a:fld>
            <a:endParaRPr lang="fr-FR" altLang="fr-FR"/>
          </a:p>
        </p:txBody>
      </p:sp>
      <p:graphicFrame>
        <p:nvGraphicFramePr>
          <p:cNvPr id="9" name="Content Placeholder 8" descr="Students: I like courses in which professors allow use of personal technology in class:  1% strongly disagree, 3% moderately disagree, 4% slightly disagree, 18% slightly disagree, 27% moderately agree, 47% strongly agree;&#10;Nominated professor: Allows use of personal technology in class: 10% strongly disagree, 4% moderately disagree, 3% slightly disagree, 10% slightly agree; 25% moderately agree; 48% strongly agree" title="Comparison of student and faculty views about the use of personal technology in class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021563837"/>
              </p:ext>
            </p:extLst>
          </p:nvPr>
        </p:nvGraphicFramePr>
        <p:xfrm>
          <a:off x="457200" y="1268412"/>
          <a:ext cx="8229600" cy="50409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0161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213"/>
          </a:xfrm>
        </p:spPr>
        <p:txBody>
          <a:bodyPr/>
          <a:lstStyle/>
          <a:p>
            <a:pPr marL="0" indent="0"/>
            <a:r>
              <a:rPr lang="en-US" dirty="0">
                <a:ln w="18000">
                  <a:solidFill>
                    <a:srgbClr val="0033CC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en-US" dirty="0">
                <a:ln w="18000">
                  <a:solidFill>
                    <a:srgbClr val="0033CC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en-US" b="0" dirty="0">
                <a:ln w="18000">
                  <a:solidFill>
                    <a:srgbClr val="0033CC"/>
                  </a:solidFill>
                  <a:prstDash val="solid"/>
                  <a:miter lim="800000"/>
                </a:ln>
              </a:rPr>
              <a:t>Merci de </a:t>
            </a:r>
            <a:r>
              <a:rPr lang="en-US" b="0" dirty="0" err="1">
                <a:ln w="18000">
                  <a:solidFill>
                    <a:srgbClr val="0033CC"/>
                  </a:solidFill>
                  <a:prstDash val="solid"/>
                  <a:miter lim="800000"/>
                </a:ln>
              </a:rPr>
              <a:t>votre</a:t>
            </a:r>
            <a:r>
              <a:rPr lang="en-US" b="0" dirty="0">
                <a:ln w="18000">
                  <a:solidFill>
                    <a:srgbClr val="0033CC"/>
                  </a:solidFill>
                  <a:prstDash val="solid"/>
                  <a:miter lim="800000"/>
                </a:ln>
              </a:rPr>
              <a:t> attention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15</a:t>
            </a:fld>
            <a:endParaRPr lang="fr-FR" altLang="fr-FR"/>
          </a:p>
        </p:txBody>
      </p:sp>
      <p:pic>
        <p:nvPicPr>
          <p:cNvPr id="5" name="Picture 2" descr="Picture of students using clickers in class. https://educ6040fall10.wikispaces.com/Clickers" title="Students using clickers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058" y="1772816"/>
            <a:ext cx="6337884" cy="4217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</p:spPr>
        <p:txBody>
          <a:bodyPr/>
          <a:lstStyle/>
          <a:p>
            <a:r>
              <a:rPr lang="en-US" altLang="en-US" sz="3200" dirty="0" smtClean="0">
                <a:latin typeface="Arial" charset="0"/>
                <a:cs typeface="Arial" charset="0"/>
              </a:rPr>
              <a:t/>
            </a:r>
            <a:br>
              <a:rPr lang="en-US" altLang="en-US" sz="3200" dirty="0" smtClean="0">
                <a:latin typeface="Arial" charset="0"/>
                <a:cs typeface="Arial" charset="0"/>
              </a:rPr>
            </a:br>
            <a:r>
              <a:rPr lang="en-US" altLang="en-US" sz="3200" dirty="0">
                <a:latin typeface="Arial" charset="0"/>
                <a:cs typeface="Arial" charset="0"/>
              </a:rPr>
              <a:t/>
            </a:r>
            <a:br>
              <a:rPr lang="en-US" altLang="en-US" sz="3200" dirty="0">
                <a:latin typeface="Arial" charset="0"/>
                <a:cs typeface="Arial" charset="0"/>
              </a:rPr>
            </a:br>
            <a:r>
              <a:rPr lang="en-US" altLang="en-US" sz="3200" dirty="0" smtClean="0">
                <a:latin typeface="Arial" charset="0"/>
                <a:cs typeface="Arial" charset="0"/>
              </a:rPr>
              <a:t/>
            </a:r>
            <a:br>
              <a:rPr lang="en-US" altLang="en-US" sz="3200" dirty="0" smtClean="0">
                <a:latin typeface="Arial" charset="0"/>
                <a:cs typeface="Arial" charset="0"/>
              </a:rPr>
            </a:br>
            <a:r>
              <a:rPr lang="en-US" altLang="en-US" sz="3600" dirty="0" smtClean="0">
                <a:latin typeface="Arial" charset="0"/>
                <a:cs typeface="Arial" charset="0"/>
              </a:rPr>
              <a:t>Pour </a:t>
            </a:r>
            <a:r>
              <a:rPr lang="en-US" altLang="en-US" sz="3600" dirty="0">
                <a:latin typeface="Arial" charset="0"/>
                <a:cs typeface="Arial" charset="0"/>
              </a:rPr>
              <a:t>nous </a:t>
            </a:r>
            <a:r>
              <a:rPr lang="en-US" altLang="en-US" sz="3600" dirty="0" err="1">
                <a:latin typeface="Arial" charset="0"/>
                <a:cs typeface="Arial" charset="0"/>
              </a:rPr>
              <a:t>joindre</a:t>
            </a:r>
            <a:r>
              <a:rPr lang="en-US" altLang="en-US" sz="3600" dirty="0">
                <a:latin typeface="Arial" charset="0"/>
                <a:cs typeface="Arial" charset="0"/>
              </a:rPr>
              <a:t/>
            </a:r>
            <a:br>
              <a:rPr lang="en-US" altLang="en-US" sz="3600" dirty="0">
                <a:latin typeface="Arial" charset="0"/>
                <a:cs typeface="Arial" charset="0"/>
              </a:rPr>
            </a:br>
            <a:r>
              <a:rPr lang="en-US" altLang="en-US" sz="3600" dirty="0">
                <a:latin typeface="Arial" charset="0"/>
                <a:cs typeface="Arial" charset="0"/>
              </a:rPr>
              <a:t>Pour plus </a:t>
            </a:r>
            <a:r>
              <a:rPr lang="en-US" altLang="en-US" sz="3600" dirty="0" err="1">
                <a:latin typeface="Arial" charset="0"/>
                <a:cs typeface="Arial" charset="0"/>
              </a:rPr>
              <a:t>d’information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16</a:t>
            </a:fld>
            <a:endParaRPr lang="fr-FR" altLang="fr-FR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251520" y="1412776"/>
            <a:ext cx="8640960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50" indent="-3619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354013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301625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936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9527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0"/>
              </a:spcAft>
              <a:buNone/>
              <a:defRPr/>
            </a:pPr>
            <a:r>
              <a:rPr lang="en-US" sz="2800" dirty="0" err="1">
                <a:solidFill>
                  <a:schemeClr val="bg2">
                    <a:lumMod val="25000"/>
                  </a:schemeClr>
                </a:solidFill>
              </a:rPr>
              <a:t>Réseau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 de </a:t>
            </a:r>
            <a:r>
              <a:rPr lang="en-US" sz="2800" dirty="0" err="1">
                <a:solidFill>
                  <a:schemeClr val="bg2">
                    <a:lumMod val="25000"/>
                  </a:schemeClr>
                </a:solidFill>
              </a:rPr>
              <a:t>recherche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bg2">
                    <a:lumMod val="25000"/>
                  </a:schemeClr>
                </a:solidFill>
              </a:rPr>
              <a:t>Adaptech</a:t>
            </a:r>
            <a:endParaRPr lang="en-US" sz="28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 algn="ctr">
              <a:spcAft>
                <a:spcPts val="0"/>
              </a:spcAft>
              <a:buNone/>
              <a:defRPr/>
            </a:pPr>
            <a:r>
              <a:rPr lang="en-US" sz="2800" u="sng" dirty="0" smtClean="0">
                <a:solidFill>
                  <a:srgbClr val="3333FF"/>
                </a:solidFill>
              </a:rPr>
              <a:t>www.adaptech.org</a:t>
            </a:r>
            <a:endParaRPr lang="en-CA" sz="2800" dirty="0">
              <a:solidFill>
                <a:srgbClr val="3333FF"/>
              </a:solidFill>
            </a:endParaRPr>
          </a:p>
          <a:p>
            <a:pPr marL="0" lvl="1" indent="0" algn="ctr">
              <a:spcBef>
                <a:spcPts val="600"/>
              </a:spcBef>
              <a:spcAft>
                <a:spcPts val="0"/>
              </a:spcAft>
              <a:buNone/>
              <a:defRPr/>
            </a:pPr>
            <a:endParaRPr lang="en-CA" sz="2800" dirty="0" smtClean="0"/>
          </a:p>
          <a:p>
            <a:pPr marL="0" lvl="1" indent="0" algn="ctr"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en-CA" sz="2800" dirty="0" smtClean="0"/>
              <a:t>Laura King</a:t>
            </a:r>
            <a:endParaRPr lang="en-CA" sz="2800" u="sng" dirty="0" smtClean="0">
              <a:solidFill>
                <a:srgbClr val="3333FF"/>
              </a:solidFill>
            </a:endParaRPr>
          </a:p>
          <a:p>
            <a:pPr marL="0" lvl="1" indent="0" algn="ctr"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en-CA" sz="2800" u="sng" dirty="0" smtClean="0">
                <a:solidFill>
                  <a:schemeClr val="tx1"/>
                </a:solidFill>
                <a:hlinkClick r:id="rId2"/>
              </a:rPr>
              <a:t>laura.king@claurendeau.qc.ca</a:t>
            </a:r>
            <a:endParaRPr lang="en-CA" sz="2800" u="sng" dirty="0" smtClean="0">
              <a:solidFill>
                <a:schemeClr val="tx1"/>
              </a:solidFill>
            </a:endParaRPr>
          </a:p>
          <a:p>
            <a:pPr marL="0" lvl="1" indent="0" algn="ctr">
              <a:spcBef>
                <a:spcPts val="600"/>
              </a:spcBef>
              <a:spcAft>
                <a:spcPts val="0"/>
              </a:spcAft>
              <a:buFont typeface="Arial" charset="0"/>
              <a:buNone/>
              <a:defRPr/>
            </a:pPr>
            <a:endParaRPr lang="en-CA" sz="2800" dirty="0" smtClean="0"/>
          </a:p>
          <a:p>
            <a:pPr marL="0" lvl="1" indent="0" algn="ctr">
              <a:spcBef>
                <a:spcPts val="6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en-CA" sz="2800" dirty="0" smtClean="0"/>
              <a:t>Alex </a:t>
            </a:r>
            <a:r>
              <a:rPr lang="en-CA" sz="2800" dirty="0" err="1" smtClean="0"/>
              <a:t>Lussier</a:t>
            </a:r>
            <a:r>
              <a:rPr lang="en-CA" sz="2800" dirty="0" smtClean="0"/>
              <a:t>	</a:t>
            </a:r>
          </a:p>
          <a:p>
            <a:pPr marL="0" lvl="1" indent="0" algn="ctr">
              <a:spcBef>
                <a:spcPts val="6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en-CA" sz="2800" u="sng" dirty="0" smtClean="0">
                <a:solidFill>
                  <a:srgbClr val="3333FF"/>
                </a:solidFill>
              </a:rPr>
              <a:t>alex.lussier@umontreal.ca</a:t>
            </a:r>
          </a:p>
          <a:p>
            <a:pPr marL="0" lvl="1" indent="0" algn="ctr">
              <a:spcBef>
                <a:spcPts val="600"/>
              </a:spcBef>
              <a:spcAft>
                <a:spcPts val="0"/>
              </a:spcAft>
              <a:buNone/>
              <a:defRPr/>
            </a:pPr>
            <a:endParaRPr lang="en-CA" sz="3600" dirty="0">
              <a:solidFill>
                <a:srgbClr val="3333FF"/>
              </a:solidFill>
            </a:endParaRPr>
          </a:p>
          <a:p>
            <a:pPr marL="0" indent="0" algn="ctr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0024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213"/>
          </a:xfrm>
        </p:spPr>
        <p:txBody>
          <a:bodyPr/>
          <a:lstStyle/>
          <a:p>
            <a:r>
              <a:rPr lang="en-CA" dirty="0" smtClean="0"/>
              <a:t>What is active learning*?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/>
          <a:p>
            <a:r>
              <a:rPr lang="en-CA" dirty="0" smtClean="0">
                <a:ea typeface="Verdana" panose="020B0604030504040204" pitchFamily="34" charset="0"/>
              </a:rPr>
              <a:t>Rooted in constructivism</a:t>
            </a:r>
          </a:p>
          <a:p>
            <a:r>
              <a:rPr lang="en-CA" dirty="0" smtClean="0">
                <a:ea typeface="Verdana" panose="020B0604030504040204" pitchFamily="34" charset="0"/>
              </a:rPr>
              <a:t>Meaningful cognitive engagement</a:t>
            </a:r>
          </a:p>
          <a:p>
            <a:r>
              <a:rPr lang="en-CA" dirty="0" smtClean="0">
                <a:ea typeface="Verdana" panose="020B0604030504040204" pitchFamily="34" charset="0"/>
              </a:rPr>
              <a:t>Collaborative</a:t>
            </a:r>
          </a:p>
          <a:p>
            <a:r>
              <a:rPr lang="en-CA" dirty="0" smtClean="0">
                <a:ea typeface="Verdana" panose="020B0604030504040204" pitchFamily="34" charset="0"/>
              </a:rPr>
              <a:t>Teacher: Guide on the side</a:t>
            </a:r>
          </a:p>
          <a:p>
            <a:pPr marL="0" indent="0">
              <a:buNone/>
            </a:pPr>
            <a:endParaRPr lang="en-CA" sz="28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CA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CA" sz="28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CA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CA" sz="2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2</a:t>
            </a:fld>
            <a:endParaRPr lang="fr-FR" altLang="fr-FR"/>
          </a:p>
        </p:txBody>
      </p:sp>
      <p:sp>
        <p:nvSpPr>
          <p:cNvPr id="5" name="TextBox 4"/>
          <p:cNvSpPr txBox="1"/>
          <p:nvPr/>
        </p:nvSpPr>
        <p:spPr>
          <a:xfrm>
            <a:off x="467544" y="6381328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smtClean="0">
                <a:latin typeface="Arial" panose="020B0604020202020204" pitchFamily="34" charset="0"/>
                <a:cs typeface="Arial" panose="020B0604020202020204" pitchFamily="34" charset="0"/>
              </a:rPr>
              <a:t>*Consulted 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SALTISE site to make this slide</a:t>
            </a:r>
          </a:p>
        </p:txBody>
      </p:sp>
    </p:spTree>
    <p:extLst>
      <p:ext uri="{BB962C8B-B14F-4D97-AF65-F5344CB8AC3E}">
        <p14:creationId xmlns:p14="http://schemas.microsoft.com/office/powerpoint/2010/main" val="1508701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213"/>
          </a:xfrm>
        </p:spPr>
        <p:txBody>
          <a:bodyPr/>
          <a:lstStyle/>
          <a:p>
            <a:r>
              <a:rPr lang="en-CA" dirty="0" smtClean="0"/>
              <a:t>What is the flipped classroom*? 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/>
          <a:p>
            <a:r>
              <a:rPr lang="en-CA" dirty="0" smtClean="0">
                <a:ea typeface="Verdana" panose="020B0604030504040204" pitchFamily="34" charset="0"/>
              </a:rPr>
              <a:t>Increased interaction between students and teachers</a:t>
            </a:r>
          </a:p>
          <a:p>
            <a:r>
              <a:rPr lang="en-CA" dirty="0" smtClean="0">
                <a:ea typeface="Verdana" panose="020B0604030504040204" pitchFamily="34" charset="0"/>
              </a:rPr>
              <a:t>Lecture done at home</a:t>
            </a:r>
          </a:p>
          <a:p>
            <a:r>
              <a:rPr lang="en-CA" dirty="0" smtClean="0">
                <a:ea typeface="Verdana" panose="020B0604030504040204" pitchFamily="34" charset="0"/>
              </a:rPr>
              <a:t>Homework done in class</a:t>
            </a:r>
          </a:p>
          <a:p>
            <a:r>
              <a:rPr lang="en-CA" dirty="0" smtClean="0">
                <a:ea typeface="Verdana" panose="020B0604030504040204" pitchFamily="34" charset="0"/>
              </a:rPr>
              <a:t>Students take responsibility for their learning</a:t>
            </a:r>
          </a:p>
          <a:p>
            <a:endParaRPr lang="en-CA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CA" sz="28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fr-CA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3</a:t>
            </a:fld>
            <a:endParaRPr lang="fr-FR" altLang="fr-F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364287"/>
            <a:ext cx="473075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66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684213"/>
          </a:xfrm>
        </p:spPr>
        <p:txBody>
          <a:bodyPr/>
          <a:lstStyle/>
          <a:p>
            <a:r>
              <a:rPr lang="en-US" sz="3800"/>
              <a:t>What is Universal Design of Instruction (UDI)?*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4</a:t>
            </a:fld>
            <a:endParaRPr lang="fr-FR" altLang="fr-FR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03" y="1268413"/>
            <a:ext cx="8156194" cy="4887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364287"/>
            <a:ext cx="5595937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 descr="This picture depicts the words universal design, written in large font, surrounded by many other words, such as principles, learning, strategies, written in different sizes of text. Copyright is https://plus.google.com/photos/109536443530111999376/albums/6276173712812409521/6276173715512506274" title="Universal desig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725144"/>
            <a:ext cx="3219450" cy="141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81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791815"/>
          </a:xfrm>
        </p:spPr>
        <p:txBody>
          <a:bodyPr/>
          <a:lstStyle/>
          <a:p>
            <a:pPr>
              <a:defRPr/>
            </a:pPr>
            <a:r>
              <a:rPr lang="en-CA" dirty="0" smtClean="0"/>
              <a:t>Questions </a:t>
            </a:r>
            <a:r>
              <a:rPr lang="en-CA" dirty="0"/>
              <a:t>de recherche</a:t>
            </a:r>
            <a:endParaRPr lang="en-US" dirty="0"/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340768"/>
            <a:ext cx="8229600" cy="4887912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altLang="en-US" dirty="0" err="1" smtClean="0">
                <a:ea typeface="Verdana" panose="020B0604030504040204" pitchFamily="34" charset="0"/>
              </a:rPr>
              <a:t>Quelles</a:t>
            </a:r>
            <a:r>
              <a:rPr lang="en-US" altLang="en-US" dirty="0" smtClean="0">
                <a:ea typeface="Verdana" panose="020B0604030504040204" pitchFamily="34" charset="0"/>
              </a:rPr>
              <a:t> </a:t>
            </a:r>
            <a:r>
              <a:rPr lang="en-US" altLang="en-US" dirty="0" err="1" smtClean="0">
                <a:ea typeface="Verdana" panose="020B0604030504040204" pitchFamily="34" charset="0"/>
              </a:rPr>
              <a:t>sont</a:t>
            </a:r>
            <a:r>
              <a:rPr lang="en-US" altLang="en-US" dirty="0" smtClean="0">
                <a:ea typeface="Verdana" panose="020B0604030504040204" pitchFamily="34" charset="0"/>
              </a:rPr>
              <a:t> les TIC </a:t>
            </a:r>
            <a:r>
              <a:rPr lang="en-US" altLang="en-US" dirty="0" err="1" smtClean="0">
                <a:ea typeface="Verdana" panose="020B0604030504040204" pitchFamily="34" charset="0"/>
              </a:rPr>
              <a:t>utilisées</a:t>
            </a:r>
            <a:r>
              <a:rPr lang="en-US" altLang="en-US" dirty="0" smtClean="0">
                <a:ea typeface="Verdana" panose="020B0604030504040204" pitchFamily="34" charset="0"/>
              </a:rPr>
              <a:t>…</a:t>
            </a:r>
          </a:p>
          <a:p>
            <a:pPr lvl="1">
              <a:spcAft>
                <a:spcPts val="1200"/>
              </a:spcAft>
            </a:pPr>
            <a:r>
              <a:rPr lang="en-US" altLang="en-US" dirty="0" smtClean="0">
                <a:ea typeface="Verdana" panose="020B0604030504040204" pitchFamily="34" charset="0"/>
              </a:rPr>
              <a:t>par les </a:t>
            </a:r>
            <a:r>
              <a:rPr lang="en-US" altLang="en-US" dirty="0" err="1" smtClean="0">
                <a:ea typeface="Verdana" panose="020B0604030504040204" pitchFamily="34" charset="0"/>
              </a:rPr>
              <a:t>professeurs</a:t>
            </a:r>
            <a:r>
              <a:rPr lang="en-US" altLang="en-US" dirty="0" smtClean="0">
                <a:ea typeface="Verdana" panose="020B0604030504040204" pitchFamily="34" charset="0"/>
              </a:rPr>
              <a:t> au </a:t>
            </a:r>
            <a:r>
              <a:rPr lang="fr-CA" altLang="en-US" dirty="0" smtClean="0">
                <a:ea typeface="Verdana" panose="020B0604030504040204" pitchFamily="34" charset="0"/>
              </a:rPr>
              <a:t>cégep</a:t>
            </a:r>
            <a:r>
              <a:rPr lang="en-US" altLang="en-US" dirty="0" smtClean="0">
                <a:ea typeface="Verdana" panose="020B0604030504040204" pitchFamily="34" charset="0"/>
              </a:rPr>
              <a:t>?</a:t>
            </a:r>
          </a:p>
          <a:p>
            <a:pPr lvl="1">
              <a:spcAft>
                <a:spcPts val="1200"/>
              </a:spcAft>
            </a:pPr>
            <a:r>
              <a:rPr lang="fr-CA" altLang="en-US" dirty="0" smtClean="0">
                <a:ea typeface="Verdana" panose="020B0604030504040204" pitchFamily="34" charset="0"/>
              </a:rPr>
              <a:t>d’une façon qui fonctionne bien</a:t>
            </a:r>
            <a:r>
              <a:rPr lang="en-US" altLang="en-US" dirty="0" smtClean="0">
                <a:ea typeface="Verdana" panose="020B0604030504040204" pitchFamily="34" charset="0"/>
              </a:rPr>
              <a:t> pour les étudiants? </a:t>
            </a:r>
          </a:p>
          <a:p>
            <a:pPr lvl="1">
              <a:spcAft>
                <a:spcPts val="1200"/>
              </a:spcAft>
            </a:pPr>
            <a:r>
              <a:rPr lang="en-US" altLang="en-US" dirty="0" err="1" smtClean="0">
                <a:ea typeface="Verdana" panose="020B0604030504040204" pitchFamily="34" charset="0"/>
              </a:rPr>
              <a:t>d’une</a:t>
            </a:r>
            <a:r>
              <a:rPr lang="en-US" altLang="en-US" dirty="0" smtClean="0">
                <a:ea typeface="Verdana" panose="020B0604030504040204" pitchFamily="34" charset="0"/>
              </a:rPr>
              <a:t> </a:t>
            </a:r>
            <a:r>
              <a:rPr lang="en-US" altLang="en-US" dirty="0" err="1" smtClean="0">
                <a:ea typeface="Verdana" panose="020B0604030504040204" pitchFamily="34" charset="0"/>
              </a:rPr>
              <a:t>façon</a:t>
            </a:r>
            <a:r>
              <a:rPr lang="en-US" altLang="en-US" dirty="0" smtClean="0">
                <a:ea typeface="Verdana" panose="020B0604030504040204" pitchFamily="34" charset="0"/>
              </a:rPr>
              <a:t> qui ne </a:t>
            </a:r>
            <a:r>
              <a:rPr lang="en-US" altLang="en-US" dirty="0" err="1" smtClean="0">
                <a:ea typeface="Verdana" panose="020B0604030504040204" pitchFamily="34" charset="0"/>
              </a:rPr>
              <a:t>fonctionne</a:t>
            </a:r>
            <a:r>
              <a:rPr lang="en-US" altLang="en-US" dirty="0" smtClean="0">
                <a:ea typeface="Verdana" panose="020B0604030504040204" pitchFamily="34" charset="0"/>
              </a:rPr>
              <a:t> pas </a:t>
            </a:r>
            <a:r>
              <a:rPr lang="en-US" altLang="en-US" dirty="0" err="1" smtClean="0">
                <a:ea typeface="Verdana" panose="020B0604030504040204" pitchFamily="34" charset="0"/>
              </a:rPr>
              <a:t>bien</a:t>
            </a:r>
            <a:r>
              <a:rPr lang="en-US" altLang="en-US" dirty="0" smtClean="0">
                <a:ea typeface="Verdana" panose="020B0604030504040204" pitchFamily="34" charset="0"/>
              </a:rPr>
              <a:t> pour les </a:t>
            </a:r>
            <a:r>
              <a:rPr lang="en-US" altLang="en-US" dirty="0" err="1" smtClean="0">
                <a:ea typeface="Verdana" panose="020B0604030504040204" pitchFamily="34" charset="0"/>
              </a:rPr>
              <a:t>étudiants</a:t>
            </a:r>
            <a:r>
              <a:rPr lang="en-US" altLang="en-US" dirty="0" smtClean="0">
                <a:ea typeface="Verdana" panose="020B0604030504040204" pitchFamily="34" charset="0"/>
              </a:rPr>
              <a:t>?   </a:t>
            </a: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408EF413-0464-4DB6-845E-F8EA4CE4EE52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5</a:t>
            </a:fld>
            <a:endParaRPr lang="fr-FR" altLang="fr-FR" sz="1400" dirty="0" smtClean="0">
              <a:solidFill>
                <a:srgbClr val="0033CC"/>
              </a:solidFill>
              <a:latin typeface="Arial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797152"/>
            <a:ext cx="1184768" cy="1395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209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8229600" cy="5256807"/>
          </a:xfrm>
        </p:spPr>
        <p:txBody>
          <a:bodyPr/>
          <a:lstStyle/>
          <a:p>
            <a:r>
              <a:rPr lang="en-US" altLang="en-US" dirty="0" err="1" smtClean="0">
                <a:ea typeface="Verdana" panose="020B0604030504040204" pitchFamily="34" charset="0"/>
              </a:rPr>
              <a:t>Sexe</a:t>
            </a:r>
            <a:r>
              <a:rPr lang="en-US" altLang="en-US" dirty="0" smtClean="0">
                <a:ea typeface="Verdana" panose="020B0604030504040204" pitchFamily="34" charset="0"/>
              </a:rPr>
              <a:t> </a:t>
            </a:r>
          </a:p>
          <a:p>
            <a:pPr lvl="2"/>
            <a:r>
              <a:rPr lang="en-US" altLang="en-US" sz="3200" dirty="0" smtClean="0">
                <a:ea typeface="Verdana" panose="020B0604030504040204" pitchFamily="34" charset="0"/>
              </a:rPr>
              <a:t>Femmes : n = 183 (59 %)</a:t>
            </a:r>
          </a:p>
          <a:p>
            <a:pPr lvl="2"/>
            <a:r>
              <a:rPr lang="en-US" altLang="en-US" sz="3200" dirty="0" smtClean="0">
                <a:ea typeface="Verdana" panose="020B0604030504040204" pitchFamily="34" charset="0"/>
              </a:rPr>
              <a:t>Hommes : n = 126 (40 %)</a:t>
            </a:r>
          </a:p>
          <a:p>
            <a:pPr marL="593725" lvl="2" indent="0">
              <a:buNone/>
            </a:pPr>
            <a:endParaRPr lang="en-US" altLang="en-US" sz="600" dirty="0" smtClean="0">
              <a:ea typeface="Verdana" panose="020B0604030504040204" pitchFamily="34" charset="0"/>
            </a:endParaRPr>
          </a:p>
          <a:p>
            <a:r>
              <a:rPr lang="en-CA" altLang="en-US" dirty="0" err="1" smtClean="0">
                <a:ea typeface="Verdana" panose="020B0604030504040204" pitchFamily="34" charset="0"/>
              </a:rPr>
              <a:t>Âge</a:t>
            </a:r>
            <a:r>
              <a:rPr lang="en-CA" altLang="en-US" dirty="0" smtClean="0">
                <a:ea typeface="Verdana" panose="020B0604030504040204" pitchFamily="34" charset="0"/>
              </a:rPr>
              <a:t> </a:t>
            </a:r>
            <a:r>
              <a:rPr lang="en-US" altLang="en-US" dirty="0" smtClean="0">
                <a:ea typeface="Verdana" panose="020B0604030504040204" pitchFamily="34" charset="0"/>
              </a:rPr>
              <a:t>: </a:t>
            </a:r>
            <a:r>
              <a:rPr lang="en-US" altLang="en-US" dirty="0" err="1" smtClean="0">
                <a:ea typeface="Verdana" panose="020B0604030504040204" pitchFamily="34" charset="0"/>
              </a:rPr>
              <a:t>moyenne</a:t>
            </a:r>
            <a:r>
              <a:rPr lang="en-US" altLang="en-US" dirty="0" smtClean="0">
                <a:ea typeface="Verdana" panose="020B0604030504040204" pitchFamily="34" charset="0"/>
              </a:rPr>
              <a:t> = 20,50</a:t>
            </a:r>
          </a:p>
          <a:p>
            <a:endParaRPr lang="en-US" altLang="en-US" sz="600" dirty="0" smtClean="0">
              <a:ea typeface="Verdana" panose="020B0604030504040204" pitchFamily="34" charset="0"/>
            </a:endParaRPr>
          </a:p>
          <a:p>
            <a:pPr lvl="0"/>
            <a:r>
              <a:rPr lang="en-US" altLang="en-US" dirty="0" err="1" smtClean="0">
                <a:solidFill>
                  <a:srgbClr val="002060"/>
                </a:solidFill>
                <a:ea typeface="Verdana" panose="020B0604030504040204" pitchFamily="34" charset="0"/>
              </a:rPr>
              <a:t>Programme</a:t>
            </a:r>
            <a:r>
              <a:rPr lang="en-US" altLang="en-US" dirty="0" smtClean="0">
                <a:solidFill>
                  <a:srgbClr val="002060"/>
                </a:solidFill>
                <a:ea typeface="Verdana" panose="020B0604030504040204" pitchFamily="34" charset="0"/>
              </a:rPr>
              <a:t> </a:t>
            </a:r>
            <a:r>
              <a:rPr lang="en-US" altLang="en-US" dirty="0" err="1">
                <a:ea typeface="Verdana" panose="020B0604030504040204" pitchFamily="34" charset="0"/>
              </a:rPr>
              <a:t>d’études</a:t>
            </a:r>
            <a:endParaRPr lang="en-US" altLang="en-US" dirty="0">
              <a:ea typeface="Verdana" panose="020B0604030504040204" pitchFamily="34" charset="0"/>
            </a:endParaRPr>
          </a:p>
          <a:p>
            <a:pPr lvl="2"/>
            <a:r>
              <a:rPr lang="en-US" altLang="en-US" sz="3200" dirty="0" err="1">
                <a:ea typeface="Verdana" panose="020B0604030504040204" pitchFamily="34" charset="0"/>
              </a:rPr>
              <a:t>Préuniversitaire</a:t>
            </a:r>
            <a:r>
              <a:rPr lang="en-US" altLang="en-US" sz="3200" dirty="0">
                <a:ea typeface="Verdana" panose="020B0604030504040204" pitchFamily="34" charset="0"/>
              </a:rPr>
              <a:t> : n = 210 (68 %)</a:t>
            </a:r>
          </a:p>
          <a:p>
            <a:pPr lvl="2">
              <a:spcBef>
                <a:spcPts val="0"/>
              </a:spcBef>
            </a:pPr>
            <a:r>
              <a:rPr lang="en-CA" altLang="en-US" sz="3200" dirty="0">
                <a:ea typeface="Verdana" panose="020B0604030504040204" pitchFamily="34" charset="0"/>
              </a:rPr>
              <a:t>Technique </a:t>
            </a:r>
            <a:r>
              <a:rPr lang="en-US" altLang="en-US" sz="3200" dirty="0">
                <a:ea typeface="Verdana" panose="020B0604030504040204" pitchFamily="34" charset="0"/>
              </a:rPr>
              <a:t>: n = 94 (</a:t>
            </a:r>
            <a:r>
              <a:rPr lang="en-US" altLang="en-US" sz="3200">
                <a:ea typeface="Verdana" panose="020B0604030504040204" pitchFamily="34" charset="0"/>
              </a:rPr>
              <a:t>31 </a:t>
            </a:r>
            <a:r>
              <a:rPr lang="en-US" altLang="en-US" sz="3200" smtClean="0">
                <a:ea typeface="Verdana" panose="020B0604030504040204" pitchFamily="34" charset="0"/>
              </a:rPr>
              <a:t>%)</a:t>
            </a:r>
          </a:p>
          <a:p>
            <a:pPr marL="593725" lvl="2" indent="0">
              <a:spcBef>
                <a:spcPts val="0"/>
              </a:spcBef>
              <a:buNone/>
            </a:pPr>
            <a:endParaRPr lang="en-US" altLang="en-US" sz="600" smtClean="0">
              <a:ea typeface="Verdana" panose="020B060403050404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altLang="en-US" smtClean="0">
                <a:ea typeface="Verdana" panose="020B0604030504040204" pitchFamily="34" charset="0"/>
              </a:rPr>
              <a:t/>
            </a:r>
            <a:br>
              <a:rPr lang="en-US" altLang="en-US" smtClean="0">
                <a:ea typeface="Verdana" panose="020B0604030504040204" pitchFamily="34" charset="0"/>
              </a:rPr>
            </a:br>
            <a:endParaRPr lang="en-US" altLang="en-US" sz="3200" dirty="0" smtClean="0">
              <a:latin typeface="Arial" charset="0"/>
              <a:cs typeface="Arial" charset="0"/>
            </a:endParaRPr>
          </a:p>
          <a:p>
            <a:endParaRPr lang="en-US" altLang="en-US" dirty="0" smtClean="0">
              <a:latin typeface="Arial" charset="0"/>
              <a:cs typeface="Arial" charset="0"/>
            </a:endParaRPr>
          </a:p>
        </p:txBody>
      </p:sp>
      <p:sp>
        <p:nvSpPr>
          <p:cNvPr id="8195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30B91B80-630E-4063-8E13-D5CAF8B5BBF9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6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752" y="294533"/>
            <a:ext cx="9036496" cy="684485"/>
          </a:xfrm>
        </p:spPr>
        <p:txBody>
          <a:bodyPr/>
          <a:lstStyle/>
          <a:p>
            <a:pPr>
              <a:defRPr/>
            </a:pPr>
            <a:r>
              <a:rPr lang="en-US" sz="3600" dirty="0" err="1" smtClean="0"/>
              <a:t>Caract</a:t>
            </a:r>
            <a:r>
              <a:rPr lang="en-US" altLang="en-US" sz="3600" dirty="0" err="1" smtClean="0"/>
              <a:t>éristiques</a:t>
            </a:r>
            <a:r>
              <a:rPr lang="en-US" sz="3600" dirty="0" smtClean="0"/>
              <a:t> </a:t>
            </a:r>
            <a:r>
              <a:rPr lang="en-US" sz="3600" dirty="0" err="1" smtClean="0"/>
              <a:t>sociod</a:t>
            </a:r>
            <a:r>
              <a:rPr lang="en-US" altLang="en-US" sz="3600" dirty="0" err="1" smtClean="0"/>
              <a:t>émographiques</a:t>
            </a:r>
            <a:endParaRPr lang="fr-CA" sz="3600" dirty="0"/>
          </a:p>
        </p:txBody>
      </p:sp>
    </p:spTree>
    <p:extLst>
      <p:ext uri="{BB962C8B-B14F-4D97-AF65-F5344CB8AC3E}">
        <p14:creationId xmlns:p14="http://schemas.microsoft.com/office/powerpoint/2010/main" val="3670230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89025"/>
          </a:xfrm>
        </p:spPr>
        <p:txBody>
          <a:bodyPr/>
          <a:lstStyle/>
          <a:p>
            <a:pPr>
              <a:defRPr/>
            </a:pPr>
            <a:r>
              <a:rPr lang="fr-CA" sz="3600" dirty="0"/>
              <a:t>J’aime les cours où les professeurs utilisent des </a:t>
            </a:r>
            <a:r>
              <a:rPr lang="fr-CA" sz="3600" dirty="0" smtClean="0"/>
              <a:t>TIC</a:t>
            </a:r>
            <a:endParaRPr lang="en-US" sz="3600" dirty="0"/>
          </a:p>
        </p:txBody>
      </p:sp>
      <p:sp>
        <p:nvSpPr>
          <p:cNvPr id="12291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77AC8A10-73D5-402E-85D6-96BC17998A36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7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pic>
        <p:nvPicPr>
          <p:cNvPr id="12292" name="Picture 5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5469" y="1341438"/>
            <a:ext cx="7993063" cy="4803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492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CA" sz="3600" dirty="0"/>
              <a:t>Matériel </a:t>
            </a:r>
            <a:r>
              <a:rPr lang="fr-CA" sz="3600" dirty="0" smtClean="0"/>
              <a:t>utilisé </a:t>
            </a:r>
            <a:r>
              <a:rPr lang="fr-CA" sz="3600" dirty="0"/>
              <a:t>p</a:t>
            </a:r>
            <a:r>
              <a:rPr lang="fr-CA" sz="3600" dirty="0" smtClean="0"/>
              <a:t>ar </a:t>
            </a:r>
            <a:r>
              <a:rPr lang="fr-CA" sz="3600" dirty="0"/>
              <a:t>m</a:t>
            </a:r>
            <a:r>
              <a:rPr lang="fr-CA" sz="3600" dirty="0" smtClean="0"/>
              <a:t>es </a:t>
            </a:r>
            <a:r>
              <a:rPr lang="fr-CA" sz="3600" dirty="0"/>
              <a:t>p</a:t>
            </a:r>
            <a:r>
              <a:rPr lang="fr-CA" sz="3600" dirty="0" smtClean="0"/>
              <a:t>rofesseurs</a:t>
            </a:r>
            <a:endParaRPr lang="en-US" sz="3600" dirty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657D60C2-621B-4525-9E65-68E74C710A4D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8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graphicFrame>
        <p:nvGraphicFramePr>
          <p:cNvPr id="1638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4193778"/>
              </p:ext>
            </p:extLst>
          </p:nvPr>
        </p:nvGraphicFramePr>
        <p:xfrm>
          <a:off x="179388" y="1628775"/>
          <a:ext cx="8785225" cy="405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8" name="Worksheet" r:id="rId5" imgW="5048244" imgH="2228850" progId="Excel.Sheet.12">
                  <p:embed/>
                </p:oleObj>
              </mc:Choice>
              <mc:Fallback>
                <p:oleObj name="Worksheet" r:id="rId5" imgW="5048244" imgH="2228850" progId="Excel.Shee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1628775"/>
                        <a:ext cx="8785225" cy="4057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7808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1044575"/>
          </a:xfrm>
        </p:spPr>
        <p:txBody>
          <a:bodyPr/>
          <a:lstStyle/>
          <a:p>
            <a:pPr>
              <a:defRPr/>
            </a:pPr>
            <a:r>
              <a:rPr lang="fr-CA" sz="3600" dirty="0" smtClean="0"/>
              <a:t>Matériel de cours rendu disponible </a:t>
            </a:r>
            <a:r>
              <a:rPr lang="fr-CA" sz="3600" dirty="0"/>
              <a:t>en ligne par </a:t>
            </a:r>
            <a:r>
              <a:rPr lang="fr-CA" sz="3600" dirty="0" smtClean="0"/>
              <a:t>mes professeurs</a:t>
            </a:r>
            <a:endParaRPr lang="en-US" altLang="en-US" sz="3600" dirty="0" smtClean="0">
              <a:latin typeface="Arial" charset="0"/>
              <a:cs typeface="Arial" charset="0"/>
            </a:endParaRPr>
          </a:p>
        </p:txBody>
      </p:sp>
      <p:sp>
        <p:nvSpPr>
          <p:cNvPr id="13315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rgbClr val="072C62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rgbClr val="072C62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rgbClr val="072C62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rgbClr val="072C62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CE240C4-FE1B-48D4-B9A1-B01ADEFCA7A2}" type="slidenum">
              <a:rPr lang="fr-CA" altLang="en-US" sz="1400" smtClean="0">
                <a:solidFill>
                  <a:srgbClr val="0033CC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fr-CA" altLang="en-US" sz="1400" smtClean="0">
              <a:solidFill>
                <a:srgbClr val="0033CC"/>
              </a:solidFill>
            </a:endParaRPr>
          </a:p>
        </p:txBody>
      </p:sp>
      <p:graphicFrame>
        <p:nvGraphicFramePr>
          <p:cNvPr id="133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9288929"/>
              </p:ext>
            </p:extLst>
          </p:nvPr>
        </p:nvGraphicFramePr>
        <p:xfrm>
          <a:off x="292100" y="1628775"/>
          <a:ext cx="8470900" cy="432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0" name="Worksheet" r:id="rId5" imgW="4372102" imgH="2228850" progId="Excel.Sheet.12">
                  <p:embed/>
                </p:oleObj>
              </mc:Choice>
              <mc:Fallback>
                <p:oleObj name="Worksheet" r:id="rId5" imgW="4372102" imgH="2228850" progId="Excel.Shee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100" y="1628775"/>
                        <a:ext cx="8470900" cy="4321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26040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9199</TotalTime>
  <Words>396</Words>
  <Application>Microsoft Office PowerPoint</Application>
  <PresentationFormat>On-screen Show (4:3)</PresentationFormat>
  <Paragraphs>97</Paragraphs>
  <Slides>16</Slides>
  <Notes>10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Origine</vt:lpstr>
      <vt:lpstr>1_Origine</vt:lpstr>
      <vt:lpstr>Worksheet</vt:lpstr>
      <vt:lpstr>Joindre l'utile à l'agréable: l’utilisation des résultats de recherche afin d’enrichir l’enseignement au collégial  </vt:lpstr>
      <vt:lpstr>What is active learning*?</vt:lpstr>
      <vt:lpstr>What is the flipped classroom*? </vt:lpstr>
      <vt:lpstr>What is Universal Design of Instruction (UDI)?*</vt:lpstr>
      <vt:lpstr>Questions de recherche</vt:lpstr>
      <vt:lpstr>Caractéristiques sociodémographiques</vt:lpstr>
      <vt:lpstr>J’aime les cours où les professeurs utilisent des TIC</vt:lpstr>
      <vt:lpstr>Matériel utilisé par mes professeurs</vt:lpstr>
      <vt:lpstr>Matériel de cours rendu disponible en ligne par mes professeurs</vt:lpstr>
      <vt:lpstr> Outils en ligne utilisés par mes professeurs</vt:lpstr>
      <vt:lpstr>Ce qui fonctionne bien</vt:lpstr>
      <vt:lpstr>Ce qui ne fonctionne pas bien</vt:lpstr>
      <vt:lpstr>Student Views: Use of Personal Technology in Class</vt:lpstr>
      <vt:lpstr>Comparison of Student and Faculty Views About Use of Personal Technology in Class</vt:lpstr>
      <vt:lpstr> Merci de votre attention</vt:lpstr>
      <vt:lpstr>   Pour nous joindre Pour plus d’information</vt:lpstr>
    </vt:vector>
  </TitlesOfParts>
  <Company>TRADINTEK - Services linguistiques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TRA6053 - Méthodologie et outils de la localisation II</dc:title>
  <dc:creator>Christian Mayer</dc:creator>
  <cp:lastModifiedBy>Admin</cp:lastModifiedBy>
  <cp:revision>819</cp:revision>
  <cp:lastPrinted>2015-10-13T20:22:21Z</cp:lastPrinted>
  <dcterms:created xsi:type="dcterms:W3CDTF">2002-08-29T15:31:57Z</dcterms:created>
  <dcterms:modified xsi:type="dcterms:W3CDTF">2017-10-17T18:39:08Z</dcterms:modified>
</cp:coreProperties>
</file>