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7"/>
  </p:notesMasterIdLst>
  <p:handoutMasterIdLst>
    <p:handoutMasterId r:id="rId18"/>
  </p:handoutMasterIdLst>
  <p:sldIdLst>
    <p:sldId id="283" r:id="rId2"/>
    <p:sldId id="324" r:id="rId3"/>
    <p:sldId id="308" r:id="rId4"/>
    <p:sldId id="305" r:id="rId5"/>
    <p:sldId id="326" r:id="rId6"/>
    <p:sldId id="316" r:id="rId7"/>
    <p:sldId id="325" r:id="rId8"/>
    <p:sldId id="328" r:id="rId9"/>
    <p:sldId id="332" r:id="rId10"/>
    <p:sldId id="311" r:id="rId11"/>
    <p:sldId id="312" r:id="rId12"/>
    <p:sldId id="322" r:id="rId13"/>
    <p:sldId id="333" r:id="rId14"/>
    <p:sldId id="318" r:id="rId15"/>
    <p:sldId id="294" r:id="rId16"/>
  </p:sldIdLst>
  <p:sldSz cx="9144000" cy="6858000" type="screen4x3"/>
  <p:notesSz cx="68580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F" initials="CF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CC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38" autoAdjust="0"/>
    <p:restoredTop sz="87903" autoAdjust="0"/>
  </p:normalViewPr>
  <p:slideViewPr>
    <p:cSldViewPr>
      <p:cViewPr varScale="1">
        <p:scale>
          <a:sx n="93" d="100"/>
          <a:sy n="93" d="100"/>
        </p:scale>
        <p:origin x="-93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256947083852281"/>
          <c:y val="4.0459315162165083E-2"/>
          <c:w val="0.86635878177278547"/>
          <c:h val="0.520208630965886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[Data_For_Presentation.xlsx]Sheet2!$A$4</c:f>
              <c:strCache>
                <c:ptCount val="1"/>
                <c:pt idx="0">
                  <c:v>Science</c:v>
                </c:pt>
              </c:strCache>
            </c:strRef>
          </c:tx>
          <c:spPr>
            <a:solidFill>
              <a:srgbClr val="1B1660"/>
            </a:solidFill>
          </c:spPr>
          <c:invertIfNegative val="0"/>
          <c:dLbls>
            <c:dLbl>
              <c:idx val="0"/>
              <c:layout>
                <c:manualLayout>
                  <c:x val="-1.4816930063326326E-2"/>
                  <c:y val="4.28510226413199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0116976545542427E-2"/>
                  <c:y val="1.8691588785046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8.852354477349529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[Data_For_Presentation.xlsx]Sheet2!$B$3:$G$3</c:f>
              <c:strCache>
                <c:ptCount val="6"/>
                <c:pt idx="0">
                  <c:v>Strongly Disagree</c:v>
                </c:pt>
                <c:pt idx="1">
                  <c:v>Moderately Disagree 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 </c:v>
                </c:pt>
                <c:pt idx="5">
                  <c:v>Strongly Agree</c:v>
                </c:pt>
              </c:strCache>
            </c:strRef>
          </c:cat>
          <c:val>
            <c:numRef>
              <c:f>[Data_For_Presentation.xlsx]Sheet2!$B$4:$G$4</c:f>
              <c:numCache>
                <c:formatCode>0%</c:formatCode>
                <c:ptCount val="6"/>
                <c:pt idx="0">
                  <c:v>0</c:v>
                </c:pt>
                <c:pt idx="1">
                  <c:v>2.1052631578947368E-2</c:v>
                </c:pt>
                <c:pt idx="2">
                  <c:v>4.2105263157894736E-2</c:v>
                </c:pt>
                <c:pt idx="3">
                  <c:v>0.17894736842105263</c:v>
                </c:pt>
                <c:pt idx="4">
                  <c:v>0.47368421052631576</c:v>
                </c:pt>
                <c:pt idx="5">
                  <c:v>0.28421052631578947</c:v>
                </c:pt>
              </c:numCache>
            </c:numRef>
          </c:val>
        </c:ser>
        <c:ser>
          <c:idx val="1"/>
          <c:order val="1"/>
          <c:tx>
            <c:strRef>
              <c:f>[Data_For_Presentation.xlsx]Sheet2!$A$5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1.1381598613735184E-2"/>
                  <c:y val="-6.853503382261229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793866204578409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74725824114781E-2"/>
                  <c:y val="2.416017702751400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852354477349529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[Data_For_Presentation.xlsx]Sheet2!$B$3:$G$3</c:f>
              <c:strCache>
                <c:ptCount val="6"/>
                <c:pt idx="0">
                  <c:v>Strongly Disagree</c:v>
                </c:pt>
                <c:pt idx="1">
                  <c:v>Moderately Disagree 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 </c:v>
                </c:pt>
                <c:pt idx="5">
                  <c:v>Strongly Agree</c:v>
                </c:pt>
              </c:strCache>
            </c:strRef>
          </c:cat>
          <c:val>
            <c:numRef>
              <c:f>[Data_For_Presentation.xlsx]Sheet2!$B$5:$G$5</c:f>
              <c:numCache>
                <c:formatCode>0%</c:formatCode>
                <c:ptCount val="6"/>
                <c:pt idx="0">
                  <c:v>1.4285714285714285E-2</c:v>
                </c:pt>
                <c:pt idx="1">
                  <c:v>4.7619047619047623E-3</c:v>
                </c:pt>
                <c:pt idx="2">
                  <c:v>1.4285714285714285E-2</c:v>
                </c:pt>
                <c:pt idx="3">
                  <c:v>0.20952380952380953</c:v>
                </c:pt>
                <c:pt idx="4">
                  <c:v>0.39523809523809522</c:v>
                </c:pt>
                <c:pt idx="5">
                  <c:v>0.3619047619047619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0345728"/>
        <c:axId val="83587840"/>
      </c:barChart>
      <c:catAx>
        <c:axId val="803457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anchor="ctr" anchorCtr="1"/>
          <a:lstStyle/>
          <a:p>
            <a:pPr>
              <a:defRPr sz="2100"/>
            </a:pPr>
            <a:endParaRPr lang="en-US"/>
          </a:p>
        </c:txPr>
        <c:crossAx val="83587840"/>
        <c:crosses val="autoZero"/>
        <c:auto val="1"/>
        <c:lblAlgn val="ctr"/>
        <c:lblOffset val="0"/>
        <c:noMultiLvlLbl val="0"/>
      </c:catAx>
      <c:valAx>
        <c:axId val="83587840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200"/>
            </a:pPr>
            <a:endParaRPr lang="en-US"/>
          </a:p>
        </c:txPr>
        <c:crossAx val="80345728"/>
        <c:crosses val="autoZero"/>
        <c:crossBetween val="between"/>
        <c:majorUnit val="0.1"/>
        <c:minorUnit val="5.000000000000001E-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4894714427441785"/>
          <c:y val="9.8411796185400371E-2"/>
          <c:w val="0.22562182405415848"/>
          <c:h val="0.15669125537540721"/>
        </c:manualLayout>
      </c:layout>
      <c:overlay val="0"/>
      <c:txPr>
        <a:bodyPr/>
        <a:lstStyle/>
        <a:p>
          <a:pPr>
            <a:defRPr sz="2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268471144531699"/>
          <c:y val="4.4852460489973357E-2"/>
          <c:w val="0.8737519661558073"/>
          <c:h val="0.530873601849124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[Data_For_Presentation.xlsx]Sheet3!$B$5</c:f>
              <c:strCache>
                <c:ptCount val="1"/>
                <c:pt idx="0">
                  <c:v>Science </c:v>
                </c:pt>
              </c:strCache>
            </c:strRef>
          </c:tx>
          <c:spPr>
            <a:solidFill>
              <a:srgbClr val="1B1660"/>
            </a:solidFill>
          </c:spPr>
          <c:invertIfNegative val="0"/>
          <c:dLbls>
            <c:dLbl>
              <c:idx val="0"/>
              <c:layout>
                <c:manualLayout>
                  <c:x val="-7.8831907282752595E-3"/>
                  <c:y val="-2.07738198834572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88319072827523E-3"/>
                  <c:y val="-3.8084896493030734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1036467019585437E-2"/>
                  <c:y val="2.07738198834571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[Data_For_Presentation.xlsx]Sheet3!$C$4:$H$4</c:f>
              <c:strCache>
                <c:ptCount val="6"/>
                <c:pt idx="0">
                  <c:v>Strongly Disagree</c:v>
                </c:pt>
                <c:pt idx="1">
                  <c:v>Moderately Disagree 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 </c:v>
                </c:pt>
                <c:pt idx="5">
                  <c:v>Strongly Agree</c:v>
                </c:pt>
              </c:strCache>
            </c:strRef>
          </c:cat>
          <c:val>
            <c:numRef>
              <c:f>[Data_For_Presentation.xlsx]Sheet3!$C$5:$H$5</c:f>
              <c:numCache>
                <c:formatCode>0%</c:formatCode>
                <c:ptCount val="6"/>
                <c:pt idx="0">
                  <c:v>0</c:v>
                </c:pt>
                <c:pt idx="1">
                  <c:v>2.2727272727272728E-2</c:v>
                </c:pt>
                <c:pt idx="2">
                  <c:v>4.5454545454545456E-2</c:v>
                </c:pt>
                <c:pt idx="3">
                  <c:v>0.20454545454545456</c:v>
                </c:pt>
                <c:pt idx="4">
                  <c:v>0.26136363636363635</c:v>
                </c:pt>
                <c:pt idx="5">
                  <c:v>0.46590909090909088</c:v>
                </c:pt>
              </c:numCache>
            </c:numRef>
          </c:val>
        </c:ser>
        <c:ser>
          <c:idx val="1"/>
          <c:order val="1"/>
          <c:tx>
            <c:strRef>
              <c:f>[Data_For_Presentation.xlsx]Sheet3!$B$6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4.7299144369651377E-3"/>
                  <c:y val="-7.6169792986061467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8831907282751728E-3"/>
                  <c:y val="-2.07738198834572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729914436965137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766381456550346E-2"/>
                  <c:y val="-7.6169792986061467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576638145655034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4189743310895299E-2"/>
                  <c:y val="-2.07738198834572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[Data_For_Presentation.xlsx]Sheet3!$C$4:$H$4</c:f>
              <c:strCache>
                <c:ptCount val="6"/>
                <c:pt idx="0">
                  <c:v>Strongly Disagree</c:v>
                </c:pt>
                <c:pt idx="1">
                  <c:v>Moderately Disagree 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 </c:v>
                </c:pt>
                <c:pt idx="5">
                  <c:v>Strongly Agree</c:v>
                </c:pt>
              </c:strCache>
            </c:strRef>
          </c:cat>
          <c:val>
            <c:numRef>
              <c:f>[Data_For_Presentation.xlsx]Sheet3!$C$6:$H$6</c:f>
              <c:numCache>
                <c:formatCode>0%</c:formatCode>
                <c:ptCount val="6"/>
                <c:pt idx="0">
                  <c:v>1.4851485148514851E-2</c:v>
                </c:pt>
                <c:pt idx="1">
                  <c:v>3.4653465346534656E-2</c:v>
                </c:pt>
                <c:pt idx="2">
                  <c:v>3.9603960396039604E-2</c:v>
                </c:pt>
                <c:pt idx="3">
                  <c:v>0.16336633663366337</c:v>
                </c:pt>
                <c:pt idx="4">
                  <c:v>0.27722772277227725</c:v>
                </c:pt>
                <c:pt idx="5">
                  <c:v>0.47029702970297027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794304"/>
        <c:axId val="115796224"/>
      </c:barChart>
      <c:catAx>
        <c:axId val="11579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100"/>
            </a:pPr>
            <a:endParaRPr lang="en-US"/>
          </a:p>
        </c:txPr>
        <c:crossAx val="115796224"/>
        <c:crosses val="autoZero"/>
        <c:auto val="1"/>
        <c:lblAlgn val="ctr"/>
        <c:lblOffset val="0"/>
        <c:noMultiLvlLbl val="0"/>
      </c:catAx>
      <c:valAx>
        <c:axId val="115796224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115794304"/>
        <c:crosses val="autoZero"/>
        <c:crossBetween val="between"/>
        <c:majorUnit val="0.1"/>
        <c:minorUnit val="5.000000000000001E-2"/>
      </c:valAx>
    </c:plotArea>
    <c:legend>
      <c:legendPos val="r"/>
      <c:layout>
        <c:manualLayout>
          <c:xMode val="edge"/>
          <c:yMode val="edge"/>
          <c:x val="0.15729477913760068"/>
          <c:y val="9.9892075483676401E-2"/>
          <c:w val="0.24870746708240254"/>
          <c:h val="0.14666382267074771"/>
        </c:manualLayout>
      </c:layout>
      <c:overlay val="0"/>
      <c:txPr>
        <a:bodyPr/>
        <a:lstStyle/>
        <a:p>
          <a:pPr>
            <a:defRPr sz="2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001" y="0"/>
            <a:ext cx="2972821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160"/>
            <a:ext cx="2971643" cy="46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001" y="8831160"/>
            <a:ext cx="2972821" cy="46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C9F4C71-03B5-46E0-BFFB-DCA3C0F8586D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229316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358" y="0"/>
            <a:ext cx="2971643" cy="46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3536" y="4416633"/>
            <a:ext cx="5030929" cy="418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161"/>
            <a:ext cx="2971643" cy="465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358" y="8831161"/>
            <a:ext cx="2971643" cy="465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00D08F7-0A18-484A-AB15-A0B7FE19C275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4701649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38263" y="1162050"/>
            <a:ext cx="4181475" cy="3136900"/>
          </a:xfrm>
          <a:ln/>
        </p:spPr>
      </p:sp>
      <p:sp>
        <p:nvSpPr>
          <p:cNvPr id="2560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5C87BF94-D8AF-44D9-81EF-3A430C5658D0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888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98392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485469E-19BB-47A8-B6C4-FDCA3EE60788}" type="slidenum">
              <a:rPr lang="fr-CA" altLang="fr-FR" sz="1200" smtClean="0"/>
              <a:pPr/>
              <a:t>14</a:t>
            </a:fld>
            <a:endParaRPr lang="fr-CA" altLang="fr-FR" sz="1200" smtClean="0"/>
          </a:p>
        </p:txBody>
      </p:sp>
    </p:spTree>
    <p:extLst>
      <p:ext uri="{BB962C8B-B14F-4D97-AF65-F5344CB8AC3E}">
        <p14:creationId xmlns:p14="http://schemas.microsoft.com/office/powerpoint/2010/main" val="3901117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61DA81F-D7B3-412F-856A-50A93B8A7921}" type="slidenum">
              <a:rPr lang="fr-CA" altLang="fr-FR" sz="1200" smtClean="0"/>
              <a:pPr/>
              <a:t>15</a:t>
            </a:fld>
            <a:endParaRPr lang="fr-CA" altLang="fr-FR" sz="1200" smtClean="0"/>
          </a:p>
        </p:txBody>
      </p:sp>
    </p:spTree>
    <p:extLst>
      <p:ext uri="{BB962C8B-B14F-4D97-AF65-F5344CB8AC3E}">
        <p14:creationId xmlns:p14="http://schemas.microsoft.com/office/powerpoint/2010/main" val="1759494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55530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566835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81297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81297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 84% to 96% of the</a:t>
            </a:r>
            <a:r>
              <a:rPr lang="en-CA" baseline="0" dirty="0" smtClean="0"/>
              <a:t> sample said these.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097423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743844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59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84F0D0-9B52-4DAC-9FAE-95A5440E5A6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117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6A3790F5-85A2-41CB-9E76-BDB4D013E3A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1254" y="260648"/>
            <a:ext cx="8112125" cy="201622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000" dirty="0">
                <a:solidFill>
                  <a:srgbClr val="0033CC"/>
                </a:solidFill>
                <a:effectLst/>
              </a:rPr>
              <a:t>What Do Students Really Want When It Comes to Their </a:t>
            </a:r>
            <a:r>
              <a:rPr lang="en-US" sz="4000" dirty="0" smtClean="0">
                <a:solidFill>
                  <a:srgbClr val="0033CC"/>
                </a:solidFill>
                <a:effectLst/>
              </a:rPr>
              <a:t>Instructors </a:t>
            </a:r>
            <a:r>
              <a:rPr lang="en-US" sz="4000" dirty="0">
                <a:solidFill>
                  <a:srgbClr val="0033CC"/>
                </a:solidFill>
                <a:effectLst/>
              </a:rPr>
              <a:t>Use of ICTs?</a:t>
            </a:r>
            <a:r>
              <a:rPr lang="en-US" sz="3600" noProof="0" dirty="0" smtClean="0">
                <a:effectLst/>
              </a:rPr>
              <a:t/>
            </a:r>
            <a:br>
              <a:rPr lang="en-US" sz="3600" noProof="0" dirty="0" smtClean="0">
                <a:effectLst/>
              </a:rPr>
            </a:br>
            <a:endParaRPr lang="en-US" sz="3600" noProof="0" dirty="0">
              <a:solidFill>
                <a:srgbClr val="0033CC"/>
              </a:solidFill>
            </a:endParaRPr>
          </a:p>
        </p:txBody>
      </p:sp>
      <p:sp>
        <p:nvSpPr>
          <p:cNvPr id="4100" name="Connecteur droit 28"/>
          <p:cNvSpPr>
            <a:spLocks noChangeShapeType="1"/>
          </p:cNvSpPr>
          <p:nvPr/>
        </p:nvSpPr>
        <p:spPr bwMode="auto">
          <a:xfrm>
            <a:off x="457200" y="3281363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0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854" y="6010274"/>
            <a:ext cx="2049463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7" y="6188075"/>
            <a:ext cx="118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475" y="6054725"/>
            <a:ext cx="5651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977" y="5655248"/>
            <a:ext cx="801064" cy="2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1" descr="Ministry of Education logo&#10;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05694" y="5933879"/>
            <a:ext cx="2056404" cy="793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880454" y="2376000"/>
            <a:ext cx="57878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Alice Havel</a:t>
            </a:r>
            <a:r>
              <a:rPr lang="en-US" sz="3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Jillian Budd</a:t>
            </a:r>
            <a:r>
              <a:rPr lang="en-US" sz="3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1,3 </a:t>
            </a:r>
            <a:endParaRPr lang="en-US" sz="3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4000" y="3492000"/>
            <a:ext cx="463223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Adaptech Research Network</a:t>
            </a:r>
          </a:p>
          <a:p>
            <a:r>
              <a:rPr lang="en-US" sz="2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Dawson College</a:t>
            </a:r>
          </a:p>
          <a:p>
            <a:r>
              <a:rPr lang="en-US" sz="2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McGill University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4932000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SALTISE, 4th Annual Conference </a:t>
            </a:r>
          </a:p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John Abbott College, Montreal, June 2</a:t>
            </a:r>
            <a:r>
              <a:rPr lang="en-US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2015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684213"/>
          </a:xfrm>
        </p:spPr>
        <p:txBody>
          <a:bodyPr/>
          <a:lstStyle/>
          <a:p>
            <a:pPr>
              <a:defRPr/>
            </a:pPr>
            <a:r>
              <a:rPr lang="en-US" noProof="0" dirty="0" smtClean="0">
                <a:effectLst/>
              </a:rPr>
              <a:t>What Worked Well</a:t>
            </a:r>
            <a:endParaRPr lang="en-US" noProof="0" dirty="0"/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lvl="0" indent="-514350">
              <a:spcBef>
                <a:spcPts val="3000"/>
              </a:spcBef>
              <a:spcAft>
                <a:spcPts val="3000"/>
              </a:spcAft>
              <a:buFont typeface="+mj-lt"/>
              <a:buAutoNum type="arabicPeriod"/>
            </a:pPr>
            <a:r>
              <a:rPr lang="en-US" sz="3200" dirty="0"/>
              <a:t>Presentation software</a:t>
            </a:r>
          </a:p>
          <a:p>
            <a:pPr marL="514350" lvl="0" indent="-514350">
              <a:spcBef>
                <a:spcPts val="3000"/>
              </a:spcBef>
              <a:spcAft>
                <a:spcPts val="3000"/>
              </a:spcAft>
              <a:buFont typeface="+mj-lt"/>
              <a:buAutoNum type="arabicPeriod"/>
            </a:pPr>
            <a:r>
              <a:rPr lang="en-US" sz="3200" dirty="0"/>
              <a:t>Videos</a:t>
            </a:r>
          </a:p>
          <a:p>
            <a:pPr marL="514350" lvl="0" indent="-514350">
              <a:spcBef>
                <a:spcPts val="3000"/>
              </a:spcBef>
              <a:spcAft>
                <a:spcPts val="3000"/>
              </a:spcAft>
              <a:buFont typeface="+mj-lt"/>
              <a:buAutoNum type="arabicPeriod"/>
            </a:pPr>
            <a:r>
              <a:rPr lang="en-US" sz="3200" dirty="0"/>
              <a:t>Notes posted online</a:t>
            </a:r>
          </a:p>
          <a:p>
            <a:pPr marL="514350" lvl="0" indent="-514350">
              <a:spcBef>
                <a:spcPts val="3000"/>
              </a:spcBef>
              <a:spcAft>
                <a:spcPts val="3000"/>
              </a:spcAft>
              <a:buFont typeface="+mj-lt"/>
              <a:buAutoNum type="arabicPeriod"/>
            </a:pPr>
            <a:r>
              <a:rPr lang="en-US" sz="3200" dirty="0"/>
              <a:t>Grades posted </a:t>
            </a:r>
            <a:r>
              <a:rPr lang="en-US" sz="3200" dirty="0" smtClean="0"/>
              <a:t>online</a:t>
            </a:r>
            <a:endParaRPr lang="en-US" sz="3200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BF1978D-A84D-4988-87C7-58C696E32BF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10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2531" name="Picture 3" descr="Smiley face thumbs u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7" y="4481336"/>
            <a:ext cx="1584176" cy="15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648072"/>
          </a:xfrm>
        </p:spPr>
        <p:txBody>
          <a:bodyPr anchor="t"/>
          <a:lstStyle/>
          <a:p>
            <a:pPr>
              <a:defRPr/>
            </a:pPr>
            <a:r>
              <a:rPr lang="en-US" noProof="0" dirty="0" smtClean="0">
                <a:effectLst/>
              </a:rPr>
              <a:t>What Did Not Work Well</a:t>
            </a:r>
            <a:endParaRPr lang="en-US" noProof="0" dirty="0"/>
          </a:p>
        </p:txBody>
      </p:sp>
      <p:sp>
        <p:nvSpPr>
          <p:cNvPr id="21506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6851104" cy="4888200"/>
          </a:xfrm>
        </p:spPr>
        <p:txBody>
          <a:bodyPr/>
          <a:lstStyle/>
          <a:p>
            <a:pPr marL="514350" lvl="0" indent="-514350">
              <a:spcBef>
                <a:spcPts val="2000"/>
              </a:spcBef>
              <a:spcAft>
                <a:spcPts val="2000"/>
              </a:spcAft>
              <a:buFont typeface="+mj-lt"/>
              <a:buAutoNum type="arabicPeriod"/>
            </a:pPr>
            <a:r>
              <a:rPr lang="en-US" sz="3200" dirty="0"/>
              <a:t>Presentation software</a:t>
            </a:r>
          </a:p>
          <a:p>
            <a:pPr marL="514350" lvl="0" indent="-514350">
              <a:spcBef>
                <a:spcPts val="2000"/>
              </a:spcBef>
              <a:spcAft>
                <a:spcPts val="200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3200" dirty="0"/>
              <a:t>Teachers’ use and knowledge </a:t>
            </a:r>
            <a:r>
              <a:rPr lang="en-US" sz="3200" dirty="0" smtClean="0"/>
              <a:t>of technology</a:t>
            </a:r>
            <a:endParaRPr lang="en-US" sz="3200" dirty="0"/>
          </a:p>
          <a:p>
            <a:pPr marL="514350" lvl="0" indent="-514350">
              <a:spcBef>
                <a:spcPts val="2000"/>
              </a:spcBef>
              <a:spcAft>
                <a:spcPts val="2000"/>
              </a:spcAft>
              <a:buFont typeface="+mj-lt"/>
              <a:buAutoNum type="arabicPeriod"/>
            </a:pPr>
            <a:r>
              <a:rPr lang="en-US" sz="3200" dirty="0"/>
              <a:t>Online communication</a:t>
            </a:r>
          </a:p>
          <a:p>
            <a:pPr marL="514350" lvl="0" indent="-514350">
              <a:spcBef>
                <a:spcPts val="2000"/>
              </a:spcBef>
              <a:spcAft>
                <a:spcPts val="2000"/>
              </a:spcAft>
              <a:buFont typeface="+mj-lt"/>
              <a:buAutoNum type="arabicPeriod"/>
            </a:pPr>
            <a:r>
              <a:rPr lang="en-US" sz="3200" dirty="0"/>
              <a:t>Performance of technology at </a:t>
            </a:r>
            <a:r>
              <a:rPr lang="en-US" sz="3200" dirty="0" smtClean="0"/>
              <a:t>school</a:t>
            </a:r>
            <a:endParaRPr lang="en-US" sz="3200" dirty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BB7B2539-434C-4E95-B576-3A63B6DF104F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11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3554" name="Picture 2" descr="Sad face thumbs 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797152"/>
            <a:ext cx="1440160" cy="138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52400"/>
            <a:ext cx="8928992" cy="972344"/>
          </a:xfrm>
        </p:spPr>
        <p:txBody>
          <a:bodyPr/>
          <a:lstStyle/>
          <a:p>
            <a:r>
              <a:rPr lang="en-US" sz="3300" noProof="0" dirty="0" smtClean="0">
                <a:effectLst/>
              </a:rPr>
              <a:t>Top 5 Suggestions for How to Use Technology Better</a:t>
            </a:r>
            <a:endParaRPr lang="en-US" sz="33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987009"/>
              </p:ext>
            </p:extLst>
          </p:nvPr>
        </p:nvGraphicFramePr>
        <p:xfrm>
          <a:off x="467544" y="1268760"/>
          <a:ext cx="8208912" cy="4852724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4248472"/>
                <a:gridCol w="3960440"/>
              </a:tblGrid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Science 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4292">
                <a:tc>
                  <a:txBody>
                    <a:bodyPr/>
                    <a:lstStyle/>
                    <a:p>
                      <a:pPr marL="266700" indent="-2667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Allowing personal use of </a:t>
                      </a:r>
                      <a:r>
                        <a:rPr lang="en-CA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 </a:t>
                      </a:r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class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-355600" algn="l" fontAlgn="ctr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Use and availability of </a:t>
                      </a:r>
                      <a:r>
                        <a:rPr lang="en-CA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 </a:t>
                      </a:r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school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355600" indent="-3556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Performance of </a:t>
                      </a:r>
                      <a:r>
                        <a:rPr lang="en-CA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 </a:t>
                      </a:r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school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Presentation </a:t>
                      </a:r>
                      <a:r>
                        <a:rPr lang="en-US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software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marL="355600" indent="-3556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Teachers’ use and knowledge of technology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-355600" algn="l" fontAlgn="ctr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Teachers’ use and knowledge of technology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355600" indent="-3556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Use and availability of technology in school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-355600" algn="l" fontAlgn="ctr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Performance of technology at school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355600" indent="-355600" algn="l" fontAlgn="b"/>
                      <a:r>
                        <a:rPr lang="en-US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Interactive white/smart board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66700" indent="-2667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Allowing </a:t>
                      </a:r>
                      <a:r>
                        <a:rPr lang="en-CA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</a:t>
                      </a:r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of technology in class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52400"/>
            <a:ext cx="8928992" cy="972344"/>
          </a:xfrm>
        </p:spPr>
        <p:txBody>
          <a:bodyPr/>
          <a:lstStyle/>
          <a:p>
            <a:r>
              <a:rPr lang="en-US" sz="3300" noProof="0" dirty="0" smtClean="0">
                <a:effectLst/>
              </a:rPr>
              <a:t>Top 5 Suggestions for How to Use Technology Better</a:t>
            </a:r>
            <a:endParaRPr lang="en-US" sz="33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443680"/>
              </p:ext>
            </p:extLst>
          </p:nvPr>
        </p:nvGraphicFramePr>
        <p:xfrm>
          <a:off x="467544" y="1268760"/>
          <a:ext cx="8208912" cy="4852724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4248472"/>
                <a:gridCol w="3960440"/>
              </a:tblGrid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Science 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  <a:endParaRPr lang="en-US" sz="2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64292">
                <a:tc>
                  <a:txBody>
                    <a:bodyPr/>
                    <a:lstStyle/>
                    <a:p>
                      <a:pPr marL="266700" indent="-2667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Allowing personal use of </a:t>
                      </a:r>
                      <a:r>
                        <a:rPr lang="en-CA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 </a:t>
                      </a:r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class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-355600" algn="l" fontAlgn="ctr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Use and availability of </a:t>
                      </a:r>
                      <a:r>
                        <a:rPr lang="en-CA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 </a:t>
                      </a:r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school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355600" indent="-3556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Performance of </a:t>
                      </a:r>
                      <a:r>
                        <a:rPr lang="en-CA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 </a:t>
                      </a:r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school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Presentation </a:t>
                      </a:r>
                      <a:r>
                        <a:rPr lang="en-US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software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marL="355600" indent="-3556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Teachers’ use and knowledge of technology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-355600" algn="l" fontAlgn="ctr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Teachers’ use and knowledge of technology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355600" indent="-3556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Use and availability of technology in school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55600" indent="-355600" algn="l" fontAlgn="ctr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Performance of technology at school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355600" indent="-355600" algn="l" fontAlgn="b"/>
                      <a:r>
                        <a:rPr lang="en-US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Interactive white/smart board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66700" indent="-266700" algn="l" fontAlgn="b"/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Allowing </a:t>
                      </a:r>
                      <a:r>
                        <a:rPr lang="en-CA" sz="2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</a:t>
                      </a:r>
                      <a:r>
                        <a:rPr lang="en-CA" sz="2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of technology in class</a:t>
                      </a:r>
                      <a:endParaRPr lang="en-CA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95536" y="5340419"/>
            <a:ext cx="3672408" cy="792088"/>
          </a:xfrm>
          <a:prstGeom prst="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ectangle 6"/>
          <p:cNvSpPr/>
          <p:nvPr/>
        </p:nvSpPr>
        <p:spPr>
          <a:xfrm>
            <a:off x="4653807" y="2664592"/>
            <a:ext cx="3878633" cy="560211"/>
          </a:xfrm>
          <a:prstGeom prst="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62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528638" y="333375"/>
            <a:ext cx="8229600" cy="684213"/>
          </a:xfrm>
        </p:spPr>
        <p:txBody>
          <a:bodyPr/>
          <a:lstStyle/>
          <a:p>
            <a:pPr>
              <a:defRPr/>
            </a:pPr>
            <a:r>
              <a:rPr lang="en-US" altLang="en-US" noProof="0" dirty="0" smtClean="0">
                <a:effectLst/>
                <a:latin typeface="Arial" charset="0"/>
                <a:cs typeface="Arial" charset="0"/>
              </a:rPr>
              <a:t>Questions?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F33AE25-01A8-4333-ACE8-9A8196CF1656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  <p:pic>
        <p:nvPicPr>
          <p:cNvPr id="14340" name="Picture 2" descr="Picture of Q &amp; A" title="Pictu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2636838"/>
            <a:ext cx="4605338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70646"/>
          </a:xfrm>
        </p:spPr>
        <p:txBody>
          <a:bodyPr/>
          <a:lstStyle/>
          <a:p>
            <a:pPr>
              <a:defRPr/>
            </a:pPr>
            <a:r>
              <a:rPr lang="en-US" altLang="en-US" noProof="0" dirty="0" smtClean="0">
                <a:effectLst/>
                <a:latin typeface="Arial" charset="0"/>
                <a:cs typeface="Arial" charset="0"/>
              </a:rPr>
              <a:t>To Contact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157344" cy="5106988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defRPr/>
            </a:pPr>
            <a:endParaRPr lang="en-US" sz="2800" noProof="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endParaRPr lang="en-US" sz="2800" noProof="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endParaRPr lang="en-US" sz="2800" noProof="0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ctr">
              <a:spcAft>
                <a:spcPts val="0"/>
              </a:spcAft>
              <a:buNone/>
              <a:defRPr/>
            </a:pPr>
            <a:r>
              <a:rPr lang="en-US" noProof="0" dirty="0" smtClean="0">
                <a:solidFill>
                  <a:schemeClr val="bg2">
                    <a:lumMod val="25000"/>
                  </a:schemeClr>
                </a:solidFill>
              </a:rPr>
              <a:t>Adaptech Research Network</a:t>
            </a:r>
            <a:endParaRPr lang="en-US" noProof="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 algn="ctr">
              <a:spcAft>
                <a:spcPts val="0"/>
              </a:spcAft>
              <a:buNone/>
              <a:defRPr/>
            </a:pPr>
            <a:r>
              <a:rPr lang="en-US" u="sng" noProof="0" dirty="0">
                <a:solidFill>
                  <a:srgbClr val="ACCBF9">
                    <a:lumMod val="25000"/>
                  </a:srgbClr>
                </a:solidFill>
                <a:hlinkClick r:id="rId3"/>
              </a:rPr>
              <a:t>www.adaptech.org</a:t>
            </a:r>
            <a:endParaRPr lang="en-US" u="sng" noProof="0" dirty="0">
              <a:solidFill>
                <a:srgbClr val="ACCBF9">
                  <a:lumMod val="25000"/>
                </a:srgbClr>
              </a:solidFill>
            </a:endParaRPr>
          </a:p>
          <a:p>
            <a:pPr marL="357188" lvl="1" indent="0" algn="ctr">
              <a:buNone/>
              <a:defRPr/>
            </a:pPr>
            <a:endParaRPr lang="en-US" sz="3600" u="sng" noProof="0" dirty="0">
              <a:solidFill>
                <a:schemeClr val="bg2">
                  <a:lumMod val="25000"/>
                </a:schemeClr>
              </a:solidFill>
            </a:endParaRPr>
          </a:p>
          <a:p>
            <a:pPr marL="357188" lvl="1" indent="0" algn="ctr">
              <a:buNone/>
              <a:defRPr/>
            </a:pPr>
            <a:endParaRPr lang="en-US" sz="3600" noProof="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06B33E-309E-4877-984F-99AB690F1E92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noProof="0" dirty="0" smtClean="0">
                <a:effectLst/>
              </a:rPr>
              <a:t>In Collaboration With</a:t>
            </a:r>
            <a:endParaRPr lang="en-US" noProof="0" dirty="0">
              <a:effectLst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5365178-89C4-4F07-A7EF-85A9DD12FCCC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12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0" y="1484784"/>
            <a:ext cx="9144000" cy="3888432"/>
          </a:xfrm>
        </p:spPr>
        <p:txBody>
          <a:bodyPr/>
          <a:lstStyle/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Laura King – Cégep André-Laurendeau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Catherine S. Fichten – Dawson College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Mary Jorgensen – Adaptech Research Network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Cristina Vitouchanskaia – Adaptech Research Network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Alex </a:t>
            </a:r>
            <a:r>
              <a:rPr lang="en-US" altLang="en-US" sz="2800" noProof="0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Lussier</a:t>
            </a: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– Cégep André-Laurendeau 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r>
              <a:rPr lang="en-US" altLang="en-US" sz="2800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Tali Heiman – Open University of Israel</a:t>
            </a: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endParaRPr lang="en-US" altLang="en-US" sz="26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ct val="150000"/>
              </a:lnSpc>
              <a:spcBef>
                <a:spcPts val="0"/>
              </a:spcBef>
              <a:buClr>
                <a:srgbClr val="0034A6"/>
              </a:buClr>
              <a:buSzPct val="100000"/>
              <a:buNone/>
            </a:pPr>
            <a:endParaRPr lang="en-US" altLang="en-US" sz="26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endParaRPr lang="en-US" altLang="en-US" sz="20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None/>
            </a:pPr>
            <a:endParaRPr lang="en-US" altLang="en-US" sz="20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Arial" charset="0"/>
              <a:buNone/>
            </a:pPr>
            <a:endParaRPr lang="en-US" altLang="en-US" sz="2000" noProof="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 defTabSz="457200" eaLnBrk="1" hangingPunct="1">
              <a:lnSpc>
                <a:spcPts val="2200"/>
              </a:lnSpc>
              <a:spcBef>
                <a:spcPct val="20000"/>
              </a:spcBef>
              <a:buClr>
                <a:srgbClr val="0034A6"/>
              </a:buClr>
              <a:buSzPct val="100000"/>
              <a:buFont typeface="Wingdings" pitchFamily="2" charset="2"/>
              <a:buNone/>
            </a:pPr>
            <a:r>
              <a:rPr lang="en-US" altLang="en-US" sz="2000" i="1" noProof="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947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91815"/>
          </a:xfrm>
        </p:spPr>
        <p:txBody>
          <a:bodyPr/>
          <a:lstStyle/>
          <a:p>
            <a:pPr>
              <a:defRPr/>
            </a:pPr>
            <a:r>
              <a:rPr lang="en-US" noProof="0" dirty="0" smtClean="0">
                <a:effectLst/>
              </a:rPr>
              <a:t>Research Questions</a:t>
            </a:r>
            <a:endParaRPr lang="en-US" noProof="0" dirty="0">
              <a:effectLst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488791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sz="3400" noProof="0" dirty="0" smtClean="0">
                <a:latin typeface="Arial" charset="0"/>
                <a:cs typeface="Arial" charset="0"/>
              </a:rPr>
              <a:t>Do you like courses where your teachers use technology?</a:t>
            </a:r>
          </a:p>
          <a:p>
            <a:pPr>
              <a:spcAft>
                <a:spcPts val="1200"/>
              </a:spcAft>
            </a:pPr>
            <a:r>
              <a:rPr lang="en-US" altLang="en-US" sz="3400" noProof="0" dirty="0" smtClean="0">
                <a:latin typeface="Arial" charset="0"/>
                <a:cs typeface="Arial" charset="0"/>
              </a:rPr>
              <a:t>What technologies have your teachers used in class?</a:t>
            </a:r>
          </a:p>
          <a:p>
            <a:pPr>
              <a:spcAft>
                <a:spcPts val="1200"/>
              </a:spcAft>
            </a:pPr>
            <a:r>
              <a:rPr lang="en-US" altLang="en-US" sz="3400" noProof="0" dirty="0" smtClean="0">
                <a:latin typeface="Arial" charset="0"/>
                <a:cs typeface="Arial" charset="0"/>
              </a:rPr>
              <a:t>Which of these technologies worked well for you?</a:t>
            </a:r>
          </a:p>
          <a:p>
            <a:pPr>
              <a:spcAft>
                <a:spcPts val="1200"/>
              </a:spcAft>
            </a:pPr>
            <a:r>
              <a:rPr lang="en-US" altLang="en-US" sz="3400" noProof="0" dirty="0" smtClean="0">
                <a:latin typeface="Arial" charset="0"/>
                <a:cs typeface="Arial" charset="0"/>
              </a:rPr>
              <a:t>Which of these technologies did not work well for you?</a:t>
            </a:r>
          </a:p>
          <a:p>
            <a:pPr marL="274637" lvl="1" indent="0">
              <a:spcAft>
                <a:spcPts val="1200"/>
              </a:spcAft>
              <a:buNone/>
            </a:pPr>
            <a:endParaRPr lang="en-US" alt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3</a:t>
            </a:fld>
            <a:endParaRPr lang="fr-FR" altLang="fr-FR" sz="1400" dirty="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1506" name="Picture 2" descr="Figure leaning on a question mar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340768"/>
            <a:ext cx="1219083" cy="114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229600" cy="4887912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CA" altLang="en-US" sz="3000" dirty="0" err="1" smtClean="0">
                <a:latin typeface="Arial" charset="0"/>
                <a:cs typeface="Arial" charset="0"/>
              </a:rPr>
              <a:t>Cegep</a:t>
            </a:r>
            <a:endParaRPr lang="en-CA" altLang="en-US" sz="3000" dirty="0" smtClean="0">
              <a:latin typeface="Arial" charset="0"/>
              <a:cs typeface="Arial" charset="0"/>
            </a:endParaRP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fr-FR" altLang="en-US" dirty="0">
                <a:latin typeface="Arial" charset="0"/>
                <a:cs typeface="Arial" charset="0"/>
              </a:rPr>
              <a:t>Dawson </a:t>
            </a:r>
            <a:r>
              <a:rPr lang="fr-FR" altLang="en-US" dirty="0" err="1">
                <a:latin typeface="Arial" charset="0"/>
                <a:cs typeface="Arial" charset="0"/>
              </a:rPr>
              <a:t>College</a:t>
            </a:r>
            <a:r>
              <a:rPr lang="fr-FR" altLang="en-US" dirty="0">
                <a:latin typeface="Arial" charset="0"/>
                <a:cs typeface="Arial" charset="0"/>
              </a:rPr>
              <a:t>: n = 149 (48 %)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fr-FR" altLang="en-US" dirty="0">
                <a:latin typeface="Arial" charset="0"/>
                <a:cs typeface="Arial" charset="0"/>
              </a:rPr>
              <a:t>Cégep André-</a:t>
            </a:r>
            <a:r>
              <a:rPr lang="fr-FR" altLang="en-US" dirty="0" err="1">
                <a:latin typeface="Arial" charset="0"/>
                <a:cs typeface="Arial" charset="0"/>
              </a:rPr>
              <a:t>Laurendeau</a:t>
            </a:r>
            <a:r>
              <a:rPr lang="fr-FR" altLang="en-US" dirty="0">
                <a:latin typeface="Arial" charset="0"/>
                <a:cs typeface="Arial" charset="0"/>
              </a:rPr>
              <a:t>: n = 159 (52 %)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CA" altLang="en-US" sz="3000" dirty="0" smtClean="0">
                <a:latin typeface="Arial" charset="0"/>
                <a:cs typeface="Arial" charset="0"/>
              </a:rPr>
              <a:t>Gender</a:t>
            </a:r>
            <a:endParaRPr lang="en-US" altLang="en-US" sz="3000" dirty="0">
              <a:latin typeface="Arial" charset="0"/>
              <a:cs typeface="Arial" charset="0"/>
            </a:endParaRP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Female</a:t>
            </a:r>
            <a:r>
              <a:rPr lang="en-US" altLang="en-US" dirty="0">
                <a:latin typeface="Arial" charset="0"/>
                <a:cs typeface="Arial" charset="0"/>
              </a:rPr>
              <a:t>: n = </a:t>
            </a:r>
            <a:r>
              <a:rPr lang="en-US" altLang="en-US" dirty="0" smtClean="0">
                <a:latin typeface="Arial" charset="0"/>
                <a:cs typeface="Arial" charset="0"/>
              </a:rPr>
              <a:t>181 (59%)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US" altLang="en-US" dirty="0" smtClean="0">
                <a:latin typeface="Arial" charset="0"/>
                <a:cs typeface="Arial" charset="0"/>
              </a:rPr>
              <a:t>Male</a:t>
            </a:r>
            <a:r>
              <a:rPr lang="en-US" altLang="en-US" dirty="0">
                <a:latin typeface="Arial" charset="0"/>
                <a:cs typeface="Arial" charset="0"/>
              </a:rPr>
              <a:t>: n = </a:t>
            </a:r>
            <a:r>
              <a:rPr lang="en-US" altLang="en-US" dirty="0" smtClean="0">
                <a:latin typeface="Arial" charset="0"/>
                <a:cs typeface="Arial" charset="0"/>
              </a:rPr>
              <a:t>125 (41%)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CA" altLang="en-US" sz="3000" dirty="0" smtClean="0">
                <a:latin typeface="Arial" charset="0"/>
                <a:cs typeface="Arial" charset="0"/>
              </a:rPr>
              <a:t>Immigrant status</a:t>
            </a:r>
            <a:endParaRPr lang="en-US" altLang="en-US" sz="3000" dirty="0" smtClean="0">
              <a:latin typeface="Arial" charset="0"/>
              <a:cs typeface="Arial" charset="0"/>
            </a:endParaRP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CA" altLang="en-US" dirty="0" smtClean="0">
                <a:latin typeface="Arial" charset="0"/>
                <a:cs typeface="Arial" charset="0"/>
              </a:rPr>
              <a:t>Born in Canada: n = 213 (69%)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CA" altLang="en-US" dirty="0" smtClean="0">
                <a:latin typeface="Arial" charset="0"/>
                <a:cs typeface="Arial" charset="0"/>
              </a:rPr>
              <a:t>Born outside of Canada: n = 95 (31%)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endParaRPr lang="en-US" altLang="en-US" sz="26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noProof="0" dirty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4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ffectLst/>
              </a:rPr>
              <a:t>Student Demographics</a:t>
            </a:r>
            <a:endParaRPr lang="en-US" noProof="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268761"/>
            <a:ext cx="8229600" cy="4680520"/>
          </a:xfrm>
        </p:spPr>
        <p:txBody>
          <a:bodyPr/>
          <a:lstStyle/>
          <a:p>
            <a:pPr>
              <a:spcBef>
                <a:spcPts val="1400"/>
              </a:spcBef>
              <a:spcAft>
                <a:spcPts val="1400"/>
              </a:spcAft>
            </a:pPr>
            <a:r>
              <a:rPr lang="en-US" altLang="en-US" sz="3200" dirty="0" smtClean="0">
                <a:latin typeface="Arial" charset="0"/>
                <a:cs typeface="Arial" charset="0"/>
              </a:rPr>
              <a:t>Science: n = 96 (32%)</a:t>
            </a:r>
          </a:p>
          <a:p>
            <a:pPr lvl="2">
              <a:spcBef>
                <a:spcPts val="1400"/>
              </a:spcBef>
              <a:spcAft>
                <a:spcPts val="1400"/>
              </a:spcAft>
            </a:pPr>
            <a:r>
              <a:rPr lang="en-US" altLang="en-US" sz="3000" dirty="0" smtClean="0">
                <a:latin typeface="Arial" charset="0"/>
                <a:cs typeface="Arial" charset="0"/>
              </a:rPr>
              <a:t>Pre-University: n = 48 (50%)</a:t>
            </a:r>
          </a:p>
          <a:p>
            <a:pPr lvl="2">
              <a:spcBef>
                <a:spcPts val="1400"/>
              </a:spcBef>
              <a:spcAft>
                <a:spcPts val="1400"/>
              </a:spcAft>
            </a:pPr>
            <a:r>
              <a:rPr lang="en-US" altLang="en-US" sz="3000" dirty="0" smtClean="0">
                <a:latin typeface="Arial" charset="0"/>
                <a:cs typeface="Arial" charset="0"/>
              </a:rPr>
              <a:t>Technical/Career: n = 48 (50%)</a:t>
            </a:r>
          </a:p>
          <a:p>
            <a:pPr>
              <a:spcBef>
                <a:spcPts val="1400"/>
              </a:spcBef>
              <a:spcAft>
                <a:spcPts val="1400"/>
              </a:spcAft>
            </a:pPr>
            <a:r>
              <a:rPr lang="en-US" altLang="en-US" sz="3200" dirty="0" smtClean="0">
                <a:latin typeface="Arial" charset="0"/>
                <a:cs typeface="Arial" charset="0"/>
              </a:rPr>
              <a:t>Other: n = 212 (68 %)</a:t>
            </a:r>
          </a:p>
          <a:p>
            <a:pPr lvl="2">
              <a:spcBef>
                <a:spcPts val="1400"/>
              </a:spcBef>
              <a:spcAft>
                <a:spcPts val="1400"/>
              </a:spcAft>
            </a:pPr>
            <a:r>
              <a:rPr lang="en-US" altLang="en-US" sz="3000" dirty="0" smtClean="0">
                <a:latin typeface="Arial" charset="0"/>
                <a:cs typeface="Arial" charset="0"/>
              </a:rPr>
              <a:t>Pre-University: n = 165 (78%)</a:t>
            </a:r>
            <a:endParaRPr lang="en-US" altLang="en-US" sz="3000" dirty="0">
              <a:latin typeface="Arial" charset="0"/>
              <a:cs typeface="Arial" charset="0"/>
            </a:endParaRPr>
          </a:p>
          <a:p>
            <a:pPr lvl="2">
              <a:spcBef>
                <a:spcPts val="1400"/>
              </a:spcBef>
              <a:spcAft>
                <a:spcPts val="1400"/>
              </a:spcAft>
            </a:pPr>
            <a:r>
              <a:rPr lang="en-US" altLang="en-US" sz="3000" dirty="0" smtClean="0">
                <a:latin typeface="Arial" charset="0"/>
                <a:cs typeface="Arial" charset="0"/>
              </a:rPr>
              <a:t>Technical/Career: n = 47 (22%)</a:t>
            </a:r>
            <a:endParaRPr lang="en-US" altLang="en-US" sz="3000" dirty="0">
              <a:latin typeface="Arial" charset="0"/>
              <a:cs typeface="Arial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30B91B80-630E-4063-8E13-D5CAF8B5BBF9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5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7190" y="-171400"/>
            <a:ext cx="9036496" cy="1161157"/>
          </a:xfrm>
        </p:spPr>
        <p:txBody>
          <a:bodyPr/>
          <a:lstStyle/>
          <a:p>
            <a:pPr>
              <a:defRPr/>
            </a:pPr>
            <a:r>
              <a:rPr lang="en-US" altLang="en-US" dirty="0" smtClean="0">
                <a:effectLst/>
              </a:rPr>
              <a:t>Field of Study</a:t>
            </a:r>
            <a:endParaRPr lang="en-US" noProof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256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936104"/>
          </a:xfrm>
        </p:spPr>
        <p:txBody>
          <a:bodyPr/>
          <a:lstStyle/>
          <a:p>
            <a:pPr>
              <a:defRPr/>
            </a:pPr>
            <a:r>
              <a:rPr lang="en-US" sz="3400" noProof="0" dirty="0" smtClean="0">
                <a:effectLst/>
              </a:rPr>
              <a:t>I Like Courses Where Teachers Use Technology</a:t>
            </a:r>
            <a:endParaRPr lang="en-US" sz="3400" noProof="0" dirty="0"/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7AC8A10-73D5-402E-85D6-96BC17998A36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6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8967762"/>
              </p:ext>
            </p:extLst>
          </p:nvPr>
        </p:nvGraphicFramePr>
        <p:xfrm>
          <a:off x="467544" y="1340768"/>
          <a:ext cx="820891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3" y="105202"/>
            <a:ext cx="8271507" cy="1044329"/>
          </a:xfrm>
        </p:spPr>
        <p:txBody>
          <a:bodyPr/>
          <a:lstStyle/>
          <a:p>
            <a:pPr>
              <a:defRPr/>
            </a:pPr>
            <a:r>
              <a:rPr lang="en-US" sz="3400" noProof="0" dirty="0" smtClean="0">
                <a:effectLst/>
              </a:rPr>
              <a:t>I Like Courses Where Teachers Allow me to Use Technology in Class</a:t>
            </a:r>
            <a:endParaRPr lang="en-US" sz="3400" noProof="0" dirty="0"/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7AC8A10-73D5-402E-85D6-96BC17998A36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7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144848"/>
              </p:ext>
            </p:extLst>
          </p:nvPr>
        </p:nvGraphicFramePr>
        <p:xfrm>
          <a:off x="467544" y="1340768"/>
          <a:ext cx="8208912" cy="4970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6637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dirty="0" smtClean="0">
                <a:effectLst/>
              </a:rPr>
              <a:t>Top Technologies Used by Teachers</a:t>
            </a:r>
            <a:endParaRPr lang="en-US" sz="3600" dirty="0">
              <a:effectLst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CA" sz="3000" dirty="0" smtClean="0"/>
              <a:t>Presentation software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CA" sz="3000" dirty="0" smtClean="0"/>
              <a:t>Grades posted online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CA" sz="3000" dirty="0" smtClean="0"/>
              <a:t>Course outline, assignments, course notes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CA" sz="3000" dirty="0" smtClean="0"/>
              <a:t>Multimedia projector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CA" sz="3000" dirty="0" smtClean="0"/>
              <a:t>Computer used to teach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CA" sz="3000" dirty="0" smtClean="0"/>
              <a:t>Computer in a computer lab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CA" sz="3000" dirty="0" smtClean="0"/>
              <a:t>Email</a:t>
            </a:r>
            <a:endParaRPr lang="en-CA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2565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r>
              <a:rPr lang="en-CA" sz="3600" dirty="0" smtClean="0">
                <a:effectLst/>
              </a:rPr>
              <a:t>Differences in Technologies </a:t>
            </a:r>
            <a:r>
              <a:rPr lang="en-CA" sz="3600" dirty="0">
                <a:effectLst/>
              </a:rPr>
              <a:t>U</a:t>
            </a:r>
            <a:r>
              <a:rPr lang="en-CA" sz="3600" dirty="0" smtClean="0">
                <a:effectLst/>
              </a:rPr>
              <a:t>sed: Science Vs. Other</a:t>
            </a:r>
            <a:endParaRPr lang="en-US" sz="36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C84F0D0-9B52-4DAC-9FAE-95A5440E5A6E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16569357"/>
              </p:ext>
            </p:extLst>
          </p:nvPr>
        </p:nvGraphicFramePr>
        <p:xfrm>
          <a:off x="467544" y="1340768"/>
          <a:ext cx="8208913" cy="4758981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5256585"/>
                <a:gridCol w="1512168"/>
                <a:gridCol w="1440160"/>
              </a:tblGrid>
              <a:tr h="10084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Science</a:t>
                      </a:r>
                    </a:p>
                    <a:p>
                      <a:pPr algn="l" rtl="0" fontAlgn="ctr"/>
                      <a:r>
                        <a:rPr lang="en-US" sz="27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used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</a:p>
                    <a:p>
                      <a:pPr algn="l" rtl="0" fontAlgn="ctr"/>
                      <a:r>
                        <a:rPr lang="en-US" sz="27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used 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/>
                </a:tc>
              </a:tr>
              <a:tr h="52432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Tutorials / practice exercises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82%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62%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</a:tr>
              <a:tr h="521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Videos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74%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64%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/>
                </a:tc>
              </a:tr>
              <a:tr h="51699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Tests / quizzes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66%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</a:tr>
              <a:tr h="5158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Smart Board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46%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37%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</a:tr>
              <a:tr h="62329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Simulations / virtual experiments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44%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24%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</a:tr>
              <a:tr h="52432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Grammar </a:t>
                      </a:r>
                      <a:r>
                        <a:rPr lang="en-US" sz="27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tools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58%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</a:tr>
              <a:tr h="52432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Mind / concept mapping 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23%</a:t>
                      </a:r>
                      <a:endParaRPr lang="en-US" sz="2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14%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5" marR="5975" marT="5975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34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10021</TotalTime>
  <Words>637</Words>
  <Application>Microsoft Office PowerPoint</Application>
  <PresentationFormat>On-screen Show (4:3)</PresentationFormat>
  <Paragraphs>165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Origine</vt:lpstr>
      <vt:lpstr>What Do Students Really Want When It Comes to Their Instructors Use of ICTs? </vt:lpstr>
      <vt:lpstr>In Collaboration With</vt:lpstr>
      <vt:lpstr>Research Questions</vt:lpstr>
      <vt:lpstr>Student Demographics</vt:lpstr>
      <vt:lpstr>Field of Study</vt:lpstr>
      <vt:lpstr>I Like Courses Where Teachers Use Technology</vt:lpstr>
      <vt:lpstr>I Like Courses Where Teachers Allow me to Use Technology in Class</vt:lpstr>
      <vt:lpstr>Top Technologies Used by Teachers</vt:lpstr>
      <vt:lpstr>Differences in Technologies Used: Science Vs. Other</vt:lpstr>
      <vt:lpstr>What Worked Well</vt:lpstr>
      <vt:lpstr>What Did Not Work Well</vt:lpstr>
      <vt:lpstr>Top 5 Suggestions for How to Use Technology Better</vt:lpstr>
      <vt:lpstr>Top 5 Suggestions for How to Use Technology Better</vt:lpstr>
      <vt:lpstr>Questions?</vt:lpstr>
      <vt:lpstr>To Contact Us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690</cp:revision>
  <cp:lastPrinted>2015-05-19T19:07:49Z</cp:lastPrinted>
  <dcterms:created xsi:type="dcterms:W3CDTF">2002-08-29T15:31:57Z</dcterms:created>
  <dcterms:modified xsi:type="dcterms:W3CDTF">2017-10-23T16:54:17Z</dcterms:modified>
</cp:coreProperties>
</file>