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14"/>
  </p:notesMasterIdLst>
  <p:handoutMasterIdLst>
    <p:handoutMasterId r:id="rId15"/>
  </p:handoutMasterIdLst>
  <p:sldIdLst>
    <p:sldId id="362" r:id="rId2"/>
    <p:sldId id="361" r:id="rId3"/>
    <p:sldId id="366" r:id="rId4"/>
    <p:sldId id="373" r:id="rId5"/>
    <p:sldId id="363" r:id="rId6"/>
    <p:sldId id="374" r:id="rId7"/>
    <p:sldId id="371" r:id="rId8"/>
    <p:sldId id="364" r:id="rId9"/>
    <p:sldId id="335" r:id="rId10"/>
    <p:sldId id="372" r:id="rId11"/>
    <p:sldId id="359" r:id="rId12"/>
    <p:sldId id="370" r:id="rId13"/>
  </p:sldIdLst>
  <p:sldSz cx="9144000" cy="6858000" type="screen4x3"/>
  <p:notesSz cx="9313863" cy="6858000"/>
  <p:defaultTextStyle>
    <a:defPPr>
      <a:defRPr lang="fr-CA"/>
    </a:defPPr>
    <a:lvl1pPr algn="l" rtl="0" eaLnBrk="0" fontAlgn="base" hangingPunct="0">
      <a:spcBef>
        <a:spcPct val="0"/>
      </a:spcBef>
      <a:spcAft>
        <a:spcPct val="0"/>
      </a:spcAft>
      <a:defRPr sz="2400" kern="1200">
        <a:solidFill>
          <a:schemeClr val="tx1"/>
        </a:solidFill>
        <a:latin typeface="Tahoma" pitchFamily="34" charset="0"/>
        <a:ea typeface="+mn-ea"/>
        <a:cs typeface="Arial" charset="0"/>
      </a:defRPr>
    </a:lvl1pPr>
    <a:lvl2pPr marL="457200" algn="l" rtl="0" eaLnBrk="0" fontAlgn="base" hangingPunct="0">
      <a:spcBef>
        <a:spcPct val="0"/>
      </a:spcBef>
      <a:spcAft>
        <a:spcPct val="0"/>
      </a:spcAft>
      <a:defRPr sz="2400" kern="1200">
        <a:solidFill>
          <a:schemeClr val="tx1"/>
        </a:solidFill>
        <a:latin typeface="Tahoma" pitchFamily="34" charset="0"/>
        <a:ea typeface="+mn-ea"/>
        <a:cs typeface="Arial" charset="0"/>
      </a:defRPr>
    </a:lvl2pPr>
    <a:lvl3pPr marL="914400" algn="l" rtl="0" eaLnBrk="0" fontAlgn="base" hangingPunct="0">
      <a:spcBef>
        <a:spcPct val="0"/>
      </a:spcBef>
      <a:spcAft>
        <a:spcPct val="0"/>
      </a:spcAft>
      <a:defRPr sz="2400" kern="1200">
        <a:solidFill>
          <a:schemeClr val="tx1"/>
        </a:solidFill>
        <a:latin typeface="Tahoma" pitchFamily="34" charset="0"/>
        <a:ea typeface="+mn-ea"/>
        <a:cs typeface="Arial" charset="0"/>
      </a:defRPr>
    </a:lvl3pPr>
    <a:lvl4pPr marL="1371600" algn="l" rtl="0" eaLnBrk="0" fontAlgn="base" hangingPunct="0">
      <a:spcBef>
        <a:spcPct val="0"/>
      </a:spcBef>
      <a:spcAft>
        <a:spcPct val="0"/>
      </a:spcAft>
      <a:defRPr sz="2400" kern="1200">
        <a:solidFill>
          <a:schemeClr val="tx1"/>
        </a:solidFill>
        <a:latin typeface="Tahoma" pitchFamily="34" charset="0"/>
        <a:ea typeface="+mn-ea"/>
        <a:cs typeface="Arial" charset="0"/>
      </a:defRPr>
    </a:lvl4pPr>
    <a:lvl5pPr marL="1828800" algn="l" rtl="0" eaLnBrk="0" fontAlgn="base" hangingPunct="0">
      <a:spcBef>
        <a:spcPct val="0"/>
      </a:spcBef>
      <a:spcAft>
        <a:spcPct val="0"/>
      </a:spcAft>
      <a:defRPr sz="2400" kern="1200">
        <a:solidFill>
          <a:schemeClr val="tx1"/>
        </a:solidFill>
        <a:latin typeface="Tahoma" pitchFamily="34" charset="0"/>
        <a:ea typeface="+mn-ea"/>
        <a:cs typeface="Arial" charset="0"/>
      </a:defRPr>
    </a:lvl5pPr>
    <a:lvl6pPr marL="2286000" algn="l" defTabSz="914400" rtl="0" eaLnBrk="1" latinLnBrk="0" hangingPunct="1">
      <a:defRPr sz="2400" kern="1200">
        <a:solidFill>
          <a:schemeClr val="tx1"/>
        </a:solidFill>
        <a:latin typeface="Tahoma" pitchFamily="34" charset="0"/>
        <a:ea typeface="+mn-ea"/>
        <a:cs typeface="Arial" charset="0"/>
      </a:defRPr>
    </a:lvl6pPr>
    <a:lvl7pPr marL="2743200" algn="l" defTabSz="914400" rtl="0" eaLnBrk="1" latinLnBrk="0" hangingPunct="1">
      <a:defRPr sz="2400" kern="1200">
        <a:solidFill>
          <a:schemeClr val="tx1"/>
        </a:solidFill>
        <a:latin typeface="Tahoma" pitchFamily="34" charset="0"/>
        <a:ea typeface="+mn-ea"/>
        <a:cs typeface="Arial" charset="0"/>
      </a:defRPr>
    </a:lvl7pPr>
    <a:lvl8pPr marL="3200400" algn="l" defTabSz="914400" rtl="0" eaLnBrk="1" latinLnBrk="0" hangingPunct="1">
      <a:defRPr sz="2400" kern="1200">
        <a:solidFill>
          <a:schemeClr val="tx1"/>
        </a:solidFill>
        <a:latin typeface="Tahoma" pitchFamily="34" charset="0"/>
        <a:ea typeface="+mn-ea"/>
        <a:cs typeface="Arial" charset="0"/>
      </a:defRPr>
    </a:lvl8pPr>
    <a:lvl9pPr marL="3657600" algn="l" defTabSz="914400" rtl="0" eaLnBrk="1" latinLnBrk="0" hangingPunct="1">
      <a:defRPr sz="2400" kern="1200">
        <a:solidFill>
          <a:schemeClr val="tx1"/>
        </a:solidFill>
        <a:latin typeface="Tahoma" pitchFamily="34"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0033CC"/>
    <a:srgbClr val="C91103"/>
    <a:srgbClr val="CC6600"/>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471" autoAdjust="0"/>
    <p:restoredTop sz="99053" autoAdjust="0"/>
  </p:normalViewPr>
  <p:slideViewPr>
    <p:cSldViewPr>
      <p:cViewPr>
        <p:scale>
          <a:sx n="90" d="100"/>
          <a:sy n="90" d="100"/>
        </p:scale>
        <p:origin x="-204" y="-4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40" d="100"/>
        <a:sy n="140" d="100"/>
      </p:scale>
      <p:origin x="0" y="307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3298" name="Rectangle 2"/>
          <p:cNvSpPr>
            <a:spLocks noGrp="1" noChangeArrowheads="1"/>
          </p:cNvSpPr>
          <p:nvPr>
            <p:ph type="hdr" sz="quarter"/>
          </p:nvPr>
        </p:nvSpPr>
        <p:spPr bwMode="auto">
          <a:xfrm>
            <a:off x="0" y="0"/>
            <a:ext cx="4035425"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itchFamily="18" charset="0"/>
                <a:cs typeface="+mn-cs"/>
              </a:defRPr>
            </a:lvl1pPr>
          </a:lstStyle>
          <a:p>
            <a:pPr>
              <a:defRPr/>
            </a:pPr>
            <a:endParaRPr lang="fr-CA"/>
          </a:p>
        </p:txBody>
      </p:sp>
      <p:sp>
        <p:nvSpPr>
          <p:cNvPr id="183299" name="Rectangle 3"/>
          <p:cNvSpPr>
            <a:spLocks noGrp="1" noChangeArrowheads="1"/>
          </p:cNvSpPr>
          <p:nvPr>
            <p:ph type="dt" sz="quarter" idx="1"/>
          </p:nvPr>
        </p:nvSpPr>
        <p:spPr bwMode="auto">
          <a:xfrm>
            <a:off x="5275263" y="0"/>
            <a:ext cx="4037012"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itchFamily="18" charset="0"/>
                <a:cs typeface="+mn-cs"/>
              </a:defRPr>
            </a:lvl1pPr>
          </a:lstStyle>
          <a:p>
            <a:pPr>
              <a:defRPr/>
            </a:pPr>
            <a:endParaRPr lang="fr-CA"/>
          </a:p>
        </p:txBody>
      </p:sp>
      <p:sp>
        <p:nvSpPr>
          <p:cNvPr id="183300" name="Rectangle 4"/>
          <p:cNvSpPr>
            <a:spLocks noGrp="1" noChangeArrowheads="1"/>
          </p:cNvSpPr>
          <p:nvPr>
            <p:ph type="ftr" sz="quarter" idx="2"/>
          </p:nvPr>
        </p:nvSpPr>
        <p:spPr bwMode="auto">
          <a:xfrm>
            <a:off x="0" y="6515100"/>
            <a:ext cx="4035425" cy="3413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itchFamily="18" charset="0"/>
                <a:cs typeface="+mn-cs"/>
              </a:defRPr>
            </a:lvl1pPr>
          </a:lstStyle>
          <a:p>
            <a:pPr>
              <a:defRPr/>
            </a:pPr>
            <a:endParaRPr lang="fr-CA"/>
          </a:p>
        </p:txBody>
      </p:sp>
      <p:sp>
        <p:nvSpPr>
          <p:cNvPr id="183301" name="Rectangle 5"/>
          <p:cNvSpPr>
            <a:spLocks noGrp="1" noChangeArrowheads="1"/>
          </p:cNvSpPr>
          <p:nvPr>
            <p:ph type="sldNum" sz="quarter" idx="3"/>
          </p:nvPr>
        </p:nvSpPr>
        <p:spPr bwMode="auto">
          <a:xfrm>
            <a:off x="5275263" y="6515100"/>
            <a:ext cx="4037012" cy="3413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Times New Roman" pitchFamily="18" charset="0"/>
              </a:defRPr>
            </a:lvl1pPr>
          </a:lstStyle>
          <a:p>
            <a:pPr>
              <a:defRPr/>
            </a:pPr>
            <a:fld id="{94164601-6281-47D0-921F-0F42C8F89E2C}" type="slidenum">
              <a:rPr lang="fr-CA" altLang="fr-FR"/>
              <a:pPr>
                <a:defRPr/>
              </a:pPr>
              <a:t>‹#›</a:t>
            </a:fld>
            <a:endParaRPr lang="fr-CA" altLang="fr-FR"/>
          </a:p>
        </p:txBody>
      </p:sp>
    </p:spTree>
    <p:extLst>
      <p:ext uri="{BB962C8B-B14F-4D97-AF65-F5344CB8AC3E}">
        <p14:creationId xmlns:p14="http://schemas.microsoft.com/office/powerpoint/2010/main" val="25011298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4035425"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cs typeface="+mn-cs"/>
              </a:defRPr>
            </a:lvl1pPr>
          </a:lstStyle>
          <a:p>
            <a:pPr>
              <a:defRPr/>
            </a:pPr>
            <a:endParaRPr lang="fr-CA"/>
          </a:p>
        </p:txBody>
      </p:sp>
      <p:sp>
        <p:nvSpPr>
          <p:cNvPr id="6147" name="Rectangle 3"/>
          <p:cNvSpPr>
            <a:spLocks noGrp="1" noChangeArrowheads="1"/>
          </p:cNvSpPr>
          <p:nvPr>
            <p:ph type="dt" idx="1"/>
          </p:nvPr>
        </p:nvSpPr>
        <p:spPr bwMode="auto">
          <a:xfrm>
            <a:off x="5278438" y="0"/>
            <a:ext cx="4035425"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cs typeface="+mn-cs"/>
              </a:defRPr>
            </a:lvl1pPr>
          </a:lstStyle>
          <a:p>
            <a:pPr>
              <a:defRPr/>
            </a:pPr>
            <a:endParaRPr lang="fr-CA"/>
          </a:p>
        </p:txBody>
      </p:sp>
      <p:sp>
        <p:nvSpPr>
          <p:cNvPr id="37892" name="Rectangle 4"/>
          <p:cNvSpPr>
            <a:spLocks noGrp="1" noRot="1" noChangeAspect="1" noChangeArrowheads="1" noTextEdit="1"/>
          </p:cNvSpPr>
          <p:nvPr>
            <p:ph type="sldImg" idx="2"/>
          </p:nvPr>
        </p:nvSpPr>
        <p:spPr bwMode="auto">
          <a:xfrm>
            <a:off x="2943225" y="514350"/>
            <a:ext cx="3429000" cy="25717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1241425" y="3257550"/>
            <a:ext cx="6831013" cy="3086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CA" noProof="0"/>
              <a:t>Cliquez pour modifier les styles du texte du masque</a:t>
            </a:r>
          </a:p>
          <a:p>
            <a:pPr lvl="1"/>
            <a:r>
              <a:rPr lang="fr-CA" noProof="0"/>
              <a:t>Deuxième niveau</a:t>
            </a:r>
          </a:p>
          <a:p>
            <a:pPr lvl="2"/>
            <a:r>
              <a:rPr lang="fr-CA" noProof="0"/>
              <a:t>Troisième niveau</a:t>
            </a:r>
          </a:p>
          <a:p>
            <a:pPr lvl="3"/>
            <a:r>
              <a:rPr lang="fr-CA" noProof="0"/>
              <a:t>Quatrième niveau</a:t>
            </a:r>
          </a:p>
          <a:p>
            <a:pPr lvl="4"/>
            <a:r>
              <a:rPr lang="fr-CA" noProof="0"/>
              <a:t>Cinquième niveau</a:t>
            </a:r>
          </a:p>
        </p:txBody>
      </p:sp>
      <p:sp>
        <p:nvSpPr>
          <p:cNvPr id="6150" name="Rectangle 6"/>
          <p:cNvSpPr>
            <a:spLocks noGrp="1" noChangeArrowheads="1"/>
          </p:cNvSpPr>
          <p:nvPr>
            <p:ph type="ftr" sz="quarter" idx="4"/>
          </p:nvPr>
        </p:nvSpPr>
        <p:spPr bwMode="auto">
          <a:xfrm>
            <a:off x="0" y="6515100"/>
            <a:ext cx="4035425"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cs typeface="+mn-cs"/>
              </a:defRPr>
            </a:lvl1pPr>
          </a:lstStyle>
          <a:p>
            <a:pPr>
              <a:defRPr/>
            </a:pPr>
            <a:endParaRPr lang="fr-CA"/>
          </a:p>
        </p:txBody>
      </p:sp>
      <p:sp>
        <p:nvSpPr>
          <p:cNvPr id="6151" name="Rectangle 7"/>
          <p:cNvSpPr>
            <a:spLocks noGrp="1" noChangeArrowheads="1"/>
          </p:cNvSpPr>
          <p:nvPr>
            <p:ph type="sldNum" sz="quarter" idx="5"/>
          </p:nvPr>
        </p:nvSpPr>
        <p:spPr bwMode="auto">
          <a:xfrm>
            <a:off x="5278438" y="6515100"/>
            <a:ext cx="4035425"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DAE4E70F-697E-4098-ACB2-62C4FAF0F957}" type="slidenum">
              <a:rPr lang="fr-CA" altLang="fr-FR"/>
              <a:pPr>
                <a:defRPr/>
              </a:pPr>
              <a:t>‹#›</a:t>
            </a:fld>
            <a:endParaRPr lang="fr-CA" altLang="fr-FR"/>
          </a:p>
        </p:txBody>
      </p:sp>
    </p:spTree>
    <p:extLst>
      <p:ext uri="{BB962C8B-B14F-4D97-AF65-F5344CB8AC3E}">
        <p14:creationId xmlns:p14="http://schemas.microsoft.com/office/powerpoint/2010/main" val="18445531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Espace réservé de l'image des diapositives 1"/>
          <p:cNvSpPr>
            <a:spLocks noGrp="1" noRot="1" noChangeAspect="1" noTextEdit="1"/>
          </p:cNvSpPr>
          <p:nvPr>
            <p:ph type="sldImg"/>
          </p:nvPr>
        </p:nvSpPr>
        <p:spPr>
          <a:xfrm>
            <a:off x="3113088" y="857250"/>
            <a:ext cx="3087687" cy="2316163"/>
          </a:xfrm>
          <a:ln/>
        </p:spPr>
      </p:sp>
      <p:sp>
        <p:nvSpPr>
          <p:cNvPr id="9219"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
        <p:nvSpPr>
          <p:cNvPr id="9220"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Times New Roman" pitchFamily="18" charset="0"/>
              </a:defRPr>
            </a:lvl1pPr>
            <a:lvl2pPr marL="747059" indent="-287331">
              <a:spcBef>
                <a:spcPct val="30000"/>
              </a:spcBef>
              <a:defRPr sz="1300">
                <a:solidFill>
                  <a:schemeClr val="tx1"/>
                </a:solidFill>
                <a:latin typeface="Times New Roman" pitchFamily="18" charset="0"/>
              </a:defRPr>
            </a:lvl2pPr>
            <a:lvl3pPr marL="1149321" indent="-229865">
              <a:spcBef>
                <a:spcPct val="30000"/>
              </a:spcBef>
              <a:defRPr sz="1300">
                <a:solidFill>
                  <a:schemeClr val="tx1"/>
                </a:solidFill>
                <a:latin typeface="Times New Roman" pitchFamily="18" charset="0"/>
              </a:defRPr>
            </a:lvl3pPr>
            <a:lvl4pPr marL="1609049" indent="-229865">
              <a:spcBef>
                <a:spcPct val="30000"/>
              </a:spcBef>
              <a:defRPr sz="1300">
                <a:solidFill>
                  <a:schemeClr val="tx1"/>
                </a:solidFill>
                <a:latin typeface="Times New Roman" pitchFamily="18" charset="0"/>
              </a:defRPr>
            </a:lvl4pPr>
            <a:lvl5pPr marL="2068777" indent="-229865">
              <a:spcBef>
                <a:spcPct val="30000"/>
              </a:spcBef>
              <a:defRPr sz="1300">
                <a:solidFill>
                  <a:schemeClr val="tx1"/>
                </a:solidFill>
                <a:latin typeface="Times New Roman" pitchFamily="18" charset="0"/>
              </a:defRPr>
            </a:lvl5pPr>
            <a:lvl6pPr marL="2528506" indent="-229865" eaLnBrk="0" fontAlgn="base" hangingPunct="0">
              <a:spcBef>
                <a:spcPct val="30000"/>
              </a:spcBef>
              <a:spcAft>
                <a:spcPct val="0"/>
              </a:spcAft>
              <a:defRPr sz="1300">
                <a:solidFill>
                  <a:schemeClr val="tx1"/>
                </a:solidFill>
                <a:latin typeface="Times New Roman" pitchFamily="18" charset="0"/>
              </a:defRPr>
            </a:lvl6pPr>
            <a:lvl7pPr marL="2988235" indent="-229865" eaLnBrk="0" fontAlgn="base" hangingPunct="0">
              <a:spcBef>
                <a:spcPct val="30000"/>
              </a:spcBef>
              <a:spcAft>
                <a:spcPct val="0"/>
              </a:spcAft>
              <a:defRPr sz="1300">
                <a:solidFill>
                  <a:schemeClr val="tx1"/>
                </a:solidFill>
                <a:latin typeface="Times New Roman" pitchFamily="18" charset="0"/>
              </a:defRPr>
            </a:lvl7pPr>
            <a:lvl8pPr marL="3447963" indent="-229865" eaLnBrk="0" fontAlgn="base" hangingPunct="0">
              <a:spcBef>
                <a:spcPct val="30000"/>
              </a:spcBef>
              <a:spcAft>
                <a:spcPct val="0"/>
              </a:spcAft>
              <a:defRPr sz="1300">
                <a:solidFill>
                  <a:schemeClr val="tx1"/>
                </a:solidFill>
                <a:latin typeface="Times New Roman" pitchFamily="18" charset="0"/>
              </a:defRPr>
            </a:lvl8pPr>
            <a:lvl9pPr marL="3907691" indent="-229865" eaLnBrk="0" fontAlgn="base" hangingPunct="0">
              <a:spcBef>
                <a:spcPct val="30000"/>
              </a:spcBef>
              <a:spcAft>
                <a:spcPct val="0"/>
              </a:spcAft>
              <a:defRPr sz="1300">
                <a:solidFill>
                  <a:schemeClr val="tx1"/>
                </a:solidFill>
                <a:latin typeface="Times New Roman" pitchFamily="18" charset="0"/>
              </a:defRPr>
            </a:lvl9pPr>
          </a:lstStyle>
          <a:p>
            <a:pPr>
              <a:spcBef>
                <a:spcPct val="0"/>
              </a:spcBef>
            </a:pPr>
            <a:fld id="{4B4DF015-394A-46E5-868F-5D363B8BD40C}" type="slidenum">
              <a:rPr lang="fr-CA" altLang="fr-FR" smtClean="0">
                <a:solidFill>
                  <a:prstClr val="black"/>
                </a:solidFill>
                <a:latin typeface="Tahoma" pitchFamily="34" charset="0"/>
              </a:rPr>
              <a:pPr>
                <a:spcBef>
                  <a:spcPct val="0"/>
                </a:spcBef>
              </a:pPr>
              <a:t>1</a:t>
            </a:fld>
            <a:endParaRPr lang="fr-CA" altLang="fr-FR" smtClean="0">
              <a:solidFill>
                <a:prstClr val="black"/>
              </a:solidFill>
              <a:latin typeface="Tahoma"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altLang="en-US"/>
              <a:t>Survey audience re their job/position. + Explain Cegep.</a:t>
            </a:r>
            <a:endParaRPr lang="en-US" altLang="en-US"/>
          </a:p>
        </p:txBody>
      </p:sp>
      <p:sp>
        <p:nvSpPr>
          <p:cNvPr id="409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6ACA3574-7C47-403C-9EFD-7B4D829FC978}" type="slidenum">
              <a:rPr lang="fr-CA" altLang="fr-FR" sz="1200"/>
              <a:pPr/>
              <a:t>9</a:t>
            </a:fld>
            <a:endParaRPr lang="fr-CA" altLang="fr-FR"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593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FF4930DE-639F-4E09-B60E-1526BEB056CC}" type="slidenum">
              <a:rPr lang="fr-CA" altLang="fr-FR" sz="1200"/>
              <a:pPr/>
              <a:t>12</a:t>
            </a:fld>
            <a:endParaRPr lang="fr-CA" altLang="fr-FR"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p:nvPr userDrawn="1"/>
        </p:nvSpPr>
        <p:spPr>
          <a:xfrm>
            <a:off x="839788" y="3648075"/>
            <a:ext cx="7835900" cy="1279525"/>
          </a:xfrm>
          <a:prstGeom prst="rect">
            <a:avLst/>
          </a:prstGeom>
          <a:no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8" name="Titre 7"/>
          <p:cNvSpPr>
            <a:spLocks noGrp="1"/>
          </p:cNvSpPr>
          <p:nvPr>
            <p:ph type="ctrTitle"/>
          </p:nvPr>
        </p:nvSpPr>
        <p:spPr>
          <a:xfrm>
            <a:off x="840161" y="3648074"/>
            <a:ext cx="7836294" cy="1228726"/>
          </a:xfrm>
        </p:spPr>
        <p:txBody>
          <a:bodyPr anchor="t"/>
          <a:lstStyle>
            <a:lvl1pPr algn="r">
              <a:defRPr sz="3200">
                <a:solidFill>
                  <a:schemeClr val="tx1"/>
                </a:solidFill>
              </a:defRPr>
            </a:lvl1pPr>
          </a:lstStyle>
          <a:p>
            <a:r>
              <a:rPr lang="fr-FR"/>
              <a:t>Modifiez le style du titre</a:t>
            </a:r>
            <a:endParaRPr lang="en-US"/>
          </a:p>
        </p:txBody>
      </p:sp>
      <p:sp>
        <p:nvSpPr>
          <p:cNvPr id="9" name="Sous-titre 8"/>
          <p:cNvSpPr>
            <a:spLocks noGrp="1"/>
          </p:cNvSpPr>
          <p:nvPr>
            <p:ph type="subTitle" idx="1"/>
          </p:nvPr>
        </p:nvSpPr>
        <p:spPr>
          <a:xfrm>
            <a:off x="840160" y="5034508"/>
            <a:ext cx="7836295" cy="685800"/>
          </a:xfrm>
          <a:ln>
            <a:noFill/>
          </a:ln>
        </p:spPr>
        <p:txBody>
          <a:bodyPr/>
          <a:lstStyle>
            <a:lvl1pPr marL="0" indent="0" algn="r">
              <a:buNone/>
              <a:defRPr sz="2000">
                <a:solidFill>
                  <a:schemeClr val="bg2">
                    <a:lumMod val="25000"/>
                  </a:schemeClr>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dirty="0"/>
              <a:t>Modifiez le style des sous-titres du masque</a:t>
            </a:r>
            <a:endParaRPr lang="en-US" dirty="0"/>
          </a:p>
        </p:txBody>
      </p:sp>
      <p:sp>
        <p:nvSpPr>
          <p:cNvPr id="5" name="Espace réservé de la date 27"/>
          <p:cNvSpPr>
            <a:spLocks noGrp="1"/>
          </p:cNvSpPr>
          <p:nvPr>
            <p:ph type="dt" sz="half" idx="10"/>
          </p:nvPr>
        </p:nvSpPr>
        <p:spPr>
          <a:xfrm>
            <a:off x="6400800" y="6354763"/>
            <a:ext cx="2286000" cy="366712"/>
          </a:xfrm>
        </p:spPr>
        <p:txBody>
          <a:bodyPr/>
          <a:lstStyle>
            <a:lvl1pPr>
              <a:defRPr sz="1400"/>
            </a:lvl1pPr>
          </a:lstStyle>
          <a:p>
            <a:pPr>
              <a:defRPr/>
            </a:pPr>
            <a:endParaRPr lang="fr-FR"/>
          </a:p>
        </p:txBody>
      </p:sp>
    </p:spTree>
    <p:extLst>
      <p:ext uri="{BB962C8B-B14F-4D97-AF65-F5344CB8AC3E}">
        <p14:creationId xmlns:p14="http://schemas.microsoft.com/office/powerpoint/2010/main" val="33203728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sz="4000" b="1">
                <a:effectLst/>
              </a:defRPr>
            </a:lvl1pPr>
          </a:lstStyle>
          <a:p>
            <a:r>
              <a:rPr lang="fr-FR" dirty="0"/>
              <a:t>Modifiez le style du titre</a:t>
            </a:r>
            <a:endParaRPr lang="en-US" dirty="0"/>
          </a:p>
        </p:txBody>
      </p:sp>
      <p:sp>
        <p:nvSpPr>
          <p:cNvPr id="8" name="Espace réservé du contenu 7"/>
          <p:cNvSpPr>
            <a:spLocks noGrp="1"/>
          </p:cNvSpPr>
          <p:nvPr>
            <p:ph sz="quarter" idx="1"/>
          </p:nvPr>
        </p:nvSpPr>
        <p:spPr>
          <a:xfrm>
            <a:off x="457200" y="1268760"/>
            <a:ext cx="8229600" cy="4888200"/>
          </a:xfrm>
        </p:spPr>
        <p:txBody>
          <a:bodyPr/>
          <a:lstStyle>
            <a:lvl1pPr marL="361950" indent="-361950">
              <a:buSzPct val="110000"/>
              <a:defRPr/>
            </a:lvl1pPr>
            <a:lvl2pPr marL="628650" indent="-354013">
              <a:buSzPct val="110000"/>
              <a:defRPr sz="3200"/>
            </a:lvl2pPr>
            <a:lvl3pPr marL="895350" indent="-301625">
              <a:buSzPct val="110000"/>
              <a:defRPr sz="2800"/>
            </a:lvl3pPr>
            <a:lvl4pPr marL="1162050" indent="-293688">
              <a:buSzPct val="110000"/>
              <a:defRPr sz="2400"/>
            </a:lvl4pPr>
            <a:lvl5pPr marL="1438275" indent="-295275">
              <a:buSzPct val="110000"/>
              <a:defRPr sz="2000"/>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Espace réservé de la date 13"/>
          <p:cNvSpPr>
            <a:spLocks noGrp="1"/>
          </p:cNvSpPr>
          <p:nvPr>
            <p:ph type="dt" sz="half" idx="10"/>
          </p:nvPr>
        </p:nvSpPr>
        <p:spPr/>
        <p:txBody>
          <a:bodyPr/>
          <a:lstStyle>
            <a:lvl1pPr>
              <a:defRPr/>
            </a:lvl1pPr>
          </a:lstStyle>
          <a:p>
            <a:pPr>
              <a:defRPr/>
            </a:pPr>
            <a:endParaRPr lang="fr-FR"/>
          </a:p>
        </p:txBody>
      </p:sp>
      <p:sp>
        <p:nvSpPr>
          <p:cNvPr id="5" name="Espace réservé du numéro de diapositive 22"/>
          <p:cNvSpPr>
            <a:spLocks noGrp="1"/>
          </p:cNvSpPr>
          <p:nvPr>
            <p:ph type="sldNum" sz="quarter" idx="11"/>
          </p:nvPr>
        </p:nvSpPr>
        <p:spPr>
          <a:xfrm>
            <a:off x="8629650" y="6353175"/>
            <a:ext cx="514350" cy="385763"/>
          </a:xfrm>
        </p:spPr>
        <p:txBody>
          <a:bodyPr/>
          <a:lstStyle>
            <a:lvl1pPr>
              <a:defRPr smtClean="0"/>
            </a:lvl1pPr>
          </a:lstStyle>
          <a:p>
            <a:pPr>
              <a:defRPr/>
            </a:pPr>
            <a:fld id="{A6281582-CF13-4328-AE52-164E8406DB8F}" type="slidenum">
              <a:rPr lang="fr-FR" altLang="fr-FR"/>
              <a:pPr>
                <a:defRPr/>
              </a:pPr>
              <a:t>‹#›</a:t>
            </a:fld>
            <a:endParaRPr lang="fr-FR" altLang="fr-FR"/>
          </a:p>
        </p:txBody>
      </p:sp>
    </p:spTree>
    <p:extLst>
      <p:ext uri="{BB962C8B-B14F-4D97-AF65-F5344CB8AC3E}">
        <p14:creationId xmlns:p14="http://schemas.microsoft.com/office/powerpoint/2010/main" val="30401756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21"/>
          <p:cNvSpPr>
            <a:spLocks noGrp="1"/>
          </p:cNvSpPr>
          <p:nvPr>
            <p:ph type="title"/>
          </p:nvPr>
        </p:nvSpPr>
        <p:spPr bwMode="auto">
          <a:xfrm>
            <a:off x="457200" y="152400"/>
            <a:ext cx="8229600"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fr-FR" altLang="fr-FR" dirty="0"/>
              <a:t>Modifiez le style du titre</a:t>
            </a:r>
            <a:endParaRPr lang="en-US" altLang="fr-FR" dirty="0"/>
          </a:p>
        </p:txBody>
      </p:sp>
      <p:sp>
        <p:nvSpPr>
          <p:cNvPr id="1027" name="Espace réservé du texte 12"/>
          <p:cNvSpPr>
            <a:spLocks noGrp="1"/>
          </p:cNvSpPr>
          <p:nvPr>
            <p:ph type="body" idx="1"/>
          </p:nvPr>
        </p:nvSpPr>
        <p:spPr bwMode="auto">
          <a:xfrm>
            <a:off x="457200" y="1268413"/>
            <a:ext cx="8229600"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Modifiez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endParaRPr lang="en-US" altLang="fr-FR"/>
          </a:p>
        </p:txBody>
      </p:sp>
      <p:sp>
        <p:nvSpPr>
          <p:cNvPr id="14" name="Espace réservé de la date 13"/>
          <p:cNvSpPr>
            <a:spLocks noGrp="1"/>
          </p:cNvSpPr>
          <p:nvPr>
            <p:ph type="dt" sz="half" idx="2"/>
          </p:nvPr>
        </p:nvSpPr>
        <p:spPr>
          <a:xfrm>
            <a:off x="585788" y="6353175"/>
            <a:ext cx="2289175" cy="365125"/>
          </a:xfrm>
          <a:prstGeom prst="rect">
            <a:avLst/>
          </a:prstGeom>
        </p:spPr>
        <p:txBody>
          <a:bodyPr vert="horz"/>
          <a:lstStyle>
            <a:lvl1pPr algn="l" eaLnBrk="1" latinLnBrk="0" hangingPunct="1">
              <a:defRPr kumimoji="0" sz="1400">
                <a:solidFill>
                  <a:schemeClr val="tx2"/>
                </a:solidFill>
                <a:cs typeface="+mn-cs"/>
              </a:defRPr>
            </a:lvl1pPr>
          </a:lstStyle>
          <a:p>
            <a:pPr>
              <a:defRPr/>
            </a:pPr>
            <a:endParaRPr lang="fr-FR"/>
          </a:p>
        </p:txBody>
      </p:sp>
      <p:sp>
        <p:nvSpPr>
          <p:cNvPr id="3" name="Espace réservé du pied de page 2"/>
          <p:cNvSpPr>
            <a:spLocks noGrp="1"/>
          </p:cNvSpPr>
          <p:nvPr>
            <p:ph type="ftr" sz="quarter" idx="3"/>
          </p:nvPr>
        </p:nvSpPr>
        <p:spPr>
          <a:xfrm>
            <a:off x="2898775" y="6356350"/>
            <a:ext cx="3505200" cy="365125"/>
          </a:xfrm>
          <a:prstGeom prst="rect">
            <a:avLst/>
          </a:prstGeom>
        </p:spPr>
        <p:txBody>
          <a:bodyPr vert="horz"/>
          <a:lstStyle>
            <a:lvl1pPr algn="r" eaLnBrk="1" latinLnBrk="0" hangingPunct="1">
              <a:defRPr kumimoji="0" sz="1400">
                <a:solidFill>
                  <a:schemeClr val="tx2"/>
                </a:solidFill>
                <a:cs typeface="+mn-cs"/>
              </a:defRPr>
            </a:lvl1pPr>
          </a:lstStyle>
          <a:p>
            <a:pPr>
              <a:defRPr/>
            </a:pPr>
            <a:endParaRPr lang="fr-FR"/>
          </a:p>
        </p:txBody>
      </p:sp>
      <p:sp>
        <p:nvSpPr>
          <p:cNvPr id="23" name="Espace réservé du numéro de diapositive 22"/>
          <p:cNvSpPr>
            <a:spLocks noGrp="1"/>
          </p:cNvSpPr>
          <p:nvPr>
            <p:ph type="sldNum" sz="quarter" idx="4"/>
          </p:nvPr>
        </p:nvSpPr>
        <p:spPr>
          <a:xfrm>
            <a:off x="8629650" y="6469063"/>
            <a:ext cx="514350" cy="26987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smtClean="0">
                <a:solidFill>
                  <a:srgbClr val="0033CC"/>
                </a:solidFill>
                <a:latin typeface="Arial" charset="0"/>
              </a:defRPr>
            </a:lvl1pPr>
          </a:lstStyle>
          <a:p>
            <a:pPr>
              <a:defRPr/>
            </a:pPr>
            <a:fld id="{72234017-407F-42B7-9DEE-7B59F45BBA7E}" type="slidenum">
              <a:rPr lang="fr-FR" altLang="fr-FR"/>
              <a:pPr>
                <a:defRPr/>
              </a:pPr>
              <a:t>‹#›</a:t>
            </a:fld>
            <a:endParaRPr lang="fr-FR" altLang="fr-FR"/>
          </a:p>
        </p:txBody>
      </p:sp>
      <p:sp>
        <p:nvSpPr>
          <p:cNvPr id="1031" name="Connecteur droit 27"/>
          <p:cNvSpPr>
            <a:spLocks noChangeShapeType="1"/>
          </p:cNvSpPr>
          <p:nvPr/>
        </p:nvSpPr>
        <p:spPr bwMode="auto">
          <a:xfrm>
            <a:off x="457200" y="6353175"/>
            <a:ext cx="8229600" cy="0"/>
          </a:xfrm>
          <a:prstGeom prst="line">
            <a:avLst/>
          </a:prstGeom>
          <a:noFill/>
          <a:ln w="19050" algn="ctr">
            <a:solidFill>
              <a:srgbClr val="0033CC"/>
            </a:solidFill>
            <a:prstDash val="solid"/>
            <a:round/>
            <a:headEnd/>
            <a:tailEnd/>
          </a:ln>
          <a:extLst>
            <a:ext uri="{909E8E84-426E-40DD-AFC4-6F175D3DCCD1}">
              <a14:hiddenFill xmlns:a14="http://schemas.microsoft.com/office/drawing/2010/main">
                <a:noFill/>
              </a14:hiddenFill>
            </a:ext>
          </a:extLst>
        </p:spPr>
        <p:txBody>
          <a:bodyPr/>
          <a:lstStyle/>
          <a:p>
            <a:pPr eaLnBrk="1" hangingPunct="1">
              <a:defRPr/>
            </a:pPr>
            <a:endParaRPr lang="en-US">
              <a:ln>
                <a:solidFill>
                  <a:schemeClr val="tx1"/>
                </a:solidFill>
                <a:prstDash val="solid"/>
              </a:ln>
            </a:endParaRPr>
          </a:p>
        </p:txBody>
      </p:sp>
      <p:sp>
        <p:nvSpPr>
          <p:cNvPr id="1032" name="Connecteur droit 28"/>
          <p:cNvSpPr>
            <a:spLocks noChangeShapeType="1"/>
          </p:cNvSpPr>
          <p:nvPr userDrawn="1"/>
        </p:nvSpPr>
        <p:spPr bwMode="auto">
          <a:xfrm>
            <a:off x="457200" y="1125538"/>
            <a:ext cx="8229600" cy="0"/>
          </a:xfrm>
          <a:prstGeom prst="line">
            <a:avLst/>
          </a:prstGeom>
          <a:noFill/>
          <a:ln w="19050" algn="ctr">
            <a:solidFill>
              <a:srgbClr val="0033CC"/>
            </a:solidFill>
            <a:round/>
            <a:headEnd/>
            <a:tailEnd/>
          </a:ln>
          <a:extLst>
            <a:ext uri="{909E8E84-426E-40DD-AFC4-6F175D3DCCD1}">
              <a14:hiddenFill xmlns:a14="http://schemas.microsoft.com/office/drawing/2010/main">
                <a:noFill/>
              </a14:hiddenFill>
            </a:ext>
          </a:extLst>
        </p:spPr>
        <p:txBody>
          <a:bodyPr/>
          <a:lstStyle/>
          <a:p>
            <a:endParaRPr lang="en-CA"/>
          </a:p>
        </p:txBody>
      </p:sp>
      <p:pic>
        <p:nvPicPr>
          <p:cNvPr id="1033" name="Picture 25" descr="Adaptech logo blue"/>
          <p:cNvPicPr>
            <a:picLocks noChangeAspect="1" noChangeArrowheads="1"/>
          </p:cNvPicPr>
          <p:nvPr userDrawn="1"/>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69850" y="6388100"/>
            <a:ext cx="30162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14" r:id="rId1"/>
    <p:sldLayoutId id="2147483815" r:id="rId2"/>
  </p:sldLayoutIdLst>
  <p:hf hdr="0" ftr="0" dt="0"/>
  <p:txStyles>
    <p:titleStyle>
      <a:lvl1pPr algn="ctr" rtl="0" eaLnBrk="0" fontAlgn="base" hangingPunct="0">
        <a:spcBef>
          <a:spcPct val="0"/>
        </a:spcBef>
        <a:spcAft>
          <a:spcPct val="0"/>
        </a:spcAft>
        <a:defRPr sz="4000" b="1" kern="1200">
          <a:solidFill>
            <a:srgbClr val="0033CC"/>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000" b="1">
          <a:solidFill>
            <a:srgbClr val="0033CC"/>
          </a:solidFill>
          <a:latin typeface="Arial" charset="0"/>
          <a:cs typeface="Arial" charset="0"/>
        </a:defRPr>
      </a:lvl2pPr>
      <a:lvl3pPr algn="ctr" rtl="0" eaLnBrk="0" fontAlgn="base" hangingPunct="0">
        <a:spcBef>
          <a:spcPct val="0"/>
        </a:spcBef>
        <a:spcAft>
          <a:spcPct val="0"/>
        </a:spcAft>
        <a:defRPr sz="4000" b="1">
          <a:solidFill>
            <a:srgbClr val="0033CC"/>
          </a:solidFill>
          <a:latin typeface="Arial" charset="0"/>
          <a:cs typeface="Arial" charset="0"/>
        </a:defRPr>
      </a:lvl3pPr>
      <a:lvl4pPr algn="ctr" rtl="0" eaLnBrk="0" fontAlgn="base" hangingPunct="0">
        <a:spcBef>
          <a:spcPct val="0"/>
        </a:spcBef>
        <a:spcAft>
          <a:spcPct val="0"/>
        </a:spcAft>
        <a:defRPr sz="4000" b="1">
          <a:solidFill>
            <a:srgbClr val="0033CC"/>
          </a:solidFill>
          <a:latin typeface="Arial" charset="0"/>
          <a:cs typeface="Arial" charset="0"/>
        </a:defRPr>
      </a:lvl4pPr>
      <a:lvl5pPr algn="ctr" rtl="0" eaLnBrk="0" fontAlgn="base" hangingPunct="0">
        <a:spcBef>
          <a:spcPct val="0"/>
        </a:spcBef>
        <a:spcAft>
          <a:spcPct val="0"/>
        </a:spcAft>
        <a:defRPr sz="4000" b="1">
          <a:solidFill>
            <a:srgbClr val="0033CC"/>
          </a:solidFill>
          <a:latin typeface="Arial" charset="0"/>
          <a:cs typeface="Arial" charset="0"/>
        </a:defRPr>
      </a:lvl5pPr>
      <a:lvl6pPr marL="457200" algn="l" rtl="0" fontAlgn="base">
        <a:spcBef>
          <a:spcPct val="0"/>
        </a:spcBef>
        <a:spcAft>
          <a:spcPct val="0"/>
        </a:spcAft>
        <a:defRPr sz="3200">
          <a:solidFill>
            <a:schemeClr val="tx2"/>
          </a:solidFill>
          <a:latin typeface="Bookman Old Style" pitchFamily="18" charset="0"/>
        </a:defRPr>
      </a:lvl6pPr>
      <a:lvl7pPr marL="914400" algn="l" rtl="0" fontAlgn="base">
        <a:spcBef>
          <a:spcPct val="0"/>
        </a:spcBef>
        <a:spcAft>
          <a:spcPct val="0"/>
        </a:spcAft>
        <a:defRPr sz="3200">
          <a:solidFill>
            <a:schemeClr val="tx2"/>
          </a:solidFill>
          <a:latin typeface="Bookman Old Style" pitchFamily="18" charset="0"/>
        </a:defRPr>
      </a:lvl7pPr>
      <a:lvl8pPr marL="1371600" algn="l" rtl="0" fontAlgn="base">
        <a:spcBef>
          <a:spcPct val="0"/>
        </a:spcBef>
        <a:spcAft>
          <a:spcPct val="0"/>
        </a:spcAft>
        <a:defRPr sz="3200">
          <a:solidFill>
            <a:schemeClr val="tx2"/>
          </a:solidFill>
          <a:latin typeface="Bookman Old Style" pitchFamily="18" charset="0"/>
        </a:defRPr>
      </a:lvl8pPr>
      <a:lvl9pPr marL="1828800" algn="l" rtl="0" fontAlgn="base">
        <a:spcBef>
          <a:spcPct val="0"/>
        </a:spcBef>
        <a:spcAft>
          <a:spcPct val="0"/>
        </a:spcAft>
        <a:defRPr sz="3200">
          <a:solidFill>
            <a:schemeClr val="tx2"/>
          </a:solidFill>
          <a:latin typeface="Bookman Old Style" pitchFamily="18" charset="0"/>
        </a:defRPr>
      </a:lvl9pPr>
    </p:titleStyle>
    <p:bodyStyle>
      <a:lvl1pPr marL="357188" indent="-357188" algn="l" rtl="0" eaLnBrk="0" fontAlgn="base" hangingPunct="0">
        <a:spcBef>
          <a:spcPts val="600"/>
        </a:spcBef>
        <a:spcAft>
          <a:spcPct val="0"/>
        </a:spcAft>
        <a:buClr>
          <a:srgbClr val="0033CC"/>
        </a:buClr>
        <a:buSzPct val="110000"/>
        <a:buFont typeface="Arial" charset="0"/>
        <a:buChar char="•"/>
        <a:defRPr sz="3600" kern="1200">
          <a:solidFill>
            <a:srgbClr val="072C62"/>
          </a:solidFill>
          <a:latin typeface="Arial" panose="020B0604020202020204" pitchFamily="34" charset="0"/>
          <a:ea typeface="+mn-ea"/>
          <a:cs typeface="Arial" panose="020B0604020202020204" pitchFamily="34" charset="0"/>
        </a:defRPr>
      </a:lvl1pPr>
      <a:lvl2pPr marL="622300" indent="-347663" algn="l" rtl="0" eaLnBrk="0" fontAlgn="base" hangingPunct="0">
        <a:spcBef>
          <a:spcPts val="500"/>
        </a:spcBef>
        <a:spcAft>
          <a:spcPct val="0"/>
        </a:spcAft>
        <a:buClr>
          <a:srgbClr val="0033CC"/>
        </a:buClr>
        <a:buSzPct val="110000"/>
        <a:buFont typeface="Arial" charset="0"/>
        <a:buChar char="•"/>
        <a:defRPr sz="3400" kern="1200">
          <a:solidFill>
            <a:srgbClr val="072C62"/>
          </a:solidFill>
          <a:latin typeface="Arial" panose="020B0604020202020204" pitchFamily="34" charset="0"/>
          <a:ea typeface="+mn-ea"/>
          <a:cs typeface="Arial" panose="020B0604020202020204" pitchFamily="34" charset="0"/>
        </a:defRPr>
      </a:lvl2pPr>
      <a:lvl3pPr marL="901700" indent="-307975" algn="l" rtl="0" eaLnBrk="0" fontAlgn="base" hangingPunct="0">
        <a:spcBef>
          <a:spcPts val="500"/>
        </a:spcBef>
        <a:spcAft>
          <a:spcPct val="0"/>
        </a:spcAft>
        <a:buClr>
          <a:srgbClr val="0033CC"/>
        </a:buClr>
        <a:buSzPct val="110000"/>
        <a:buFont typeface="Arial" charset="0"/>
        <a:buChar char="•"/>
        <a:defRPr sz="3200" kern="1200">
          <a:solidFill>
            <a:srgbClr val="072C62"/>
          </a:solidFill>
          <a:latin typeface="Arial" panose="020B0604020202020204" pitchFamily="34" charset="0"/>
          <a:ea typeface="+mn-ea"/>
          <a:cs typeface="Arial" panose="020B0604020202020204" pitchFamily="34" charset="0"/>
        </a:defRPr>
      </a:lvl3pPr>
      <a:lvl4pPr marL="1166813" indent="-298450" algn="l" rtl="0" eaLnBrk="0" fontAlgn="base" hangingPunct="0">
        <a:spcBef>
          <a:spcPts val="400"/>
        </a:spcBef>
        <a:spcAft>
          <a:spcPct val="0"/>
        </a:spcAft>
        <a:buClr>
          <a:srgbClr val="0033CC"/>
        </a:buClr>
        <a:buSzPct val="110000"/>
        <a:buFont typeface="Arial" charset="0"/>
        <a:buChar char="•"/>
        <a:defRPr sz="3000" kern="1200">
          <a:solidFill>
            <a:srgbClr val="072C62"/>
          </a:solidFill>
          <a:latin typeface="Arial" panose="020B0604020202020204" pitchFamily="34" charset="0"/>
          <a:ea typeface="+mn-ea"/>
          <a:cs typeface="Arial" panose="020B0604020202020204" pitchFamily="34" charset="0"/>
        </a:defRPr>
      </a:lvl4pPr>
      <a:lvl5pPr marL="1431925" indent="-288925" algn="l" rtl="0" eaLnBrk="0" fontAlgn="base" hangingPunct="0">
        <a:spcBef>
          <a:spcPts val="300"/>
        </a:spcBef>
        <a:spcAft>
          <a:spcPct val="0"/>
        </a:spcAft>
        <a:buClr>
          <a:srgbClr val="0033CC"/>
        </a:buClr>
        <a:buSzPct val="110000"/>
        <a:buFont typeface="Arial" charset="0"/>
        <a:buChar char="•"/>
        <a:defRPr sz="2800" kern="1200">
          <a:solidFill>
            <a:srgbClr val="072C62"/>
          </a:solidFill>
          <a:latin typeface="Arial" panose="020B0604020202020204" pitchFamily="34" charset="0"/>
          <a:ea typeface="+mn-ea"/>
          <a:cs typeface="Arial" panose="020B0604020202020204" pitchFamily="34"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hyperlink" Target="http://webaim.org/intro/#implementing"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washington.edu/doit/creating-video-and-multimedia-products-are-accessible-people-sensory-impairments" TargetMode="External"/><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washington.edu/doit/"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mailto:cfichten@dawsoncollege.qc.ca" TargetMode="External"/><Relationship Id="rId4" Type="http://schemas.openxmlformats.org/officeDocument/2006/relationships/hyperlink" Target="mailto:ahavel@dawsoncollege.qc.ca"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www.washington.edu/doit/"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washington.edu/doit/20-tips-teaching-accessible-online-course" TargetMode="External"/><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washington.edu/doit/universal-design-education-principles-and-application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washington.edu/doit/making-science-labs-accessible-students-disabilities"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washington.edu/accessibility/documents/word/"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www.washington.edu/doit/glossary-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7" descr="Cégep André-Laurendeau logo. Copyright is https://fr.wikipedia.org/wiki/Fichier:Logo_du_C%C3%A9gep_Andr%C3%A9-Laurendeau.svg" title="Cégep André-Laurendeau logo"/>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812964" y="6242437"/>
            <a:ext cx="1518071" cy="511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25" descr="Adaptech logo blue" title="Adaptech logo blue"/>
          <p:cNvPicPr>
            <a:picLocks noChangeAspect="1" noChangeArrowheads="1"/>
          </p:cNvPicPr>
          <p:nvPr/>
        </p:nvPicPr>
        <p:blipFill>
          <a:blip r:embed="rId4" cstate="print">
            <a:clrChange>
              <a:clrFrom>
                <a:srgbClr val="FDFDFD"/>
              </a:clrFrom>
              <a:clrTo>
                <a:srgbClr val="FDFDFD">
                  <a:alpha val="0"/>
                </a:srgbClr>
              </a:clrTo>
            </a:clrChange>
          </a:blip>
          <a:srcRect/>
          <a:stretch>
            <a:fillRect/>
          </a:stretch>
        </p:blipFill>
        <p:spPr bwMode="auto">
          <a:xfrm>
            <a:off x="8028384" y="6049866"/>
            <a:ext cx="648072" cy="721572"/>
          </a:xfrm>
          <a:prstGeom prst="rect">
            <a:avLst/>
          </a:prstGeom>
          <a:noFill/>
          <a:ln w="9525">
            <a:noFill/>
            <a:miter lim="800000"/>
            <a:headEnd/>
            <a:tailEnd/>
          </a:ln>
        </p:spPr>
      </p:pic>
      <p:pic>
        <p:nvPicPr>
          <p:cNvPr id="15" name="Picture 14" descr="Dawson College logo. Copyright is https://www.crowdrise.com/campusteamdawson1" title="Dawson College logo"/>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481742" y="6372938"/>
            <a:ext cx="1281946" cy="398500"/>
          </a:xfrm>
          <a:prstGeom prst="rect">
            <a:avLst/>
          </a:prstGeom>
          <a:noFill/>
          <a:ln w="9525">
            <a:noFill/>
            <a:miter lim="800000"/>
            <a:headEnd/>
            <a:tailEnd/>
          </a:ln>
        </p:spPr>
      </p:pic>
      <p:pic>
        <p:nvPicPr>
          <p:cNvPr id="21" name="Picture 2" descr="Creative Commons License symbol for Attribution - Non Commercia l- No Derivatives 4.0 International. Copyright is &#10;http://creativecommons.org/about &#10;" title="Creative Commons License symbol"/>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076803" y="5631548"/>
            <a:ext cx="990394" cy="3444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359532" y="5085184"/>
            <a:ext cx="8424936" cy="369332"/>
          </a:xfrm>
          <a:prstGeom prst="rect">
            <a:avLst/>
          </a:prstGeom>
          <a:noFill/>
        </p:spPr>
        <p:txBody>
          <a:bodyPr wrap="square" rtlCol="0">
            <a:spAutoFit/>
          </a:bodyPr>
          <a:lstStyle/>
          <a:p>
            <a:pPr algn="ctr"/>
            <a:r>
              <a:rPr lang="fr-CA" sz="1800" dirty="0" err="1" smtClean="0">
                <a:solidFill>
                  <a:prstClr val="black"/>
                </a:solidFill>
              </a:rPr>
              <a:t>6th</a:t>
            </a:r>
            <a:r>
              <a:rPr lang="fr-CA" sz="1800" dirty="0" smtClean="0">
                <a:solidFill>
                  <a:prstClr val="black"/>
                </a:solidFill>
              </a:rPr>
              <a:t> </a:t>
            </a:r>
            <a:r>
              <a:rPr lang="fr-CA" sz="1800" dirty="0" err="1" smtClean="0">
                <a:solidFill>
                  <a:prstClr val="black"/>
                </a:solidFill>
              </a:rPr>
              <a:t>Annual</a:t>
            </a:r>
            <a:r>
              <a:rPr lang="fr-CA" sz="1800" dirty="0" smtClean="0">
                <a:solidFill>
                  <a:prstClr val="black"/>
                </a:solidFill>
              </a:rPr>
              <a:t> SALTISE </a:t>
            </a:r>
            <a:r>
              <a:rPr lang="fr-CA" sz="1800" dirty="0" err="1" smtClean="0">
                <a:solidFill>
                  <a:prstClr val="black"/>
                </a:solidFill>
              </a:rPr>
              <a:t>Conference</a:t>
            </a:r>
            <a:r>
              <a:rPr lang="en-US" sz="1800" dirty="0" smtClean="0">
                <a:solidFill>
                  <a:prstClr val="black"/>
                </a:solidFill>
                <a:latin typeface="Arial" panose="020B0604020202020204" pitchFamily="34" charset="0"/>
                <a:cs typeface="Arial" panose="020B0604020202020204" pitchFamily="34" charset="0"/>
              </a:rPr>
              <a:t>, June 5, 2017, </a:t>
            </a:r>
            <a:r>
              <a:rPr lang="fr-CA" sz="1800" dirty="0" smtClean="0">
                <a:solidFill>
                  <a:prstClr val="black"/>
                </a:solidFill>
                <a:latin typeface="Arial" panose="020B0604020202020204" pitchFamily="34" charset="0"/>
                <a:cs typeface="Arial" panose="020B0604020202020204" pitchFamily="34" charset="0"/>
              </a:rPr>
              <a:t>Montréal</a:t>
            </a:r>
            <a:r>
              <a:rPr lang="fr-CA" sz="1800" dirty="0">
                <a:solidFill>
                  <a:prstClr val="black"/>
                </a:solidFill>
                <a:latin typeface="Arial" panose="020B0604020202020204" pitchFamily="34" charset="0"/>
                <a:cs typeface="Arial" panose="020B0604020202020204" pitchFamily="34" charset="0"/>
              </a:rPr>
              <a:t>, </a:t>
            </a:r>
            <a:r>
              <a:rPr lang="fr-CA" sz="1800" dirty="0" smtClean="0">
                <a:solidFill>
                  <a:prstClr val="black"/>
                </a:solidFill>
                <a:latin typeface="Arial" panose="020B0604020202020204" pitchFamily="34" charset="0"/>
                <a:cs typeface="Arial" panose="020B0604020202020204" pitchFamily="34" charset="0"/>
              </a:rPr>
              <a:t>Québec</a:t>
            </a:r>
            <a:endParaRPr lang="en-US" sz="1800" dirty="0">
              <a:solidFill>
                <a:prstClr val="black"/>
              </a:solidFill>
              <a:latin typeface="Arial" panose="020B0604020202020204" pitchFamily="34" charset="0"/>
              <a:cs typeface="Arial" panose="020B0604020202020204" pitchFamily="34" charset="0"/>
            </a:endParaRPr>
          </a:p>
        </p:txBody>
      </p:sp>
      <p:sp>
        <p:nvSpPr>
          <p:cNvPr id="3" name="Sous-titre 2"/>
          <p:cNvSpPr>
            <a:spLocks noGrp="1"/>
          </p:cNvSpPr>
          <p:nvPr>
            <p:ph type="subTitle" idx="1"/>
          </p:nvPr>
        </p:nvSpPr>
        <p:spPr>
          <a:xfrm>
            <a:off x="179388" y="3051881"/>
            <a:ext cx="8785225" cy="1931987"/>
          </a:xfrm>
        </p:spPr>
        <p:txBody>
          <a:bodyPr>
            <a:normAutofit fontScale="92500" lnSpcReduction="20000"/>
          </a:bodyPr>
          <a:lstStyle/>
          <a:p>
            <a:pPr algn="ctr">
              <a:spcBef>
                <a:spcPts val="400"/>
              </a:spcBef>
              <a:spcAft>
                <a:spcPts val="400"/>
              </a:spcAft>
              <a:defRPr/>
            </a:pPr>
            <a:r>
              <a:rPr lang="en-US" sz="3200" dirty="0">
                <a:solidFill>
                  <a:srgbClr val="002060"/>
                </a:solidFill>
                <a:latin typeface="Arial" panose="020B0604020202020204" pitchFamily="34" charset="0"/>
                <a:cs typeface="Arial" panose="020B0604020202020204" pitchFamily="34" charset="0"/>
              </a:rPr>
              <a:t>Alice Havel, Catherine </a:t>
            </a:r>
            <a:r>
              <a:rPr lang="en-US" sz="3200" dirty="0" smtClean="0">
                <a:solidFill>
                  <a:srgbClr val="002060"/>
                </a:solidFill>
                <a:latin typeface="Arial" panose="020B0604020202020204" pitchFamily="34" charset="0"/>
                <a:cs typeface="Arial" panose="020B0604020202020204" pitchFamily="34" charset="0"/>
              </a:rPr>
              <a:t>Fichten, </a:t>
            </a:r>
            <a:br>
              <a:rPr lang="en-US" sz="3200" dirty="0" smtClean="0">
                <a:solidFill>
                  <a:srgbClr val="002060"/>
                </a:solidFill>
                <a:latin typeface="Arial" panose="020B0604020202020204" pitchFamily="34" charset="0"/>
                <a:cs typeface="Arial" panose="020B0604020202020204" pitchFamily="34" charset="0"/>
              </a:rPr>
            </a:br>
            <a:r>
              <a:rPr lang="en-US" sz="3200" dirty="0" smtClean="0">
                <a:solidFill>
                  <a:srgbClr val="002060"/>
                </a:solidFill>
                <a:latin typeface="Arial" panose="020B0604020202020204" pitchFamily="34" charset="0"/>
                <a:cs typeface="Arial" panose="020B0604020202020204" pitchFamily="34" charset="0"/>
              </a:rPr>
              <a:t>Mary Jorgensen, Laura King</a:t>
            </a:r>
          </a:p>
          <a:p>
            <a:pPr algn="ctr">
              <a:spcBef>
                <a:spcPts val="0"/>
              </a:spcBef>
              <a:spcAft>
                <a:spcPts val="0"/>
              </a:spcAft>
              <a:defRPr/>
            </a:pPr>
            <a:endParaRPr lang="en-US" sz="3200" dirty="0">
              <a:solidFill>
                <a:srgbClr val="002060"/>
              </a:solidFill>
              <a:latin typeface="Arial" panose="020B0604020202020204" pitchFamily="34" charset="0"/>
              <a:cs typeface="Arial" panose="020B0604020202020204" pitchFamily="34" charset="0"/>
            </a:endParaRPr>
          </a:p>
          <a:p>
            <a:pPr algn="ctr">
              <a:spcBef>
                <a:spcPts val="0"/>
              </a:spcBef>
              <a:spcAft>
                <a:spcPts val="0"/>
              </a:spcAft>
              <a:defRPr/>
            </a:pPr>
            <a:r>
              <a:rPr lang="en-US" sz="2800" dirty="0">
                <a:solidFill>
                  <a:srgbClr val="002060"/>
                </a:solidFill>
                <a:latin typeface="Arial" panose="020B0604020202020204" pitchFamily="34" charset="0"/>
                <a:cs typeface="Arial" panose="020B0604020202020204" pitchFamily="34" charset="0"/>
              </a:rPr>
              <a:t>Adaptech Research </a:t>
            </a:r>
            <a:r>
              <a:rPr lang="en-US" sz="2800" dirty="0" smtClean="0">
                <a:solidFill>
                  <a:srgbClr val="002060"/>
                </a:solidFill>
                <a:latin typeface="Arial" panose="020B0604020202020204" pitchFamily="34" charset="0"/>
                <a:cs typeface="Arial" panose="020B0604020202020204" pitchFamily="34" charset="0"/>
              </a:rPr>
              <a:t>Network, Dawson College, </a:t>
            </a:r>
            <a:br>
              <a:rPr lang="en-US" sz="2800" dirty="0" smtClean="0">
                <a:solidFill>
                  <a:srgbClr val="002060"/>
                </a:solidFill>
                <a:latin typeface="Arial" panose="020B0604020202020204" pitchFamily="34" charset="0"/>
                <a:cs typeface="Arial" panose="020B0604020202020204" pitchFamily="34" charset="0"/>
              </a:rPr>
            </a:br>
            <a:r>
              <a:rPr lang="en-US" sz="2800" dirty="0" smtClean="0">
                <a:solidFill>
                  <a:srgbClr val="002060"/>
                </a:solidFill>
                <a:latin typeface="Arial" panose="020B0604020202020204" pitchFamily="34" charset="0"/>
                <a:cs typeface="Arial" panose="020B0604020202020204" pitchFamily="34" charset="0"/>
              </a:rPr>
              <a:t>Cégep André-Laurendeau</a:t>
            </a:r>
            <a:endParaRPr lang="en-US" sz="2800" dirty="0">
              <a:solidFill>
                <a:srgbClr val="002060"/>
              </a:solidFill>
              <a:latin typeface="Arial" panose="020B0604020202020204" pitchFamily="34" charset="0"/>
              <a:cs typeface="Arial" panose="020B0604020202020204" pitchFamily="34" charset="0"/>
            </a:endParaRPr>
          </a:p>
          <a:p>
            <a:pPr algn="ctr">
              <a:lnSpc>
                <a:spcPts val="2000"/>
              </a:lnSpc>
              <a:spcBef>
                <a:spcPts val="0"/>
              </a:spcBef>
              <a:spcAft>
                <a:spcPts val="0"/>
              </a:spcAft>
              <a:defRPr/>
            </a:pPr>
            <a:endParaRPr lang="en-US" sz="1200" baseline="30000" dirty="0" smtClean="0">
              <a:solidFill>
                <a:srgbClr val="002060"/>
              </a:solidFill>
              <a:latin typeface="Arial" panose="020B0604020202020204" pitchFamily="34" charset="0"/>
              <a:cs typeface="Arial" panose="020B0604020202020204" pitchFamily="34" charset="0"/>
            </a:endParaRPr>
          </a:p>
        </p:txBody>
      </p:sp>
      <p:sp>
        <p:nvSpPr>
          <p:cNvPr id="4101" name="Connecteur droit 28"/>
          <p:cNvSpPr>
            <a:spLocks noChangeShapeType="1"/>
          </p:cNvSpPr>
          <p:nvPr/>
        </p:nvSpPr>
        <p:spPr bwMode="auto">
          <a:xfrm>
            <a:off x="457200" y="2924944"/>
            <a:ext cx="8229600" cy="0"/>
          </a:xfrm>
          <a:prstGeom prst="line">
            <a:avLst/>
          </a:prstGeom>
          <a:noFill/>
          <a:ln w="19050" algn="ctr">
            <a:solidFill>
              <a:srgbClr val="0033CC"/>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2" name="Titre 1"/>
          <p:cNvSpPr>
            <a:spLocks noGrp="1"/>
          </p:cNvSpPr>
          <p:nvPr>
            <p:ph type="ctrTitle"/>
          </p:nvPr>
        </p:nvSpPr>
        <p:spPr>
          <a:xfrm>
            <a:off x="515938" y="548680"/>
            <a:ext cx="8112125" cy="2212975"/>
          </a:xfrm>
        </p:spPr>
        <p:txBody>
          <a:bodyPr>
            <a:noAutofit/>
          </a:bodyPr>
          <a:lstStyle/>
          <a:p>
            <a:pPr algn="ctr">
              <a:defRPr/>
            </a:pPr>
            <a:r>
              <a:rPr lang="en-US" sz="4000" dirty="0" smtClean="0">
                <a:solidFill>
                  <a:srgbClr val="0033CC"/>
                </a:solidFill>
                <a:effectLst/>
              </a:rPr>
              <a:t>You Can DO-IT Too: </a:t>
            </a:r>
            <a:br>
              <a:rPr lang="en-US" sz="4000" dirty="0" smtClean="0">
                <a:solidFill>
                  <a:srgbClr val="0033CC"/>
                </a:solidFill>
                <a:effectLst/>
              </a:rPr>
            </a:br>
            <a:r>
              <a:rPr lang="en-US" sz="4000" dirty="0" smtClean="0">
                <a:solidFill>
                  <a:srgbClr val="0033CC"/>
                </a:solidFill>
                <a:effectLst/>
              </a:rPr>
              <a:t>Making Your Teaching More Inclusive </a:t>
            </a:r>
            <a:endParaRPr lang="en-US" sz="4000" dirty="0">
              <a:solidFill>
                <a:srgbClr val="0033CC"/>
              </a:solidFill>
            </a:endParaRPr>
          </a:p>
        </p:txBody>
      </p:sp>
    </p:spTree>
    <p:extLst>
      <p:ext uri="{BB962C8B-B14F-4D97-AF65-F5344CB8AC3E}">
        <p14:creationId xmlns:p14="http://schemas.microsoft.com/office/powerpoint/2010/main" val="155853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10</a:t>
            </a:fld>
            <a:endParaRPr lang="fr-FR" altLang="fr-FR"/>
          </a:p>
        </p:txBody>
      </p:sp>
      <p:sp>
        <p:nvSpPr>
          <p:cNvPr id="3" name="Content Placeholder 2"/>
          <p:cNvSpPr>
            <a:spLocks noGrp="1"/>
          </p:cNvSpPr>
          <p:nvPr>
            <p:ph sz="quarter" idx="1"/>
          </p:nvPr>
        </p:nvSpPr>
        <p:spPr>
          <a:xfrm>
            <a:off x="457200" y="1700808"/>
            <a:ext cx="8229600" cy="4032448"/>
          </a:xfrm>
        </p:spPr>
        <p:txBody>
          <a:bodyPr/>
          <a:lstStyle/>
          <a:p>
            <a:pPr lvl="0">
              <a:spcBef>
                <a:spcPts val="1200"/>
              </a:spcBef>
              <a:spcAft>
                <a:spcPts val="1200"/>
              </a:spcAft>
            </a:pPr>
            <a:r>
              <a:rPr lang="en-US" dirty="0"/>
              <a:t>Principles of Accessible </a:t>
            </a:r>
            <a:r>
              <a:rPr lang="en-US" dirty="0" smtClean="0"/>
              <a:t>Design</a:t>
            </a:r>
          </a:p>
          <a:p>
            <a:pPr lvl="1">
              <a:spcBef>
                <a:spcPts val="1200"/>
              </a:spcBef>
              <a:spcAft>
                <a:spcPts val="1200"/>
              </a:spcAft>
            </a:pPr>
            <a:r>
              <a:rPr lang="en-US" dirty="0"/>
              <a:t>Provide </a:t>
            </a:r>
            <a:r>
              <a:rPr lang="en-US" dirty="0" smtClean="0"/>
              <a:t>alternative text</a:t>
            </a:r>
          </a:p>
          <a:p>
            <a:pPr lvl="1">
              <a:spcBef>
                <a:spcPts val="1200"/>
              </a:spcBef>
              <a:spcAft>
                <a:spcPts val="1200"/>
              </a:spcAft>
            </a:pPr>
            <a:r>
              <a:rPr lang="en-US" dirty="0"/>
              <a:t>Provide headers for data </a:t>
            </a:r>
            <a:r>
              <a:rPr lang="en-US" dirty="0" smtClean="0"/>
              <a:t>tables</a:t>
            </a:r>
          </a:p>
          <a:p>
            <a:pPr lvl="1">
              <a:spcBef>
                <a:spcPts val="1200"/>
              </a:spcBef>
              <a:spcAft>
                <a:spcPts val="1200"/>
              </a:spcAft>
            </a:pPr>
            <a:r>
              <a:rPr lang="en-US" dirty="0" smtClean="0"/>
              <a:t>Make all forms accessible</a:t>
            </a:r>
            <a:endParaRPr lang="en-US" dirty="0"/>
          </a:p>
          <a:p>
            <a:pPr lvl="1">
              <a:spcBef>
                <a:spcPts val="1200"/>
              </a:spcBef>
              <a:spcAft>
                <a:spcPts val="1200"/>
              </a:spcAft>
            </a:pPr>
            <a:r>
              <a:rPr lang="en-US" dirty="0">
                <a:hlinkClick r:id="rId2"/>
              </a:rPr>
              <a:t>http://webaim.org/intro/#</a:t>
            </a:r>
            <a:r>
              <a:rPr lang="en-US" dirty="0" smtClean="0">
                <a:hlinkClick r:id="rId2"/>
              </a:rPr>
              <a:t>implementing</a:t>
            </a:r>
            <a:endParaRPr lang="en-US" dirty="0" smtClean="0"/>
          </a:p>
          <a:p>
            <a:pPr marL="0" lvl="0" indent="0">
              <a:spcBef>
                <a:spcPts val="1200"/>
              </a:spcBef>
              <a:spcAft>
                <a:spcPts val="1200"/>
              </a:spcAft>
              <a:buNone/>
            </a:pPr>
            <a:endParaRPr lang="en-US" altLang="en-US" sz="3200" dirty="0">
              <a:latin typeface="Arial" charset="0"/>
              <a:cs typeface="Arial" charset="0"/>
            </a:endParaRPr>
          </a:p>
          <a:p>
            <a:pPr marL="0" indent="0">
              <a:buNone/>
            </a:pPr>
            <a:endParaRPr lang="en-US" dirty="0"/>
          </a:p>
        </p:txBody>
      </p:sp>
      <p:sp>
        <p:nvSpPr>
          <p:cNvPr id="2" name="Title 1"/>
          <p:cNvSpPr>
            <a:spLocks noGrp="1"/>
          </p:cNvSpPr>
          <p:nvPr>
            <p:ph type="title"/>
          </p:nvPr>
        </p:nvSpPr>
        <p:spPr>
          <a:xfrm>
            <a:off x="457200" y="836712"/>
            <a:ext cx="8229600" cy="684213"/>
          </a:xfrm>
        </p:spPr>
        <p:txBody>
          <a:bodyPr/>
          <a:lstStyle/>
          <a:p>
            <a:r>
              <a:rPr lang="en-US" dirty="0"/>
              <a:t>Web Accessibility</a:t>
            </a:r>
            <a:br>
              <a:rPr lang="en-US" dirty="0"/>
            </a:br>
            <a:endParaRPr lang="en-US" dirty="0"/>
          </a:p>
        </p:txBody>
      </p:sp>
    </p:spTree>
    <p:extLst>
      <p:ext uri="{BB962C8B-B14F-4D97-AF65-F5344CB8AC3E}">
        <p14:creationId xmlns:p14="http://schemas.microsoft.com/office/powerpoint/2010/main" val="10761253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11</a:t>
            </a:fld>
            <a:endParaRPr lang="fr-FR" altLang="fr-FR"/>
          </a:p>
        </p:txBody>
      </p:sp>
      <p:pic>
        <p:nvPicPr>
          <p:cNvPr id="5" name="Picture 6" descr="YouTube logo. Copyright is https://www.youtube.com/yt/brand/downloads.html" title="YouTube logo"/>
          <p:cNvPicPr>
            <a:picLocks noChangeAspect="1" noChangeArrowheads="1"/>
          </p:cNvPicPr>
          <p:nvPr/>
        </p:nvPicPr>
        <p:blipFill>
          <a:blip r:embed="rId2" cstate="print">
            <a:clrChange>
              <a:clrFrom>
                <a:srgbClr val="000000"/>
              </a:clrFrom>
              <a:clrTo>
                <a:srgbClr val="000000">
                  <a:alpha val="0"/>
                </a:srgbClr>
              </a:clrTo>
            </a:clrChange>
          </a:blip>
          <a:srcRect/>
          <a:stretch>
            <a:fillRect/>
          </a:stretch>
        </p:blipFill>
        <p:spPr bwMode="auto">
          <a:xfrm>
            <a:off x="6594225" y="2298576"/>
            <a:ext cx="2079205" cy="1202432"/>
          </a:xfrm>
          <a:prstGeom prst="rect">
            <a:avLst/>
          </a:prstGeom>
          <a:noFill/>
          <a:ln w="9525">
            <a:noFill/>
            <a:miter lim="800000"/>
            <a:headEnd/>
            <a:tailEnd/>
          </a:ln>
        </p:spPr>
      </p:pic>
      <p:sp>
        <p:nvSpPr>
          <p:cNvPr id="3" name="Content Placeholder 2"/>
          <p:cNvSpPr>
            <a:spLocks noGrp="1"/>
          </p:cNvSpPr>
          <p:nvPr>
            <p:ph sz="quarter" idx="1"/>
          </p:nvPr>
        </p:nvSpPr>
        <p:spPr>
          <a:xfrm>
            <a:off x="251520" y="1268760"/>
            <a:ext cx="8712968" cy="4608512"/>
          </a:xfrm>
        </p:spPr>
        <p:txBody>
          <a:bodyPr/>
          <a:lstStyle/>
          <a:p>
            <a:pPr>
              <a:spcAft>
                <a:spcPts val="600"/>
              </a:spcAft>
            </a:pPr>
            <a:r>
              <a:rPr lang="en-US" dirty="0"/>
              <a:t>Open vs. closed </a:t>
            </a:r>
            <a:r>
              <a:rPr lang="en-US" dirty="0" smtClean="0"/>
              <a:t>captioning (CC)</a:t>
            </a:r>
            <a:endParaRPr lang="en-US" dirty="0"/>
          </a:p>
          <a:p>
            <a:pPr>
              <a:spcAft>
                <a:spcPts val="600"/>
              </a:spcAft>
            </a:pPr>
            <a:r>
              <a:rPr lang="en-US" dirty="0" smtClean="0"/>
              <a:t>YouTube</a:t>
            </a:r>
          </a:p>
          <a:p>
            <a:pPr lvl="1">
              <a:spcBef>
                <a:spcPts val="600"/>
              </a:spcBef>
              <a:spcAft>
                <a:spcPts val="600"/>
              </a:spcAft>
            </a:pPr>
            <a:r>
              <a:rPr lang="en-US" dirty="0" smtClean="0"/>
              <a:t>Computer-generated captions</a:t>
            </a:r>
          </a:p>
          <a:p>
            <a:pPr lvl="1">
              <a:spcBef>
                <a:spcPts val="600"/>
              </a:spcBef>
              <a:spcAft>
                <a:spcPts val="600"/>
              </a:spcAft>
            </a:pPr>
            <a:r>
              <a:rPr lang="en-US" dirty="0" smtClean="0"/>
              <a:t>MUST </a:t>
            </a:r>
            <a:r>
              <a:rPr lang="en-US" dirty="0"/>
              <a:t>edit </a:t>
            </a:r>
            <a:r>
              <a:rPr lang="en-US" dirty="0" smtClean="0"/>
              <a:t>to </a:t>
            </a:r>
            <a:r>
              <a:rPr lang="en-US" dirty="0"/>
              <a:t>make </a:t>
            </a:r>
            <a:r>
              <a:rPr lang="en-US" dirty="0" smtClean="0"/>
              <a:t>accurate</a:t>
            </a:r>
          </a:p>
          <a:p>
            <a:pPr>
              <a:spcAft>
                <a:spcPts val="600"/>
              </a:spcAft>
            </a:pPr>
            <a:r>
              <a:rPr lang="en-US" dirty="0" smtClean="0"/>
              <a:t>“How To” suggestions</a:t>
            </a:r>
          </a:p>
          <a:p>
            <a:pPr lvl="1">
              <a:spcBef>
                <a:spcPts val="600"/>
              </a:spcBef>
              <a:spcAft>
                <a:spcPts val="600"/>
              </a:spcAft>
            </a:pPr>
            <a:r>
              <a:rPr lang="en-US" dirty="0">
                <a:hlinkClick r:id="rId3"/>
              </a:rPr>
              <a:t>http://</a:t>
            </a:r>
            <a:r>
              <a:rPr lang="en-US" dirty="0" smtClean="0">
                <a:hlinkClick r:id="rId3"/>
              </a:rPr>
              <a:t>www.washington.edu/doit/creating-video-and-multimedia-products-are-accessible-people-sensory-impairments</a:t>
            </a:r>
            <a:endParaRPr lang="en-US" dirty="0" smtClean="0"/>
          </a:p>
          <a:p>
            <a:pPr marL="274637" lvl="1" indent="0">
              <a:buNone/>
            </a:pPr>
            <a:endParaRPr lang="en-US" dirty="0" smtClean="0"/>
          </a:p>
        </p:txBody>
      </p:sp>
      <p:sp>
        <p:nvSpPr>
          <p:cNvPr id="2" name="Title 1"/>
          <p:cNvSpPr>
            <a:spLocks noGrp="1"/>
          </p:cNvSpPr>
          <p:nvPr>
            <p:ph type="title"/>
          </p:nvPr>
        </p:nvSpPr>
        <p:spPr>
          <a:xfrm>
            <a:off x="457200" y="152400"/>
            <a:ext cx="8229600" cy="684213"/>
          </a:xfrm>
        </p:spPr>
        <p:txBody>
          <a:bodyPr/>
          <a:lstStyle/>
          <a:p>
            <a:r>
              <a:rPr lang="en-US" dirty="0" smtClean="0"/>
              <a:t>Captioning Videos</a:t>
            </a:r>
            <a:endParaRPr lang="en-US" dirty="0"/>
          </a:p>
        </p:txBody>
      </p:sp>
    </p:spTree>
    <p:extLst>
      <p:ext uri="{BB962C8B-B14F-4D97-AF65-F5344CB8AC3E}">
        <p14:creationId xmlns:p14="http://schemas.microsoft.com/office/powerpoint/2010/main" val="21249827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rgbClr val="0033CC"/>
              </a:buClr>
              <a:buSzPct val="110000"/>
              <a:buFont typeface="Arial" charset="0"/>
              <a:buChar char="•"/>
              <a:defRPr sz="3600">
                <a:solidFill>
                  <a:srgbClr val="072C62"/>
                </a:solidFill>
                <a:latin typeface="Arial" charset="0"/>
                <a:cs typeface="Arial" charset="0"/>
              </a:defRPr>
            </a:lvl1pPr>
            <a:lvl2pPr marL="742950" indent="-285750">
              <a:spcBef>
                <a:spcPts val="500"/>
              </a:spcBef>
              <a:buClr>
                <a:srgbClr val="0033CC"/>
              </a:buClr>
              <a:buSzPct val="110000"/>
              <a:buFont typeface="Arial" charset="0"/>
              <a:buChar char="•"/>
              <a:defRPr sz="3400">
                <a:solidFill>
                  <a:srgbClr val="072C62"/>
                </a:solidFill>
                <a:latin typeface="Arial" charset="0"/>
                <a:cs typeface="Arial" charset="0"/>
              </a:defRPr>
            </a:lvl2pPr>
            <a:lvl3pPr marL="1143000" indent="-228600">
              <a:spcBef>
                <a:spcPts val="500"/>
              </a:spcBef>
              <a:buClr>
                <a:srgbClr val="0033CC"/>
              </a:buClr>
              <a:buSzPct val="110000"/>
              <a:buFont typeface="Arial" charset="0"/>
              <a:buChar char="•"/>
              <a:defRPr sz="3200">
                <a:solidFill>
                  <a:srgbClr val="072C62"/>
                </a:solidFill>
                <a:latin typeface="Arial" charset="0"/>
                <a:cs typeface="Arial" charset="0"/>
              </a:defRPr>
            </a:lvl3pPr>
            <a:lvl4pPr marL="1600200" indent="-228600">
              <a:spcBef>
                <a:spcPts val="400"/>
              </a:spcBef>
              <a:buClr>
                <a:srgbClr val="0033CC"/>
              </a:buClr>
              <a:buSzPct val="110000"/>
              <a:buFont typeface="Arial" charset="0"/>
              <a:buChar char="•"/>
              <a:defRPr sz="3000">
                <a:solidFill>
                  <a:srgbClr val="072C62"/>
                </a:solidFill>
                <a:latin typeface="Arial" charset="0"/>
                <a:cs typeface="Arial" charset="0"/>
              </a:defRPr>
            </a:lvl4pPr>
            <a:lvl5pPr marL="2057400" indent="-228600">
              <a:spcBef>
                <a:spcPts val="300"/>
              </a:spcBef>
              <a:buClr>
                <a:srgbClr val="0033CC"/>
              </a:buClr>
              <a:buSzPct val="110000"/>
              <a:buFont typeface="Arial" charset="0"/>
              <a:buChar char="•"/>
              <a:defRPr sz="2800">
                <a:solidFill>
                  <a:srgbClr val="072C62"/>
                </a:solidFill>
                <a:latin typeface="Arial" charset="0"/>
                <a:cs typeface="Arial" charset="0"/>
              </a:defRPr>
            </a:lvl5pPr>
            <a:lvl6pPr marL="25146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6pPr>
            <a:lvl7pPr marL="29718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7pPr>
            <a:lvl8pPr marL="34290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8pPr>
            <a:lvl9pPr marL="38862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9pPr>
          </a:lstStyle>
          <a:p>
            <a:pPr>
              <a:spcBef>
                <a:spcPct val="0"/>
              </a:spcBef>
              <a:buClrTx/>
              <a:buSzTx/>
              <a:buFontTx/>
              <a:buNone/>
            </a:pPr>
            <a:fld id="{5624E992-7B71-419F-89A6-CF04C5782A62}" type="slidenum">
              <a:rPr lang="fr-CA" altLang="en-US" sz="1400">
                <a:solidFill>
                  <a:srgbClr val="0033CC"/>
                </a:solidFill>
              </a:rPr>
              <a:pPr>
                <a:spcBef>
                  <a:spcPct val="0"/>
                </a:spcBef>
                <a:buClrTx/>
                <a:buSzTx/>
                <a:buFontTx/>
                <a:buNone/>
              </a:pPr>
              <a:t>12</a:t>
            </a:fld>
            <a:endParaRPr lang="fr-CA" altLang="en-US" sz="1400">
              <a:solidFill>
                <a:srgbClr val="0033CC"/>
              </a:solidFill>
            </a:endParaRPr>
          </a:p>
        </p:txBody>
      </p:sp>
      <p:sp>
        <p:nvSpPr>
          <p:cNvPr id="3" name="Content Placeholder 2"/>
          <p:cNvSpPr>
            <a:spLocks noGrp="1"/>
          </p:cNvSpPr>
          <p:nvPr>
            <p:ph idx="1"/>
          </p:nvPr>
        </p:nvSpPr>
        <p:spPr>
          <a:xfrm>
            <a:off x="462756" y="1700808"/>
            <a:ext cx="8218488" cy="4104456"/>
          </a:xfrm>
        </p:spPr>
        <p:txBody>
          <a:bodyPr>
            <a:noAutofit/>
          </a:bodyPr>
          <a:lstStyle/>
          <a:p>
            <a:pPr marL="357188" lvl="1" indent="0">
              <a:spcBef>
                <a:spcPts val="0"/>
              </a:spcBef>
              <a:spcAft>
                <a:spcPts val="0"/>
              </a:spcAft>
              <a:buNone/>
              <a:defRPr/>
            </a:pPr>
            <a:r>
              <a:rPr lang="en-US" dirty="0" smtClean="0"/>
              <a:t>DO-IT</a:t>
            </a:r>
            <a:endParaRPr lang="en-US" dirty="0" smtClean="0">
              <a:hlinkClick r:id="rId3"/>
            </a:endParaRPr>
          </a:p>
          <a:p>
            <a:pPr marL="357188" lvl="1" indent="0">
              <a:spcBef>
                <a:spcPts val="0"/>
              </a:spcBef>
              <a:spcAft>
                <a:spcPts val="0"/>
              </a:spcAft>
              <a:buNone/>
              <a:defRPr/>
            </a:pPr>
            <a:r>
              <a:rPr lang="en-US" u="sng" dirty="0" smtClean="0">
                <a:hlinkClick r:id="rId3"/>
              </a:rPr>
              <a:t>http</a:t>
            </a:r>
            <a:r>
              <a:rPr lang="en-US" u="sng" dirty="0">
                <a:hlinkClick r:id="rId3"/>
              </a:rPr>
              <a:t>://www.washington.edu/doit/</a:t>
            </a:r>
            <a:r>
              <a:rPr lang="en-US" dirty="0"/>
              <a:t> </a:t>
            </a:r>
          </a:p>
          <a:p>
            <a:pPr marL="357188" lvl="1" indent="0">
              <a:spcBef>
                <a:spcPts val="0"/>
              </a:spcBef>
              <a:spcAft>
                <a:spcPts val="0"/>
              </a:spcAft>
              <a:buNone/>
              <a:defRPr/>
            </a:pPr>
            <a:endParaRPr lang="en-US" dirty="0">
              <a:solidFill>
                <a:schemeClr val="bg2">
                  <a:lumMod val="25000"/>
                </a:schemeClr>
              </a:solidFill>
            </a:endParaRPr>
          </a:p>
          <a:p>
            <a:pPr marL="357188" lvl="1" indent="0">
              <a:spcBef>
                <a:spcPts val="0"/>
              </a:spcBef>
              <a:spcAft>
                <a:spcPts val="0"/>
              </a:spcAft>
              <a:buNone/>
              <a:defRPr/>
            </a:pPr>
            <a:r>
              <a:rPr lang="en-US" dirty="0" smtClean="0">
                <a:solidFill>
                  <a:schemeClr val="bg2">
                    <a:lumMod val="25000"/>
                  </a:schemeClr>
                </a:solidFill>
              </a:rPr>
              <a:t>Alice </a:t>
            </a:r>
            <a:r>
              <a:rPr lang="en-US" dirty="0">
                <a:solidFill>
                  <a:schemeClr val="bg2">
                    <a:lumMod val="25000"/>
                  </a:schemeClr>
                </a:solidFill>
              </a:rPr>
              <a:t>Havel</a:t>
            </a:r>
            <a:endParaRPr lang="en-US" dirty="0">
              <a:solidFill>
                <a:schemeClr val="bg2">
                  <a:lumMod val="25000"/>
                </a:schemeClr>
              </a:solidFill>
              <a:hlinkClick r:id="rId4"/>
            </a:endParaRPr>
          </a:p>
          <a:p>
            <a:pPr marL="357188" lvl="1" indent="0">
              <a:spcBef>
                <a:spcPts val="0"/>
              </a:spcBef>
              <a:spcAft>
                <a:spcPts val="0"/>
              </a:spcAft>
              <a:buFont typeface="Arial" panose="020B0604020202020204" pitchFamily="34" charset="0"/>
              <a:buNone/>
              <a:defRPr/>
            </a:pPr>
            <a:r>
              <a:rPr lang="en-US" dirty="0" smtClean="0">
                <a:solidFill>
                  <a:schemeClr val="bg2">
                    <a:lumMod val="25000"/>
                  </a:schemeClr>
                </a:solidFill>
                <a:hlinkClick r:id="rId4"/>
              </a:rPr>
              <a:t>ahavel@dawsoncollege.qc.ca</a:t>
            </a:r>
            <a:endParaRPr lang="en-US" dirty="0" smtClean="0">
              <a:solidFill>
                <a:schemeClr val="bg2">
                  <a:lumMod val="25000"/>
                </a:schemeClr>
              </a:solidFill>
            </a:endParaRPr>
          </a:p>
          <a:p>
            <a:pPr marL="357188" lvl="1" indent="0">
              <a:spcBef>
                <a:spcPts val="0"/>
              </a:spcBef>
              <a:spcAft>
                <a:spcPts val="0"/>
              </a:spcAft>
              <a:buFont typeface="Arial" panose="020B0604020202020204" pitchFamily="34" charset="0"/>
              <a:buNone/>
              <a:defRPr/>
            </a:pPr>
            <a:endParaRPr lang="en-US" sz="2500" dirty="0">
              <a:solidFill>
                <a:schemeClr val="bg2">
                  <a:lumMod val="25000"/>
                </a:schemeClr>
              </a:solidFill>
            </a:endParaRPr>
          </a:p>
          <a:p>
            <a:pPr marL="357188" lvl="1" indent="0">
              <a:spcBef>
                <a:spcPts val="0"/>
              </a:spcBef>
              <a:spcAft>
                <a:spcPts val="0"/>
              </a:spcAft>
              <a:buFont typeface="Arial" panose="020B0604020202020204" pitchFamily="34" charset="0"/>
              <a:buNone/>
              <a:defRPr/>
            </a:pPr>
            <a:r>
              <a:rPr lang="en-US" dirty="0">
                <a:solidFill>
                  <a:schemeClr val="bg2">
                    <a:lumMod val="25000"/>
                  </a:schemeClr>
                </a:solidFill>
              </a:rPr>
              <a:t>Catherine </a:t>
            </a:r>
            <a:r>
              <a:rPr lang="en-US" dirty="0" smtClean="0">
                <a:solidFill>
                  <a:schemeClr val="bg2">
                    <a:lumMod val="25000"/>
                  </a:schemeClr>
                </a:solidFill>
              </a:rPr>
              <a:t>Fichten</a:t>
            </a:r>
          </a:p>
          <a:p>
            <a:pPr marL="357188" lvl="1" indent="0">
              <a:spcBef>
                <a:spcPts val="0"/>
              </a:spcBef>
              <a:spcAft>
                <a:spcPts val="0"/>
              </a:spcAft>
              <a:buFont typeface="Arial" panose="020B0604020202020204" pitchFamily="34" charset="0"/>
              <a:buNone/>
              <a:defRPr/>
            </a:pPr>
            <a:r>
              <a:rPr lang="en-US" dirty="0" smtClean="0">
                <a:solidFill>
                  <a:schemeClr val="bg2">
                    <a:lumMod val="25000"/>
                  </a:schemeClr>
                </a:solidFill>
                <a:hlinkClick r:id="rId5"/>
              </a:rPr>
              <a:t>cfichten@dawsoncollege.qc.ca</a:t>
            </a:r>
            <a:endParaRPr lang="en-US" dirty="0" smtClean="0">
              <a:solidFill>
                <a:schemeClr val="bg2">
                  <a:lumMod val="25000"/>
                </a:schemeClr>
              </a:solidFill>
            </a:endParaRPr>
          </a:p>
          <a:p>
            <a:pPr marL="357188" lvl="1" indent="0">
              <a:spcBef>
                <a:spcPts val="0"/>
              </a:spcBef>
              <a:spcAft>
                <a:spcPts val="0"/>
              </a:spcAft>
              <a:buFont typeface="Arial" panose="020B0604020202020204" pitchFamily="34" charset="0"/>
              <a:buNone/>
              <a:defRPr/>
            </a:pPr>
            <a:endParaRPr lang="en-US" sz="2500" dirty="0">
              <a:solidFill>
                <a:schemeClr val="bg2">
                  <a:lumMod val="25000"/>
                </a:schemeClr>
              </a:solidFill>
            </a:endParaRPr>
          </a:p>
          <a:p>
            <a:pPr marL="357188" lvl="1" indent="0">
              <a:spcBef>
                <a:spcPts val="0"/>
              </a:spcBef>
              <a:spcAft>
                <a:spcPts val="0"/>
              </a:spcAft>
              <a:buFont typeface="Arial" panose="020B0604020202020204" pitchFamily="34" charset="0"/>
              <a:buNone/>
              <a:defRPr/>
            </a:pPr>
            <a:endParaRPr lang="en-US" sz="2800" dirty="0">
              <a:solidFill>
                <a:schemeClr val="bg2">
                  <a:lumMod val="25000"/>
                </a:schemeClr>
              </a:solidFill>
            </a:endParaRPr>
          </a:p>
        </p:txBody>
      </p:sp>
      <p:sp>
        <p:nvSpPr>
          <p:cNvPr id="36866" name="Title 1"/>
          <p:cNvSpPr>
            <a:spLocks noGrp="1"/>
          </p:cNvSpPr>
          <p:nvPr>
            <p:ph type="title"/>
          </p:nvPr>
        </p:nvSpPr>
        <p:spPr>
          <a:xfrm>
            <a:off x="457200" y="260350"/>
            <a:ext cx="8229600" cy="684213"/>
          </a:xfrm>
        </p:spPr>
        <p:txBody>
          <a:bodyPr/>
          <a:lstStyle/>
          <a:p>
            <a:r>
              <a:rPr lang="en-US" altLang="en-US" dirty="0">
                <a:latin typeface="Arial" charset="0"/>
                <a:cs typeface="Arial" charset="0"/>
              </a:rPr>
              <a:t>Contact Us </a:t>
            </a:r>
          </a:p>
        </p:txBody>
      </p:sp>
    </p:spTree>
    <p:extLst>
      <p:ext uri="{BB962C8B-B14F-4D97-AF65-F5344CB8AC3E}">
        <p14:creationId xmlns:p14="http://schemas.microsoft.com/office/powerpoint/2010/main" val="28736279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2</a:t>
            </a:fld>
            <a:endParaRPr lang="fr-FR" altLang="fr-FR"/>
          </a:p>
        </p:txBody>
      </p:sp>
      <p:pic>
        <p:nvPicPr>
          <p:cNvPr id="2050" name="Picture 2" descr="DO-IT logo. Copyright is http://www.washington.edu/do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2360" y="5013176"/>
            <a:ext cx="936104" cy="1160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sz="quarter" idx="1"/>
          </p:nvPr>
        </p:nvSpPr>
        <p:spPr>
          <a:xfrm>
            <a:off x="457200" y="1556792"/>
            <a:ext cx="8229600" cy="4392488"/>
          </a:xfrm>
        </p:spPr>
        <p:txBody>
          <a:bodyPr/>
          <a:lstStyle/>
          <a:p>
            <a:pPr lvl="0">
              <a:spcBef>
                <a:spcPts val="1200"/>
              </a:spcBef>
              <a:spcAft>
                <a:spcPts val="1200"/>
              </a:spcAft>
            </a:pPr>
            <a:r>
              <a:rPr lang="en-US" sz="3500" dirty="0"/>
              <a:t>Promotes accessibility in classroom and workplace</a:t>
            </a:r>
          </a:p>
          <a:p>
            <a:pPr lvl="0">
              <a:spcBef>
                <a:spcPts val="1200"/>
              </a:spcBef>
              <a:spcAft>
                <a:spcPts val="1200"/>
              </a:spcAft>
            </a:pPr>
            <a:r>
              <a:rPr lang="en-US" sz="3500" dirty="0"/>
              <a:t>Fosters application of universal design </a:t>
            </a:r>
          </a:p>
          <a:p>
            <a:pPr lvl="0">
              <a:spcBef>
                <a:spcPts val="1200"/>
              </a:spcBef>
              <a:spcAft>
                <a:spcPts val="1200"/>
              </a:spcAft>
            </a:pPr>
            <a:r>
              <a:rPr lang="en-US" sz="3500" dirty="0" smtClean="0"/>
              <a:t>Distributes </a:t>
            </a:r>
            <a:r>
              <a:rPr lang="en-US" sz="3500" dirty="0"/>
              <a:t>online content, publications, and videos for free </a:t>
            </a:r>
          </a:p>
          <a:p>
            <a:pPr lvl="0">
              <a:spcBef>
                <a:spcPts val="1200"/>
              </a:spcBef>
              <a:spcAft>
                <a:spcPts val="1200"/>
              </a:spcAft>
            </a:pPr>
            <a:r>
              <a:rPr lang="en-US" sz="3500" u="sng" dirty="0" smtClean="0">
                <a:hlinkClick r:id="rId3"/>
              </a:rPr>
              <a:t>http</a:t>
            </a:r>
            <a:r>
              <a:rPr lang="en-US" sz="3500" u="sng" dirty="0">
                <a:hlinkClick r:id="rId3"/>
              </a:rPr>
              <a:t>://www.washington.edu/doit/</a:t>
            </a:r>
            <a:r>
              <a:rPr lang="en-US" sz="3500" dirty="0"/>
              <a:t> </a:t>
            </a:r>
          </a:p>
          <a:p>
            <a:endParaRPr lang="en-US" dirty="0"/>
          </a:p>
        </p:txBody>
      </p:sp>
      <p:sp>
        <p:nvSpPr>
          <p:cNvPr id="2" name="Title 1"/>
          <p:cNvSpPr>
            <a:spLocks noGrp="1"/>
          </p:cNvSpPr>
          <p:nvPr>
            <p:ph type="title"/>
          </p:nvPr>
        </p:nvSpPr>
        <p:spPr>
          <a:xfrm>
            <a:off x="107504" y="404664"/>
            <a:ext cx="8928992" cy="684213"/>
          </a:xfrm>
        </p:spPr>
        <p:txBody>
          <a:bodyPr/>
          <a:lstStyle/>
          <a:p>
            <a:r>
              <a:rPr lang="en-US" sz="3500" dirty="0"/>
              <a:t>DO-IT (Disabilities, Opportunities, Internetworking, and Technology) Center</a:t>
            </a:r>
          </a:p>
        </p:txBody>
      </p:sp>
    </p:spTree>
    <p:extLst>
      <p:ext uri="{BB962C8B-B14F-4D97-AF65-F5344CB8AC3E}">
        <p14:creationId xmlns:p14="http://schemas.microsoft.com/office/powerpoint/2010/main" val="13200954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3</a:t>
            </a:fld>
            <a:endParaRPr lang="fr-FR" altLang="fr-FR"/>
          </a:p>
        </p:txBody>
      </p:sp>
      <p:sp>
        <p:nvSpPr>
          <p:cNvPr id="3" name="Content Placeholder 2"/>
          <p:cNvSpPr>
            <a:spLocks noGrp="1"/>
          </p:cNvSpPr>
          <p:nvPr>
            <p:ph sz="quarter" idx="1"/>
          </p:nvPr>
        </p:nvSpPr>
        <p:spPr>
          <a:xfrm>
            <a:off x="228600" y="1916832"/>
            <a:ext cx="8686800" cy="3384376"/>
          </a:xfrm>
        </p:spPr>
        <p:txBody>
          <a:bodyPr/>
          <a:lstStyle/>
          <a:p>
            <a:pPr lvl="0">
              <a:spcBef>
                <a:spcPts val="800"/>
              </a:spcBef>
              <a:spcAft>
                <a:spcPts val="800"/>
              </a:spcAft>
            </a:pPr>
            <a:r>
              <a:rPr lang="en-US" sz="3200" dirty="0" smtClean="0"/>
              <a:t>Publications </a:t>
            </a:r>
          </a:p>
          <a:p>
            <a:pPr lvl="0">
              <a:spcBef>
                <a:spcPts val="800"/>
              </a:spcBef>
              <a:spcAft>
                <a:spcPts val="800"/>
              </a:spcAft>
            </a:pPr>
            <a:r>
              <a:rPr lang="en-US" sz="3200" dirty="0"/>
              <a:t>Free </a:t>
            </a:r>
            <a:r>
              <a:rPr lang="en-US" sz="3200" dirty="0" smtClean="0"/>
              <a:t>brochures, videos</a:t>
            </a:r>
            <a:endParaRPr lang="en-US" sz="3200" dirty="0"/>
          </a:p>
          <a:p>
            <a:pPr lvl="0">
              <a:spcBef>
                <a:spcPts val="800"/>
              </a:spcBef>
              <a:spcAft>
                <a:spcPts val="800"/>
              </a:spcAft>
            </a:pPr>
            <a:r>
              <a:rPr lang="en-US" sz="3200" dirty="0"/>
              <a:t>Training manuals (e.g. Making </a:t>
            </a:r>
            <a:r>
              <a:rPr lang="en-US" sz="3200" dirty="0" smtClean="0"/>
              <a:t>STEM Instruction Accessible)</a:t>
            </a:r>
          </a:p>
          <a:p>
            <a:pPr lvl="0">
              <a:spcBef>
                <a:spcPts val="800"/>
              </a:spcBef>
              <a:spcAft>
                <a:spcPts val="800"/>
              </a:spcAft>
            </a:pPr>
            <a:r>
              <a:rPr lang="en-US" sz="3200" dirty="0" smtClean="0"/>
              <a:t>Online </a:t>
            </a:r>
            <a:r>
              <a:rPr lang="en-US" sz="3200" dirty="0"/>
              <a:t>Communities of Practice (</a:t>
            </a:r>
            <a:r>
              <a:rPr lang="en-US" sz="3200" dirty="0" err="1" smtClean="0"/>
              <a:t>CoPs</a:t>
            </a:r>
            <a:r>
              <a:rPr lang="en-US" sz="3200" dirty="0" smtClean="0"/>
              <a:t>)</a:t>
            </a:r>
          </a:p>
          <a:p>
            <a:pPr lvl="0">
              <a:spcBef>
                <a:spcPts val="800"/>
              </a:spcBef>
              <a:spcAft>
                <a:spcPts val="800"/>
              </a:spcAft>
            </a:pPr>
            <a:endParaRPr lang="en-US" sz="3200" dirty="0"/>
          </a:p>
          <a:p>
            <a:endParaRPr lang="en-US" dirty="0"/>
          </a:p>
        </p:txBody>
      </p:sp>
      <p:sp>
        <p:nvSpPr>
          <p:cNvPr id="2" name="Title 1"/>
          <p:cNvSpPr>
            <a:spLocks noGrp="1"/>
          </p:cNvSpPr>
          <p:nvPr>
            <p:ph type="title"/>
          </p:nvPr>
        </p:nvSpPr>
        <p:spPr>
          <a:xfrm>
            <a:off x="457200" y="260648"/>
            <a:ext cx="8229600" cy="684213"/>
          </a:xfrm>
        </p:spPr>
        <p:txBody>
          <a:bodyPr/>
          <a:lstStyle/>
          <a:p>
            <a:r>
              <a:rPr lang="en-US" dirty="0"/>
              <a:t>Information Any Way You Want It </a:t>
            </a:r>
          </a:p>
        </p:txBody>
      </p:sp>
    </p:spTree>
    <p:extLst>
      <p:ext uri="{BB962C8B-B14F-4D97-AF65-F5344CB8AC3E}">
        <p14:creationId xmlns:p14="http://schemas.microsoft.com/office/powerpoint/2010/main" val="32629583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4</a:t>
            </a:fld>
            <a:endParaRPr lang="fr-FR" altLang="fr-FR"/>
          </a:p>
        </p:txBody>
      </p:sp>
      <p:pic>
        <p:nvPicPr>
          <p:cNvPr id="4098" name="Picture 2" descr="Keyboard with the enter key replaced by the international wheelchair symbol with the word accessibility written above it.Copyright is https://www.deque.com/blog/experts-deques-approach-web-accessibilit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48264" y="2492896"/>
            <a:ext cx="1394491" cy="936104"/>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sz="quarter" idx="1"/>
          </p:nvPr>
        </p:nvSpPr>
        <p:spPr>
          <a:xfrm>
            <a:off x="457200" y="1196752"/>
            <a:ext cx="8229600" cy="4896544"/>
          </a:xfrm>
        </p:spPr>
        <p:txBody>
          <a:bodyPr/>
          <a:lstStyle/>
          <a:p>
            <a:pPr lvl="0">
              <a:spcBef>
                <a:spcPts val="800"/>
              </a:spcBef>
              <a:spcAft>
                <a:spcPts val="800"/>
              </a:spcAft>
            </a:pPr>
            <a:r>
              <a:rPr lang="en-US" dirty="0" smtClean="0"/>
              <a:t>Tips for accessible </a:t>
            </a:r>
            <a:r>
              <a:rPr lang="en-US" dirty="0"/>
              <a:t>online </a:t>
            </a:r>
            <a:r>
              <a:rPr lang="en-US" dirty="0" smtClean="0"/>
              <a:t>course</a:t>
            </a:r>
            <a:endParaRPr lang="en-US" dirty="0"/>
          </a:p>
          <a:p>
            <a:pPr lvl="1">
              <a:spcBef>
                <a:spcPts val="800"/>
              </a:spcBef>
              <a:spcAft>
                <a:spcPts val="800"/>
              </a:spcAft>
            </a:pPr>
            <a:r>
              <a:rPr lang="en-US" sz="2400" u="sng" dirty="0">
                <a:hlinkClick r:id="rId3"/>
              </a:rPr>
              <a:t>http://www.washington.edu/doit/20-tips-teaching-accessible-online-course</a:t>
            </a:r>
            <a:r>
              <a:rPr lang="en-US" sz="2400" dirty="0"/>
              <a:t> </a:t>
            </a:r>
          </a:p>
          <a:p>
            <a:pPr lvl="0">
              <a:spcAft>
                <a:spcPts val="600"/>
              </a:spcAft>
            </a:pPr>
            <a:r>
              <a:rPr lang="en-US" dirty="0" smtClean="0"/>
              <a:t>Make </a:t>
            </a:r>
            <a:r>
              <a:rPr lang="en-US" dirty="0"/>
              <a:t>sure that  </a:t>
            </a:r>
          </a:p>
          <a:p>
            <a:pPr lvl="1">
              <a:spcBef>
                <a:spcPts val="600"/>
              </a:spcBef>
              <a:spcAft>
                <a:spcPts val="600"/>
              </a:spcAft>
            </a:pPr>
            <a:r>
              <a:rPr lang="en-US" dirty="0"/>
              <a:t>Screen readers can access content </a:t>
            </a:r>
          </a:p>
          <a:p>
            <a:pPr lvl="1">
              <a:spcBef>
                <a:spcPts val="600"/>
              </a:spcBef>
              <a:spcAft>
                <a:spcPts val="600"/>
              </a:spcAft>
            </a:pPr>
            <a:r>
              <a:rPr lang="en-US" dirty="0" smtClean="0"/>
              <a:t>Can use with keyboard </a:t>
            </a:r>
            <a:r>
              <a:rPr lang="en-US" dirty="0"/>
              <a:t>alone (no mouse) </a:t>
            </a:r>
          </a:p>
          <a:p>
            <a:pPr lvl="1">
              <a:spcBef>
                <a:spcPts val="600"/>
              </a:spcBef>
              <a:spcAft>
                <a:spcPts val="600"/>
              </a:spcAft>
            </a:pPr>
            <a:r>
              <a:rPr lang="en-US" dirty="0"/>
              <a:t>Videos captioned and audio described </a:t>
            </a:r>
          </a:p>
          <a:p>
            <a:pPr lvl="1">
              <a:spcBef>
                <a:spcPts val="600"/>
              </a:spcBef>
              <a:spcAft>
                <a:spcPts val="600"/>
              </a:spcAft>
            </a:pPr>
            <a:r>
              <a:rPr lang="en-US" dirty="0"/>
              <a:t>Content </a:t>
            </a:r>
            <a:r>
              <a:rPr lang="en-US" dirty="0" smtClean="0"/>
              <a:t>in </a:t>
            </a:r>
            <a:r>
              <a:rPr lang="en-US" dirty="0"/>
              <a:t>a clear, consistent </a:t>
            </a:r>
            <a:r>
              <a:rPr lang="en-US" dirty="0" smtClean="0"/>
              <a:t>format</a:t>
            </a:r>
            <a:endParaRPr lang="en-US" dirty="0"/>
          </a:p>
        </p:txBody>
      </p:sp>
      <p:sp>
        <p:nvSpPr>
          <p:cNvPr id="2" name="Title 1"/>
          <p:cNvSpPr>
            <a:spLocks noGrp="1"/>
          </p:cNvSpPr>
          <p:nvPr>
            <p:ph type="title"/>
          </p:nvPr>
        </p:nvSpPr>
        <p:spPr>
          <a:xfrm>
            <a:off x="179512" y="260648"/>
            <a:ext cx="8856984" cy="684213"/>
          </a:xfrm>
        </p:spPr>
        <p:txBody>
          <a:bodyPr/>
          <a:lstStyle/>
          <a:p>
            <a:r>
              <a:rPr lang="en-US" sz="3600" dirty="0" err="1"/>
              <a:t>AccessCyberlearning</a:t>
            </a:r>
            <a:endParaRPr lang="en-US" dirty="0"/>
          </a:p>
        </p:txBody>
      </p:sp>
    </p:spTree>
    <p:extLst>
      <p:ext uri="{BB962C8B-B14F-4D97-AF65-F5344CB8AC3E}">
        <p14:creationId xmlns:p14="http://schemas.microsoft.com/office/powerpoint/2010/main" val="18922148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5</a:t>
            </a:fld>
            <a:endParaRPr lang="fr-FR" altLang="fr-FR"/>
          </a:p>
        </p:txBody>
      </p:sp>
      <p:sp>
        <p:nvSpPr>
          <p:cNvPr id="3" name="Content Placeholder 2"/>
          <p:cNvSpPr>
            <a:spLocks noGrp="1"/>
          </p:cNvSpPr>
          <p:nvPr>
            <p:ph sz="quarter" idx="1"/>
          </p:nvPr>
        </p:nvSpPr>
        <p:spPr>
          <a:xfrm>
            <a:off x="282352" y="1340768"/>
            <a:ext cx="8579296" cy="4608512"/>
          </a:xfrm>
        </p:spPr>
        <p:txBody>
          <a:bodyPr/>
          <a:lstStyle/>
          <a:p>
            <a:pPr lvl="0"/>
            <a:r>
              <a:rPr lang="en-US" sz="3500" dirty="0"/>
              <a:t>Design </a:t>
            </a:r>
            <a:r>
              <a:rPr lang="en-US" sz="3500" dirty="0" smtClean="0"/>
              <a:t>of learning environment without </a:t>
            </a:r>
            <a:r>
              <a:rPr lang="en-US" sz="3500" dirty="0"/>
              <a:t>need for adaptation </a:t>
            </a:r>
          </a:p>
          <a:p>
            <a:pPr lvl="0"/>
            <a:r>
              <a:rPr lang="en-US" sz="3500" dirty="0"/>
              <a:t>Inclusive </a:t>
            </a:r>
            <a:r>
              <a:rPr lang="en-US" sz="3500" dirty="0" smtClean="0"/>
              <a:t>for all students </a:t>
            </a:r>
          </a:p>
          <a:p>
            <a:pPr lvl="1"/>
            <a:r>
              <a:rPr lang="en-US" sz="3100" dirty="0" smtClean="0"/>
              <a:t>Gender</a:t>
            </a:r>
            <a:endParaRPr lang="en-US" sz="3100" dirty="0"/>
          </a:p>
          <a:p>
            <a:pPr lvl="1"/>
            <a:r>
              <a:rPr lang="en-US" sz="3100" dirty="0" smtClean="0"/>
              <a:t>Age</a:t>
            </a:r>
          </a:p>
          <a:p>
            <a:pPr lvl="1"/>
            <a:r>
              <a:rPr lang="en-US" sz="3100" dirty="0" smtClean="0"/>
              <a:t>Ethnicity</a:t>
            </a:r>
          </a:p>
          <a:p>
            <a:pPr lvl="1"/>
            <a:r>
              <a:rPr lang="en-US" sz="3100" dirty="0" smtClean="0"/>
              <a:t>Disability</a:t>
            </a:r>
          </a:p>
          <a:p>
            <a:pPr lvl="1"/>
            <a:r>
              <a:rPr lang="en-US" sz="3100" dirty="0" smtClean="0"/>
              <a:t>Learning Style</a:t>
            </a:r>
            <a:br>
              <a:rPr lang="en-US" sz="3100" dirty="0" smtClean="0"/>
            </a:br>
            <a:r>
              <a:rPr lang="en-US" sz="3100" dirty="0" smtClean="0"/>
              <a:t> </a:t>
            </a:r>
            <a:endParaRPr lang="en-US" sz="3100" dirty="0"/>
          </a:p>
        </p:txBody>
      </p:sp>
      <p:sp>
        <p:nvSpPr>
          <p:cNvPr id="2" name="Title 1"/>
          <p:cNvSpPr>
            <a:spLocks noGrp="1"/>
          </p:cNvSpPr>
          <p:nvPr>
            <p:ph type="title"/>
          </p:nvPr>
        </p:nvSpPr>
        <p:spPr/>
        <p:txBody>
          <a:bodyPr/>
          <a:lstStyle/>
          <a:p>
            <a:r>
              <a:rPr lang="en-US" dirty="0"/>
              <a:t>Universal Design</a:t>
            </a:r>
          </a:p>
        </p:txBody>
      </p:sp>
    </p:spTree>
    <p:extLst>
      <p:ext uri="{BB962C8B-B14F-4D97-AF65-F5344CB8AC3E}">
        <p14:creationId xmlns:p14="http://schemas.microsoft.com/office/powerpoint/2010/main" val="24439674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6</a:t>
            </a:fld>
            <a:endParaRPr lang="fr-FR" altLang="fr-FR"/>
          </a:p>
        </p:txBody>
      </p:sp>
      <p:pic>
        <p:nvPicPr>
          <p:cNvPr id="1026" name="Picture 2" descr="In the first image, three characters (one tall, one medium, and one short) are standing on boxes, trying to watch a baseball game over a wooden fence. Since all characters are standing on a similar box, only the tall and the medium ones can watch the baseball game, while the short character is still too short.&#10;&#10;In the second image, the characters are given boxes depending on their height. The tall character stands on his own and can watch the baseball game. The medium character stands on one box and can watch the baseball game. The short character stands on two boxes and can watch the baseball game.&#10;&#10;In the third image, the wooden fence has been replaced with a wire fence. The purpose of the fence remains the same (protect spectators from baseballs), but now that it is a wire fence, all three characters can watch the baseball game without any boxes. This is Universal Design; no need for support or accommodations. &#10;Copyright - modified from http://katfrog.wegrok.net/2016/05/saturday-thoughts-equality-vs-equity.html&#10;" title="Universal design"/>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79512" y="1700808"/>
            <a:ext cx="8883167" cy="42484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smtClean="0"/>
              <a:t>Universal Design</a:t>
            </a:r>
            <a:endParaRPr lang="en-US" dirty="0"/>
          </a:p>
        </p:txBody>
      </p:sp>
    </p:spTree>
    <p:extLst>
      <p:ext uri="{BB962C8B-B14F-4D97-AF65-F5344CB8AC3E}">
        <p14:creationId xmlns:p14="http://schemas.microsoft.com/office/powerpoint/2010/main" val="37286082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7</a:t>
            </a:fld>
            <a:endParaRPr lang="fr-FR" altLang="fr-FR"/>
          </a:p>
        </p:txBody>
      </p:sp>
      <p:sp>
        <p:nvSpPr>
          <p:cNvPr id="3" name="Content Placeholder 2"/>
          <p:cNvSpPr>
            <a:spLocks noGrp="1"/>
          </p:cNvSpPr>
          <p:nvPr>
            <p:ph sz="quarter" idx="1"/>
          </p:nvPr>
        </p:nvSpPr>
        <p:spPr>
          <a:xfrm>
            <a:off x="457200" y="1268760"/>
            <a:ext cx="8229600" cy="4392488"/>
          </a:xfrm>
        </p:spPr>
        <p:txBody>
          <a:bodyPr/>
          <a:lstStyle/>
          <a:p>
            <a:pPr lvl="0">
              <a:spcBef>
                <a:spcPts val="1200"/>
              </a:spcBef>
              <a:spcAft>
                <a:spcPts val="1200"/>
              </a:spcAft>
            </a:pPr>
            <a:r>
              <a:rPr lang="en-US" sz="3500" dirty="0"/>
              <a:t>Applies to</a:t>
            </a:r>
          </a:p>
          <a:p>
            <a:pPr lvl="1">
              <a:spcBef>
                <a:spcPts val="1200"/>
              </a:spcBef>
              <a:spcAft>
                <a:spcPts val="1200"/>
              </a:spcAft>
            </a:pPr>
            <a:r>
              <a:rPr lang="en-US" sz="3100" dirty="0" smtClean="0"/>
              <a:t>Educational products</a:t>
            </a:r>
            <a:r>
              <a:rPr lang="en-US" sz="3100" dirty="0"/>
              <a:t>: websites, software, textbooks, lab equipment </a:t>
            </a:r>
          </a:p>
          <a:p>
            <a:pPr lvl="1">
              <a:spcBef>
                <a:spcPts val="1200"/>
              </a:spcBef>
              <a:spcAft>
                <a:spcPts val="1200"/>
              </a:spcAft>
            </a:pPr>
            <a:r>
              <a:rPr lang="en-US" sz="3100" dirty="0" smtClean="0"/>
              <a:t>Environments: </a:t>
            </a:r>
            <a:r>
              <a:rPr lang="en-US" sz="3100" dirty="0"/>
              <a:t>classrooms, libraries, distance learning </a:t>
            </a:r>
            <a:r>
              <a:rPr lang="en-US" sz="3100" dirty="0" smtClean="0"/>
              <a:t>courses</a:t>
            </a:r>
            <a:endParaRPr lang="en-US" sz="3100" dirty="0"/>
          </a:p>
          <a:p>
            <a:pPr lvl="0">
              <a:spcBef>
                <a:spcPts val="1200"/>
              </a:spcBef>
              <a:spcAft>
                <a:spcPts val="1200"/>
              </a:spcAft>
            </a:pPr>
            <a:r>
              <a:rPr lang="en-US" sz="3200" u="sng" dirty="0">
                <a:hlinkClick r:id="rId2"/>
              </a:rPr>
              <a:t>http://www.washington.edu/doit/universal-design-education-principles-and-applications</a:t>
            </a:r>
            <a:r>
              <a:rPr lang="en-US" sz="3200" dirty="0"/>
              <a:t> </a:t>
            </a:r>
          </a:p>
          <a:p>
            <a:pPr marL="0" indent="0">
              <a:buNone/>
            </a:pPr>
            <a:endParaRPr lang="en-US" dirty="0"/>
          </a:p>
        </p:txBody>
      </p:sp>
      <p:sp>
        <p:nvSpPr>
          <p:cNvPr id="2" name="Title 1"/>
          <p:cNvSpPr>
            <a:spLocks noGrp="1"/>
          </p:cNvSpPr>
          <p:nvPr>
            <p:ph type="title"/>
          </p:nvPr>
        </p:nvSpPr>
        <p:spPr/>
        <p:txBody>
          <a:bodyPr/>
          <a:lstStyle/>
          <a:p>
            <a:r>
              <a:rPr lang="en-US" dirty="0"/>
              <a:t>Universal Design</a:t>
            </a:r>
          </a:p>
        </p:txBody>
      </p:sp>
    </p:spTree>
    <p:extLst>
      <p:ext uri="{BB962C8B-B14F-4D97-AF65-F5344CB8AC3E}">
        <p14:creationId xmlns:p14="http://schemas.microsoft.com/office/powerpoint/2010/main" val="41611527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8</a:t>
            </a:fld>
            <a:endParaRPr lang="fr-FR" altLang="fr-FR"/>
          </a:p>
        </p:txBody>
      </p:sp>
      <p:sp>
        <p:nvSpPr>
          <p:cNvPr id="3" name="Content Placeholder 2"/>
          <p:cNvSpPr>
            <a:spLocks noGrp="1"/>
          </p:cNvSpPr>
          <p:nvPr>
            <p:ph sz="quarter" idx="1"/>
          </p:nvPr>
        </p:nvSpPr>
        <p:spPr>
          <a:xfrm>
            <a:off x="228600" y="1556792"/>
            <a:ext cx="8686800" cy="4456152"/>
          </a:xfrm>
        </p:spPr>
        <p:txBody>
          <a:bodyPr/>
          <a:lstStyle/>
          <a:p>
            <a:pPr lvl="0">
              <a:spcBef>
                <a:spcPts val="800"/>
              </a:spcBef>
              <a:spcAft>
                <a:spcPts val="800"/>
              </a:spcAft>
            </a:pPr>
            <a:r>
              <a:rPr lang="en-US" sz="3200" dirty="0" smtClean="0"/>
              <a:t>For students </a:t>
            </a:r>
            <a:r>
              <a:rPr lang="en-US" sz="3200" dirty="0"/>
              <a:t>with disabilities </a:t>
            </a:r>
            <a:r>
              <a:rPr lang="en-US" sz="3200" dirty="0" smtClean="0"/>
              <a:t>in </a:t>
            </a:r>
            <a:r>
              <a:rPr lang="en-US" sz="3200" dirty="0"/>
              <a:t>science, technology, engineering, and mathematics </a:t>
            </a:r>
            <a:endParaRPr lang="en-US" sz="3200" dirty="0" smtClean="0"/>
          </a:p>
          <a:p>
            <a:pPr lvl="0">
              <a:spcBef>
                <a:spcPts val="800"/>
              </a:spcBef>
              <a:spcAft>
                <a:spcPts val="800"/>
              </a:spcAft>
            </a:pPr>
            <a:r>
              <a:rPr lang="en-US" sz="3200" dirty="0" smtClean="0"/>
              <a:t>Accessible </a:t>
            </a:r>
            <a:r>
              <a:rPr lang="en-US" sz="3200" dirty="0"/>
              <a:t>science equipment</a:t>
            </a:r>
          </a:p>
          <a:p>
            <a:pPr lvl="0">
              <a:spcBef>
                <a:spcPts val="800"/>
              </a:spcBef>
              <a:spcAft>
                <a:spcPts val="800"/>
              </a:spcAft>
            </a:pPr>
            <a:r>
              <a:rPr lang="en-US" sz="3200" dirty="0"/>
              <a:t>Accommodations for students with sensory impairments</a:t>
            </a:r>
          </a:p>
          <a:p>
            <a:pPr>
              <a:spcBef>
                <a:spcPts val="800"/>
              </a:spcBef>
              <a:spcAft>
                <a:spcPts val="800"/>
              </a:spcAft>
            </a:pPr>
            <a:r>
              <a:rPr lang="en-US" sz="3200" u="sng" dirty="0" smtClean="0">
                <a:hlinkClick r:id="rId2"/>
              </a:rPr>
              <a:t>http</a:t>
            </a:r>
            <a:r>
              <a:rPr lang="en-US" sz="3200" u="sng" dirty="0">
                <a:hlinkClick r:id="rId2"/>
              </a:rPr>
              <a:t>://www.washington.edu/doit/making-science-labs-accessible-students-disabilities</a:t>
            </a:r>
            <a:endParaRPr lang="en-US" sz="3200" dirty="0"/>
          </a:p>
        </p:txBody>
      </p:sp>
      <p:sp>
        <p:nvSpPr>
          <p:cNvPr id="2" name="Title 1"/>
          <p:cNvSpPr>
            <a:spLocks noGrp="1"/>
          </p:cNvSpPr>
          <p:nvPr>
            <p:ph type="title"/>
          </p:nvPr>
        </p:nvSpPr>
        <p:spPr>
          <a:xfrm>
            <a:off x="179512" y="152400"/>
            <a:ext cx="8856984" cy="684213"/>
          </a:xfrm>
        </p:spPr>
        <p:txBody>
          <a:bodyPr/>
          <a:lstStyle/>
          <a:p>
            <a:r>
              <a:rPr lang="en-US" sz="3900" dirty="0" err="1" smtClean="0"/>
              <a:t>AccessSTEM</a:t>
            </a:r>
            <a:endParaRPr lang="en-US" sz="3900" dirty="0"/>
          </a:p>
        </p:txBody>
      </p:sp>
    </p:spTree>
    <p:extLst>
      <p:ext uri="{BB962C8B-B14F-4D97-AF65-F5344CB8AC3E}">
        <p14:creationId xmlns:p14="http://schemas.microsoft.com/office/powerpoint/2010/main" val="39754187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78D75347-9DC6-4139-9E06-351A656B49A2}" type="slidenum">
              <a:rPr lang="fr-FR" altLang="fr-FR" sz="1400">
                <a:solidFill>
                  <a:srgbClr val="0033CC"/>
                </a:solidFill>
                <a:latin typeface="Arial" charset="0"/>
              </a:rPr>
              <a:pPr/>
              <a:t>9</a:t>
            </a:fld>
            <a:endParaRPr lang="fr-FR" altLang="fr-FR" sz="1400">
              <a:solidFill>
                <a:srgbClr val="0033CC"/>
              </a:solidFill>
              <a:latin typeface="Arial" charset="0"/>
            </a:endParaRPr>
          </a:p>
        </p:txBody>
      </p:sp>
      <p:sp>
        <p:nvSpPr>
          <p:cNvPr id="3" name="Content Placeholder 2"/>
          <p:cNvSpPr>
            <a:spLocks noGrp="1"/>
          </p:cNvSpPr>
          <p:nvPr>
            <p:ph sz="quarter" idx="1"/>
          </p:nvPr>
        </p:nvSpPr>
        <p:spPr>
          <a:xfrm>
            <a:off x="143508" y="1772816"/>
            <a:ext cx="8856984" cy="4032448"/>
          </a:xfrm>
        </p:spPr>
        <p:txBody>
          <a:bodyPr/>
          <a:lstStyle/>
          <a:p>
            <a:pPr lvl="1"/>
            <a:r>
              <a:rPr lang="en-US" altLang="en-US" sz="3600" dirty="0">
                <a:latin typeface="Arial" charset="0"/>
                <a:cs typeface="Arial" charset="0"/>
              </a:rPr>
              <a:t>Make Word Accessible </a:t>
            </a:r>
          </a:p>
          <a:p>
            <a:pPr marL="1033463" lvl="3" indent="-228600"/>
            <a:r>
              <a:rPr lang="en-US" altLang="en-US" sz="3000" dirty="0" smtClean="0">
                <a:latin typeface="Arial" charset="0"/>
                <a:cs typeface="Arial" charset="0"/>
              </a:rPr>
              <a:t>Use headings, lists, alternate text for images </a:t>
            </a:r>
          </a:p>
          <a:p>
            <a:pPr marL="1033463" lvl="3" indent="-228600"/>
            <a:r>
              <a:rPr lang="en-US" altLang="en-US" sz="2800" dirty="0" smtClean="0">
                <a:latin typeface="Arial" charset="0"/>
                <a:cs typeface="Arial" charset="0"/>
                <a:hlinkClick r:id="rId3"/>
              </a:rPr>
              <a:t>http</a:t>
            </a:r>
            <a:r>
              <a:rPr lang="en-US" altLang="en-US" sz="2800" dirty="0">
                <a:latin typeface="Arial" charset="0"/>
                <a:cs typeface="Arial" charset="0"/>
                <a:hlinkClick r:id="rId3"/>
              </a:rPr>
              <a:t>://www.washington.edu/accessibility/documents/word/</a:t>
            </a:r>
            <a:endParaRPr lang="en-US" altLang="en-US" sz="2800" dirty="0">
              <a:latin typeface="Arial" charset="0"/>
              <a:cs typeface="Arial" charset="0"/>
            </a:endParaRPr>
          </a:p>
          <a:p>
            <a:pPr lvl="0">
              <a:spcBef>
                <a:spcPts val="1800"/>
              </a:spcBef>
            </a:pPr>
            <a:r>
              <a:rPr lang="en-US" dirty="0" smtClean="0">
                <a:latin typeface="Arial" charset="0"/>
                <a:cs typeface="Arial" charset="0"/>
              </a:rPr>
              <a:t>If </a:t>
            </a:r>
            <a:r>
              <a:rPr lang="en-US" dirty="0">
                <a:latin typeface="Arial" charset="0"/>
                <a:cs typeface="Arial" charset="0"/>
              </a:rPr>
              <a:t>you </a:t>
            </a:r>
            <a:r>
              <a:rPr lang="en-US" dirty="0" smtClean="0">
                <a:latin typeface="Arial" charset="0"/>
                <a:cs typeface="Arial" charset="0"/>
              </a:rPr>
              <a:t>scan</a:t>
            </a:r>
          </a:p>
          <a:p>
            <a:pPr lvl="1"/>
            <a:r>
              <a:rPr lang="en-US" sz="3000" dirty="0" smtClean="0">
                <a:latin typeface="Arial" charset="0"/>
                <a:cs typeface="Arial" charset="0"/>
              </a:rPr>
              <a:t>Use PDF’s optical character recognition (OCR)</a:t>
            </a:r>
          </a:p>
          <a:p>
            <a:pPr marL="1084263" lvl="3" indent="-339725"/>
            <a:r>
              <a:rPr lang="en-US" sz="2800" dirty="0">
                <a:solidFill>
                  <a:srgbClr val="3333FF"/>
                </a:solidFill>
                <a:latin typeface="Arial" charset="0"/>
                <a:cs typeface="Arial" charset="0"/>
                <a:hlinkClick r:id="rId4"/>
              </a:rPr>
              <a:t>http://</a:t>
            </a:r>
            <a:r>
              <a:rPr lang="en-US" sz="2800" dirty="0" smtClean="0">
                <a:solidFill>
                  <a:srgbClr val="3333FF"/>
                </a:solidFill>
                <a:latin typeface="Arial" charset="0"/>
                <a:cs typeface="Arial" charset="0"/>
                <a:hlinkClick r:id="rId4"/>
              </a:rPr>
              <a:t>www.washington.edu/doit/glossary-3</a:t>
            </a:r>
            <a:endParaRPr lang="en-US" sz="2800" dirty="0" smtClean="0">
              <a:solidFill>
                <a:srgbClr val="3333FF"/>
              </a:solidFill>
              <a:latin typeface="Arial" charset="0"/>
              <a:cs typeface="Arial" charset="0"/>
            </a:endParaRPr>
          </a:p>
          <a:p>
            <a:pPr marL="804863" lvl="3" indent="0">
              <a:buNone/>
            </a:pPr>
            <a:endParaRPr lang="en-US" sz="2800" dirty="0" smtClean="0">
              <a:solidFill>
                <a:srgbClr val="3333FF"/>
              </a:solidFill>
              <a:latin typeface="Arial" charset="0"/>
              <a:cs typeface="Arial" charset="0"/>
            </a:endParaRPr>
          </a:p>
          <a:p>
            <a:pPr marL="804863" lvl="3" indent="0">
              <a:buNone/>
            </a:pPr>
            <a:endParaRPr lang="en-US" sz="2800" dirty="0">
              <a:latin typeface="Arial" charset="0"/>
              <a:cs typeface="Arial" charset="0"/>
            </a:endParaRPr>
          </a:p>
        </p:txBody>
      </p:sp>
      <p:sp>
        <p:nvSpPr>
          <p:cNvPr id="7170" name="Title 1"/>
          <p:cNvSpPr>
            <a:spLocks noGrp="1"/>
          </p:cNvSpPr>
          <p:nvPr>
            <p:ph type="title"/>
          </p:nvPr>
        </p:nvSpPr>
        <p:spPr>
          <a:xfrm>
            <a:off x="457200" y="260350"/>
            <a:ext cx="8229600" cy="684213"/>
          </a:xfrm>
        </p:spPr>
        <p:txBody>
          <a:bodyPr/>
          <a:lstStyle/>
          <a:p>
            <a:r>
              <a:rPr lang="en-US" altLang="en-US" dirty="0" smtClean="0">
                <a:latin typeface="Arial" charset="0"/>
                <a:cs typeface="Arial" charset="0"/>
              </a:rPr>
              <a:t>Creating Accessible Documents</a:t>
            </a:r>
            <a:endParaRPr lang="en-US" altLang="en-US" dirty="0">
              <a:latin typeface="Arial" charset="0"/>
              <a:cs typeface="Arial"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0000CC"/>
      </a:hlink>
      <a:folHlink>
        <a:srgbClr val="002060"/>
      </a:folHlink>
    </a:clrScheme>
    <a:fontScheme name="Origin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13832</TotalTime>
  <Words>321</Words>
  <Application>Microsoft Office PowerPoint</Application>
  <PresentationFormat>On-screen Show (4:3)</PresentationFormat>
  <Paragraphs>86</Paragraphs>
  <Slides>12</Slides>
  <Notes>3</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Origine</vt:lpstr>
      <vt:lpstr>You Can DO-IT Too:  Making Your Teaching More Inclusive </vt:lpstr>
      <vt:lpstr>DO-IT (Disabilities, Opportunities, Internetworking, and Technology) Center</vt:lpstr>
      <vt:lpstr>Information Any Way You Want It </vt:lpstr>
      <vt:lpstr>AccessCyberlearning</vt:lpstr>
      <vt:lpstr>Universal Design</vt:lpstr>
      <vt:lpstr>Universal Design</vt:lpstr>
      <vt:lpstr>Universal Design</vt:lpstr>
      <vt:lpstr>AccessSTEM</vt:lpstr>
      <vt:lpstr>Creating Accessible Documents</vt:lpstr>
      <vt:lpstr>Web Accessibility </vt:lpstr>
      <vt:lpstr>Captioning Videos</vt:lpstr>
      <vt:lpstr>Contact Us </vt:lpstr>
    </vt:vector>
  </TitlesOfParts>
  <Company>TRADINTEK - Services linguistiques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TRA6053 - Méthodologie et outils de la localisation II</dc:title>
  <dc:creator>Christian Mayer</dc:creator>
  <cp:lastModifiedBy>Admin</cp:lastModifiedBy>
  <cp:revision>672</cp:revision>
  <dcterms:created xsi:type="dcterms:W3CDTF">2002-08-29T15:31:57Z</dcterms:created>
  <dcterms:modified xsi:type="dcterms:W3CDTF">2017-06-06T13:35:50Z</dcterms:modified>
</cp:coreProperties>
</file>