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2"/>
  </p:notesMasterIdLst>
  <p:handoutMasterIdLst>
    <p:handoutMasterId r:id="rId33"/>
  </p:handoutMasterIdLst>
  <p:sldIdLst>
    <p:sldId id="283" r:id="rId2"/>
    <p:sldId id="313" r:id="rId3"/>
    <p:sldId id="319" r:id="rId4"/>
    <p:sldId id="309" r:id="rId5"/>
    <p:sldId id="325" r:id="rId6"/>
    <p:sldId id="322" r:id="rId7"/>
    <p:sldId id="337" r:id="rId8"/>
    <p:sldId id="308" r:id="rId9"/>
    <p:sldId id="338" r:id="rId10"/>
    <p:sldId id="323" r:id="rId11"/>
    <p:sldId id="331" r:id="rId12"/>
    <p:sldId id="332" r:id="rId13"/>
    <p:sldId id="334" r:id="rId14"/>
    <p:sldId id="350" r:id="rId15"/>
    <p:sldId id="349" r:id="rId16"/>
    <p:sldId id="343" r:id="rId17"/>
    <p:sldId id="345" r:id="rId18"/>
    <p:sldId id="346" r:id="rId19"/>
    <p:sldId id="351" r:id="rId20"/>
    <p:sldId id="352" r:id="rId21"/>
    <p:sldId id="354" r:id="rId22"/>
    <p:sldId id="339" r:id="rId23"/>
    <p:sldId id="328" r:id="rId24"/>
    <p:sldId id="330" r:id="rId25"/>
    <p:sldId id="353" r:id="rId26"/>
    <p:sldId id="329" r:id="rId27"/>
    <p:sldId id="335" r:id="rId28"/>
    <p:sldId id="355" r:id="rId29"/>
    <p:sldId id="356" r:id="rId30"/>
    <p:sldId id="294" r:id="rId31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F" initials="CF" lastIdx="4" clrIdx="0"/>
  <p:cmAuthor id="1" name="Carl" initials="C" lastIdx="2" clrIdx="1"/>
  <p:cmAuthor id="2" name="Service Informatique" initials="SI" lastIdx="1" clrIdx="2"/>
  <p:cmAuthor id="3" name="Evelyne Marcil" initials="EM" lastIdx="4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3333FF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2" autoAdjust="0"/>
    <p:restoredTop sz="90664" autoAdjust="0"/>
  </p:normalViewPr>
  <p:slideViewPr>
    <p:cSldViewPr>
      <p:cViewPr>
        <p:scale>
          <a:sx n="86" d="100"/>
          <a:sy n="86" d="100"/>
        </p:scale>
        <p:origin x="-111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494518211151236E-2"/>
          <c:y val="0.18922459927392607"/>
          <c:w val="0.90395683695103524"/>
          <c:h val="0.681395907701076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Sheet1!$B$21</c:f>
              <c:strCache>
                <c:ptCount val="1"/>
                <c:pt idx="0">
                  <c:v>Étudiants : J’aime les cours où les professeurs me permettent d’utiliser mes propres technologies en classe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Sheet1!$A$22:$A$27</c:f>
              <c:strCache>
                <c:ptCount val="6"/>
                <c:pt idx="0">
                  <c:v>Fortement en désaccord </c:v>
                </c:pt>
                <c:pt idx="1">
                  <c:v>Modérément en désaccord </c:v>
                </c:pt>
                <c:pt idx="2">
                  <c:v>Légèrement en désaccord </c:v>
                </c:pt>
                <c:pt idx="3">
                  <c:v>Légèrement en accord </c:v>
                </c:pt>
                <c:pt idx="4">
                  <c:v>Modérément en accord </c:v>
                </c:pt>
                <c:pt idx="5">
                  <c:v>Fortement en accord </c:v>
                </c:pt>
              </c:strCache>
            </c:strRef>
          </c:cat>
          <c:val>
            <c:numRef>
              <c:f>Sheet1!$B$22:$B$27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1"/>
          <c:order val="1"/>
          <c:tx>
            <c:strRef>
              <c:f>Sheet1!$C$21</c:f>
              <c:strCache>
                <c:ptCount val="1"/>
                <c:pt idx="0">
                  <c:v>Étudiants : Les enseignants me permettent d’utiliser ma technologie personnelle en classe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Sheet1!$A$22:$A$27</c:f>
              <c:strCache>
                <c:ptCount val="6"/>
                <c:pt idx="0">
                  <c:v>Fortement en désaccord </c:v>
                </c:pt>
                <c:pt idx="1">
                  <c:v>Modérément en désaccord </c:v>
                </c:pt>
                <c:pt idx="2">
                  <c:v>Légèrement en désaccord </c:v>
                </c:pt>
                <c:pt idx="3">
                  <c:v>Légèrement en accord </c:v>
                </c:pt>
                <c:pt idx="4">
                  <c:v>Modérément en accord </c:v>
                </c:pt>
                <c:pt idx="5">
                  <c:v>Fortement en accord </c:v>
                </c:pt>
              </c:strCache>
            </c:strRef>
          </c:cat>
          <c:val>
            <c:numRef>
              <c:f>Sheet1!$C$22:$C$27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4632704"/>
        <c:axId val="64634240"/>
      </c:barChart>
      <c:catAx>
        <c:axId val="64632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4634240"/>
        <c:crosses val="autoZero"/>
        <c:auto val="1"/>
        <c:lblAlgn val="ctr"/>
        <c:lblOffset val="100"/>
        <c:noMultiLvlLbl val="0"/>
      </c:catAx>
      <c:valAx>
        <c:axId val="646342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4632704"/>
        <c:crosses val="autoZero"/>
        <c:crossBetween val="between"/>
        <c:majorUnit val="0.1"/>
      </c:valAx>
    </c:plotArea>
    <c:legend>
      <c:legendPos val="t"/>
      <c:layout>
        <c:manualLayout>
          <c:xMode val="edge"/>
          <c:yMode val="edge"/>
          <c:x val="9.4633195026080655E-2"/>
          <c:y val="3.0735715355298687E-2"/>
          <c:w val="0.74396617488381556"/>
          <c:h val="0.29492684080242992"/>
        </c:manualLayout>
      </c:layout>
      <c:overlay val="0"/>
      <c:txPr>
        <a:bodyPr/>
        <a:lstStyle/>
        <a:p>
          <a:pPr>
            <a:defRPr sz="16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21300677938581"/>
          <c:y val="0.20263225118250594"/>
          <c:w val="0.89778695388299368"/>
          <c:h val="0.682022098597519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PowerPoint]Sheet1'!$B$56</c:f>
              <c:strCache>
                <c:ptCount val="1"/>
                <c:pt idx="0">
                  <c:v>Enseignants nominés : Permettent l’utilisation de la technologie personnelle en classe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'[Chart in Microsoft PowerPoint]Sheet1'!$A$57:$A$62</c:f>
              <c:strCache>
                <c:ptCount val="6"/>
                <c:pt idx="0">
                  <c:v>Fortement en désaccord </c:v>
                </c:pt>
                <c:pt idx="1">
                  <c:v>Modérément en désaccord </c:v>
                </c:pt>
                <c:pt idx="2">
                  <c:v>Légèrement en désaccord </c:v>
                </c:pt>
                <c:pt idx="3">
                  <c:v>Légèrement en accord </c:v>
                </c:pt>
                <c:pt idx="4">
                  <c:v>Modérément en accord </c:v>
                </c:pt>
                <c:pt idx="5">
                  <c:v>Fortement en accord </c:v>
                </c:pt>
              </c:strCache>
            </c:strRef>
          </c:cat>
          <c:val>
            <c:numRef>
              <c:f>'[Chart in Microsoft PowerPoint]Sheet1'!$B$57:$B$62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'[Chart in Microsoft PowerPoint]Sheet1'!$C$56</c:f>
              <c:strCache>
                <c:ptCount val="1"/>
                <c:pt idx="0">
                  <c:v>Étudiants : J’aime les cours où les enseignants me permettent d’utiliser mes propres technologies en classe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'[Chart in Microsoft PowerPoint]Sheet1'!$A$57:$A$62</c:f>
              <c:strCache>
                <c:ptCount val="6"/>
                <c:pt idx="0">
                  <c:v>Fortement en désaccord </c:v>
                </c:pt>
                <c:pt idx="1">
                  <c:v>Modérément en désaccord </c:v>
                </c:pt>
                <c:pt idx="2">
                  <c:v>Légèrement en désaccord </c:v>
                </c:pt>
                <c:pt idx="3">
                  <c:v>Légèrement en accord </c:v>
                </c:pt>
                <c:pt idx="4">
                  <c:v>Modérément en accord </c:v>
                </c:pt>
                <c:pt idx="5">
                  <c:v>Fortement en accord </c:v>
                </c:pt>
              </c:strCache>
            </c:strRef>
          </c:cat>
          <c:val>
            <c:numRef>
              <c:f>'[Chart in Microsoft PowerPoint]Sheet1'!$C$57:$C$62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66070784"/>
        <c:axId val="66076672"/>
      </c:barChart>
      <c:catAx>
        <c:axId val="66070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6076672"/>
        <c:crosses val="autoZero"/>
        <c:auto val="1"/>
        <c:lblAlgn val="ctr"/>
        <c:lblOffset val="100"/>
        <c:noMultiLvlLbl val="0"/>
      </c:catAx>
      <c:valAx>
        <c:axId val="660766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60707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1259558289927477"/>
          <c:y val="1.56128024980484E-2"/>
          <c:w val="0.71444282029419304"/>
          <c:h val="0.37054122333069023"/>
        </c:manualLayout>
      </c:layout>
      <c:overlay val="0"/>
      <c:txPr>
        <a:bodyPr/>
        <a:lstStyle/>
        <a:p>
          <a:pPr>
            <a:defRPr sz="18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01" y="0"/>
            <a:ext cx="2972821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60"/>
            <a:ext cx="2971643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01" y="8831160"/>
            <a:ext cx="2972821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C9F4C71-03B5-46E0-BFFB-DCA3C0F8586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29316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358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536" y="4416633"/>
            <a:ext cx="5030929" cy="418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358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0D08F7-0A18-484A-AB15-A0B7FE19C275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701649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ln/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5C87BF94-D8AF-44D9-81EF-3A430C5658D0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88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Encouragent les étudiants à utiliser les heures de disponibilité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81114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Point </a:t>
            </a:r>
            <a:r>
              <a:rPr lang="fr-FR" dirty="0" smtClean="0"/>
              <a:t>1: mais leur utilisation efficace dans un contexte pédagogique qui fait l’excellence </a:t>
            </a:r>
          </a:p>
          <a:p>
            <a:r>
              <a:rPr lang="fr-FR" dirty="0" smtClean="0"/>
              <a:t>Point 2: Une étroite collaboration entre l’institution, les enseignants et les étudiants est primordiale.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568261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Diffusion de resultat:</a:t>
            </a:r>
            <a:r>
              <a:rPr lang="en-US" baseline="0" smtClean="0"/>
              <a:t> International conference, peer-reviewed, vulgarization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21728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61DA81F-D7B3-412F-856A-50A93B8A7921}" type="slidenum">
              <a:rPr lang="fr-CA" altLang="fr-FR" sz="1200" smtClean="0"/>
              <a:pPr/>
              <a:t>30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175949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55530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51397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466602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If needed</a:t>
            </a:r>
            <a:r>
              <a:rPr lang="en-US" baseline="0" smtClean="0"/>
              <a:t> contacted back-up teachers who had less nominations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052524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mtClean="0">
                <a:latin typeface="Arial" charset="0"/>
                <a:cs typeface="Arial" charset="0"/>
              </a:rPr>
              <a:t>Types de technologies utilisés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Other questions: </a:t>
            </a:r>
            <a:r>
              <a:rPr lang="fr-CA" dirty="0" smtClean="0"/>
              <a:t>How </a:t>
            </a:r>
            <a:r>
              <a:rPr lang="fr-CA" dirty="0" err="1" smtClean="0"/>
              <a:t>comfortable</a:t>
            </a:r>
            <a:r>
              <a:rPr lang="fr-CA" dirty="0" smtClean="0"/>
              <a:t> / </a:t>
            </a:r>
            <a:r>
              <a:rPr lang="fr-CA" dirty="0" err="1" smtClean="0"/>
              <a:t>knowledgeable</a:t>
            </a:r>
            <a:r>
              <a:rPr lang="fr-CA" dirty="0" smtClean="0"/>
              <a:t> are </a:t>
            </a:r>
            <a:r>
              <a:rPr lang="fr-CA" dirty="0" err="1" smtClean="0"/>
              <a:t>you</a:t>
            </a:r>
            <a:r>
              <a:rPr lang="fr-CA" dirty="0" smtClean="0"/>
              <a:t> in </a:t>
            </a:r>
            <a:r>
              <a:rPr lang="fr-CA" dirty="0" err="1" smtClean="0"/>
              <a:t>using</a:t>
            </a:r>
            <a:r>
              <a:rPr lang="fr-CA" dirty="0" smtClean="0"/>
              <a:t> computer </a:t>
            </a:r>
            <a:r>
              <a:rPr lang="fr-CA" dirty="0" err="1" smtClean="0"/>
              <a:t>technology</a:t>
            </a:r>
            <a:r>
              <a:rPr lang="fr-CA" dirty="0" smtClean="0"/>
              <a:t>?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04534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Simulations / </a:t>
            </a:r>
            <a:r>
              <a:rPr lang="en-CA" dirty="0" err="1" smtClean="0"/>
              <a:t>expériences</a:t>
            </a:r>
            <a:r>
              <a:rPr lang="en-CA" dirty="0" smtClean="0"/>
              <a:t> </a:t>
            </a:r>
            <a:r>
              <a:rPr lang="en-CA" dirty="0" err="1" smtClean="0"/>
              <a:t>virtuelles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89457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Après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avoir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énuméré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certains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exemples</a:t>
            </a:r>
            <a:r>
              <a:rPr lang="en-US" altLang="en-US" baseline="0" dirty="0" smtClean="0"/>
              <a:t>, </a:t>
            </a:r>
            <a:r>
              <a:rPr lang="en-US" altLang="en-US" baseline="0" dirty="0" err="1" smtClean="0"/>
              <a:t>mentionner</a:t>
            </a:r>
            <a:r>
              <a:rPr lang="en-US" altLang="en-US" baseline="0" dirty="0" smtClean="0"/>
              <a:t> que tout </a:t>
            </a:r>
            <a:r>
              <a:rPr lang="en-US" altLang="en-US" baseline="0" dirty="0" err="1" smtClean="0"/>
              <a:t>n’était</a:t>
            </a:r>
            <a:r>
              <a:rPr lang="en-US" altLang="en-US" baseline="0" dirty="0" smtClean="0"/>
              <a:t> pas </a:t>
            </a:r>
            <a:r>
              <a:rPr lang="en-US" altLang="en-US" baseline="0" dirty="0" err="1" smtClean="0"/>
              <a:t>négatif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dans</a:t>
            </a:r>
            <a:r>
              <a:rPr lang="en-US" altLang="en-US" baseline="0" dirty="0" smtClean="0"/>
              <a:t> les </a:t>
            </a:r>
            <a:r>
              <a:rPr lang="en-US" altLang="en-US" baseline="0" dirty="0" err="1" smtClean="0"/>
              <a:t>commentaires</a:t>
            </a:r>
            <a:r>
              <a:rPr lang="en-US" altLang="en-US" baseline="0" dirty="0" smtClean="0"/>
              <a:t> des profs. </a:t>
            </a:r>
            <a:r>
              <a:rPr lang="en-US" altLang="en-US" baseline="0" dirty="0" err="1" smtClean="0"/>
              <a:t>Ils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mentionnaient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aussi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qu’ils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arrivaient</a:t>
            </a:r>
            <a:r>
              <a:rPr lang="en-US" altLang="en-US" baseline="0" dirty="0" smtClean="0"/>
              <a:t> à </a:t>
            </a:r>
            <a:r>
              <a:rPr lang="en-US" altLang="en-US" baseline="0" dirty="0" err="1" smtClean="0"/>
              <a:t>régler</a:t>
            </a:r>
            <a:r>
              <a:rPr lang="en-US" altLang="en-US" baseline="0" dirty="0" smtClean="0"/>
              <a:t> les problems, que </a:t>
            </a:r>
            <a:r>
              <a:rPr lang="en-US" altLang="en-US" baseline="0" dirty="0" err="1" smtClean="0"/>
              <a:t>ce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soir</a:t>
            </a:r>
            <a:r>
              <a:rPr lang="en-US" altLang="en-US" baseline="0" dirty="0" smtClean="0"/>
              <a:t> avec </a:t>
            </a:r>
            <a:r>
              <a:rPr lang="en-US" altLang="en-US" baseline="0" dirty="0" err="1" smtClean="0"/>
              <a:t>l’aide</a:t>
            </a:r>
            <a:r>
              <a:rPr lang="en-US" altLang="en-US" baseline="0" dirty="0" smtClean="0"/>
              <a:t> de </a:t>
            </a:r>
            <a:r>
              <a:rPr lang="en-US" altLang="en-US" baseline="0" dirty="0" err="1" smtClean="0"/>
              <a:t>leurs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collègues</a:t>
            </a:r>
            <a:r>
              <a:rPr lang="en-US" altLang="en-US" baseline="0" dirty="0" smtClean="0"/>
              <a:t>, </a:t>
            </a:r>
            <a:r>
              <a:rPr lang="en-US" altLang="en-US" baseline="0" dirty="0" err="1" smtClean="0"/>
              <a:t>en</a:t>
            </a:r>
            <a:r>
              <a:rPr lang="en-US" altLang="en-US" baseline="0" dirty="0" smtClean="0"/>
              <a:t> participant à </a:t>
            </a:r>
            <a:r>
              <a:rPr lang="en-US" altLang="en-US" baseline="0" dirty="0" err="1" smtClean="0"/>
              <a:t>une</a:t>
            </a:r>
            <a:r>
              <a:rPr lang="en-US" altLang="en-US" baseline="0" dirty="0" smtClean="0"/>
              <a:t> formation </a:t>
            </a:r>
            <a:r>
              <a:rPr lang="en-US" altLang="en-US" baseline="0" dirty="0" err="1" smtClean="0"/>
              <a:t>ou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en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trouvantune</a:t>
            </a:r>
            <a:r>
              <a:rPr lang="en-US" altLang="en-US" baseline="0" dirty="0" smtClean="0"/>
              <a:t> alternative plus </a:t>
            </a:r>
            <a:r>
              <a:rPr lang="en-US" altLang="en-US" baseline="0" dirty="0" err="1" smtClean="0"/>
              <a:t>efficace</a:t>
            </a:r>
            <a:r>
              <a:rPr lang="en-US" altLang="en-US" baseline="0" smtClean="0"/>
              <a:t>. </a:t>
            </a:r>
            <a:endParaRPr lang="en-US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6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59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117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6A3790F5-85A2-41CB-9E76-BDB4D013E3A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atherine.fichten@mcgill.ca" TargetMode="External"/><Relationship Id="rId4" Type="http://schemas.openxmlformats.org/officeDocument/2006/relationships/hyperlink" Target="mailto:laura.king@claurendeau.qc.c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332656"/>
            <a:ext cx="8112125" cy="23034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CA" sz="3600" dirty="0">
                <a:solidFill>
                  <a:srgbClr val="0033CC"/>
                </a:solidFill>
                <a:effectLst/>
              </a:rPr>
              <a:t>Les perspectives des étudiants et des professeurs sur l’excellence dans l’utilisation des TIC et du </a:t>
            </a:r>
            <a:r>
              <a:rPr lang="fr-CA" sz="3600" dirty="0" err="1">
                <a:solidFill>
                  <a:srgbClr val="0033CC"/>
                </a:solidFill>
                <a:effectLst/>
              </a:rPr>
              <a:t>cyberapprentissage</a:t>
            </a:r>
            <a:r>
              <a:rPr lang="fr-CA" sz="3600" dirty="0">
                <a:solidFill>
                  <a:srgbClr val="0033CC"/>
                </a:solidFill>
                <a:effectLst/>
              </a:rPr>
              <a:t> au </a:t>
            </a:r>
            <a:r>
              <a:rPr lang="fr-CA" sz="3600" dirty="0" smtClean="0">
                <a:solidFill>
                  <a:srgbClr val="0033CC"/>
                </a:solidFill>
                <a:effectLst/>
              </a:rPr>
              <a:t>collégial</a:t>
            </a:r>
            <a:r>
              <a:rPr lang="fr-FR" sz="3600" dirty="0">
                <a:effectLst/>
              </a:rPr>
              <a:t/>
            </a:r>
            <a:br>
              <a:rPr lang="fr-FR" sz="3600" dirty="0">
                <a:effectLst/>
              </a:rPr>
            </a:br>
            <a:r>
              <a:rPr lang="fr-FR" sz="3600" dirty="0" smtClean="0">
                <a:effectLst/>
              </a:rPr>
              <a:t/>
            </a:r>
            <a:br>
              <a:rPr lang="fr-FR" sz="3600" dirty="0" smtClean="0"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87338" y="3312989"/>
            <a:ext cx="8569325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2000" dirty="0">
                <a:solidFill>
                  <a:schemeClr val="tx2"/>
                </a:solidFill>
              </a:rPr>
              <a:t>en collaboration avec </a:t>
            </a:r>
            <a:r>
              <a:rPr lang="fr-CA" altLang="en-US" sz="2000" dirty="0" smtClean="0">
                <a:solidFill>
                  <a:schemeClr val="tx2"/>
                </a:solidFill>
              </a:rPr>
              <a:t>Catherine </a:t>
            </a:r>
            <a:r>
              <a:rPr lang="fr-CA" altLang="en-US" sz="2000" dirty="0" err="1" smtClean="0">
                <a:solidFill>
                  <a:schemeClr val="tx2"/>
                </a:solidFill>
              </a:rPr>
              <a:t>Fichten</a:t>
            </a:r>
            <a:r>
              <a:rPr lang="fr-CA" altLang="en-US" sz="2000" dirty="0" smtClean="0">
                <a:solidFill>
                  <a:schemeClr val="tx2"/>
                </a:solidFill>
              </a:rPr>
              <a:t>, </a:t>
            </a:r>
            <a:r>
              <a:rPr lang="fr-CA" altLang="en-US" sz="2000" dirty="0">
                <a:solidFill>
                  <a:schemeClr val="tx2"/>
                </a:solidFill>
              </a:rPr>
              <a:t>Alice Havel, </a:t>
            </a:r>
            <a:r>
              <a:rPr lang="fr-CA" altLang="en-US" sz="2000" dirty="0" smtClean="0">
                <a:solidFill>
                  <a:schemeClr val="tx2"/>
                </a:solidFill>
              </a:rPr>
              <a:t>Alex Lussier, </a:t>
            </a:r>
            <a:r>
              <a:rPr lang="fr-CA" altLang="en-US" sz="2000" dirty="0">
                <a:solidFill>
                  <a:schemeClr val="tx2"/>
                </a:solidFill>
              </a:rPr>
              <a:t>Cristina </a:t>
            </a:r>
            <a:r>
              <a:rPr lang="fr-CA" altLang="en-US" sz="2000" dirty="0" err="1">
                <a:solidFill>
                  <a:schemeClr val="tx2"/>
                </a:solidFill>
              </a:rPr>
              <a:t>Vitouchanskaia</a:t>
            </a:r>
            <a:r>
              <a:rPr lang="fr-CA" altLang="en-US" sz="2000" dirty="0">
                <a:solidFill>
                  <a:schemeClr val="tx2"/>
                </a:solidFill>
              </a:rPr>
              <a:t>, Evelyne Marcil, </a:t>
            </a:r>
            <a:r>
              <a:rPr lang="fr-CA" altLang="en-US" sz="2000" dirty="0" err="1">
                <a:solidFill>
                  <a:schemeClr val="tx2"/>
                </a:solidFill>
              </a:rPr>
              <a:t>Jillian</a:t>
            </a:r>
            <a:r>
              <a:rPr lang="fr-CA" altLang="en-US" sz="2000" dirty="0">
                <a:solidFill>
                  <a:schemeClr val="tx2"/>
                </a:solidFill>
              </a:rPr>
              <a:t> </a:t>
            </a:r>
            <a:r>
              <a:rPr lang="fr-CA" altLang="en-US" sz="2000" dirty="0" err="1">
                <a:solidFill>
                  <a:schemeClr val="tx2"/>
                </a:solidFill>
              </a:rPr>
              <a:t>Budd</a:t>
            </a:r>
            <a:r>
              <a:rPr lang="fr-CA" altLang="en-US" sz="2000" dirty="0">
                <a:solidFill>
                  <a:schemeClr val="tx2"/>
                </a:solidFill>
              </a:rPr>
              <a:t> et Laura </a:t>
            </a:r>
            <a:r>
              <a:rPr lang="fr-CA" altLang="en-US" sz="2000" dirty="0" err="1">
                <a:solidFill>
                  <a:schemeClr val="tx2"/>
                </a:solidFill>
              </a:rPr>
              <a:t>Schaffer</a:t>
            </a:r>
            <a:endParaRPr lang="fr-CA" altLang="en-US" sz="20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CA" altLang="en-US" sz="2000" dirty="0" smtClean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2000" dirty="0" smtClean="0">
                <a:solidFill>
                  <a:schemeClr val="tx2"/>
                </a:solidFill>
              </a:rPr>
              <a:t>Rencontre de suivi 2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2000" dirty="0" smtClean="0">
                <a:solidFill>
                  <a:schemeClr val="tx2"/>
                </a:solidFill>
              </a:rPr>
              <a:t>Actions concertées, Persévérance et réussite scolaires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n-US" sz="2000" dirty="0" smtClean="0"/>
              <a:t>17 </a:t>
            </a:r>
            <a:r>
              <a:rPr lang="en-US" altLang="en-US" sz="2000" dirty="0" err="1" smtClean="0">
                <a:solidFill>
                  <a:schemeClr val="tx2"/>
                </a:solidFill>
              </a:rPr>
              <a:t>juin</a:t>
            </a:r>
            <a:r>
              <a:rPr lang="en-US" altLang="en-US" sz="2000" dirty="0" smtClean="0">
                <a:solidFill>
                  <a:schemeClr val="tx2"/>
                </a:solidFill>
              </a:rPr>
              <a:t> 2016, Québec, Québec</a:t>
            </a:r>
            <a:endParaRPr lang="en-US" altLang="en-US" sz="20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>
                <a:solidFill>
                  <a:schemeClr val="tx2"/>
                </a:solidFill>
              </a:rPr>
              <a:t>  </a:t>
            </a:r>
            <a:endParaRPr lang="en-US" altLang="en-US" sz="1800" dirty="0">
              <a:solidFill>
                <a:schemeClr val="tx2"/>
              </a:solidFill>
            </a:endParaRPr>
          </a:p>
        </p:txBody>
      </p:sp>
      <p:sp>
        <p:nvSpPr>
          <p:cNvPr id="4100" name="Connecteur droit 28"/>
          <p:cNvSpPr>
            <a:spLocks noChangeShapeType="1"/>
          </p:cNvSpPr>
          <p:nvPr/>
        </p:nvSpPr>
        <p:spPr bwMode="auto">
          <a:xfrm>
            <a:off x="457200" y="3281363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56" y="6170707"/>
            <a:ext cx="176847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59" y="6243732"/>
            <a:ext cx="12604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165" y="5444210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2" y="6264369"/>
            <a:ext cx="13890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28" y="6397719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625" y="6132607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logo CRISPESH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252" y="6134300"/>
            <a:ext cx="1760145" cy="63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92216" y="2748419"/>
            <a:ext cx="4559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Laura King et Mary Jorgensen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logo of the ministère de l'Éducation et de l'Enseignement supérieur du Québec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901" y="5367216"/>
            <a:ext cx="200977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23" y="5308699"/>
            <a:ext cx="924211" cy="321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Liste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88200"/>
          </a:xfrm>
        </p:spPr>
        <p:txBody>
          <a:bodyPr/>
          <a:lstStyle/>
          <a:p>
            <a:r>
              <a:rPr lang="en-US" dirty="0" err="1" smtClean="0"/>
              <a:t>Remplie</a:t>
            </a:r>
            <a:r>
              <a:rPr lang="en-US" dirty="0" smtClean="0"/>
              <a:t> par les </a:t>
            </a:r>
            <a:r>
              <a:rPr lang="en-US" dirty="0" err="1" smtClean="0"/>
              <a:t>professeurs</a:t>
            </a:r>
            <a:r>
              <a:rPr lang="en-US" dirty="0" smtClean="0"/>
              <a:t> après </a:t>
            </a:r>
            <a:r>
              <a:rPr lang="en-US" dirty="0" err="1" smtClean="0"/>
              <a:t>l’entrevue</a:t>
            </a:r>
            <a:endParaRPr lang="en-US" dirty="0" smtClean="0"/>
          </a:p>
          <a:p>
            <a:pPr marL="0" indent="0">
              <a:buNone/>
            </a:pPr>
            <a:endParaRPr lang="en-US" sz="1200" dirty="0"/>
          </a:p>
          <a:p>
            <a:r>
              <a:rPr lang="en-US" dirty="0" smtClean="0"/>
              <a:t>Les </a:t>
            </a:r>
            <a:r>
              <a:rPr lang="en-US" dirty="0" err="1" smtClean="0"/>
              <a:t>professeurs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coché</a:t>
            </a:r>
            <a:r>
              <a:rPr lang="en-US" dirty="0" smtClean="0"/>
              <a:t> les TIC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utilisaient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sz="1200" dirty="0" smtClean="0"/>
          </a:p>
          <a:p>
            <a:r>
              <a:rPr lang="fr-CA" dirty="0" smtClean="0"/>
              <a:t>Autres questions</a:t>
            </a:r>
          </a:p>
          <a:p>
            <a:pPr lvl="1"/>
            <a:r>
              <a:rPr lang="fr-CA" dirty="0" smtClean="0"/>
              <a:t>Laissez-vous vos étudiants utiliser leurs technologies personnelles en classe?</a:t>
            </a:r>
          </a:p>
          <a:p>
            <a:pPr marL="0" indent="0">
              <a:buNone/>
            </a:pPr>
            <a:endParaRPr lang="fr-CA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3683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3543"/>
            <a:ext cx="9144000" cy="800845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Liste</a:t>
            </a:r>
            <a:r>
              <a:rPr lang="en-US" dirty="0" smtClean="0">
                <a:effectLst/>
              </a:rPr>
              <a:t> – </a:t>
            </a:r>
            <a:r>
              <a:rPr lang="en-US" dirty="0" err="1" smtClean="0">
                <a:effectLst/>
              </a:rPr>
              <a:t>Exemples</a:t>
            </a:r>
            <a:r>
              <a:rPr lang="en-US" dirty="0" smtClean="0">
                <a:effectLst/>
              </a:rPr>
              <a:t> de TIC </a:t>
            </a:r>
            <a:r>
              <a:rPr lang="en-US" dirty="0" err="1" smtClean="0">
                <a:effectLst/>
              </a:rPr>
              <a:t>citées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2935" y="1196752"/>
            <a:ext cx="8378130" cy="4104456"/>
          </a:xfrm>
        </p:spPr>
        <p:txBody>
          <a:bodyPr/>
          <a:lstStyle/>
          <a:p>
            <a:r>
              <a:rPr lang="fr-CA" dirty="0" smtClean="0"/>
              <a:t>Travaux scolaires disponibles en ligne</a:t>
            </a:r>
          </a:p>
          <a:p>
            <a:pPr marL="0" indent="0">
              <a:buNone/>
            </a:pPr>
            <a:endParaRPr lang="fr-CA" sz="300" dirty="0" smtClean="0"/>
          </a:p>
          <a:p>
            <a:pPr lvl="0"/>
            <a:r>
              <a:rPr lang="fr-CA" dirty="0" smtClean="0"/>
              <a:t>Tests / quiz en ligne</a:t>
            </a:r>
          </a:p>
          <a:p>
            <a:pPr marL="0" lvl="0" indent="0">
              <a:buNone/>
            </a:pPr>
            <a:endParaRPr lang="fr-CA" sz="300" dirty="0" smtClean="0"/>
          </a:p>
          <a:p>
            <a:r>
              <a:rPr lang="fr-CA" dirty="0" smtClean="0"/>
              <a:t>Baladodiffusion (« podcasts »)</a:t>
            </a:r>
          </a:p>
          <a:p>
            <a:endParaRPr lang="en-CA" sz="300" dirty="0" smtClean="0"/>
          </a:p>
          <a:p>
            <a:pPr lvl="0"/>
            <a:r>
              <a:rPr lang="fr-CA" dirty="0" err="1" smtClean="0"/>
              <a:t>Télévoteurs</a:t>
            </a:r>
            <a:r>
              <a:rPr lang="fr-CA" dirty="0" smtClean="0"/>
              <a:t> (« </a:t>
            </a:r>
            <a:r>
              <a:rPr lang="fr-CA" dirty="0" err="1" smtClean="0"/>
              <a:t>clickers</a:t>
            </a:r>
            <a:r>
              <a:rPr lang="fr-CA" dirty="0" smtClean="0"/>
              <a:t> ») </a:t>
            </a:r>
          </a:p>
          <a:p>
            <a:pPr lvl="0"/>
            <a:endParaRPr lang="fr-CA" sz="300" dirty="0" smtClean="0"/>
          </a:p>
          <a:p>
            <a:pPr lvl="0"/>
            <a:r>
              <a:rPr lang="fr-CA" dirty="0" smtClean="0"/>
              <a:t>Tableau blanc interactif / Smart </a:t>
            </a:r>
            <a:r>
              <a:rPr lang="fr-CA" dirty="0" err="1" smtClean="0"/>
              <a:t>Board</a:t>
            </a:r>
            <a:endParaRPr lang="fr-CA" dirty="0" smtClean="0"/>
          </a:p>
          <a:p>
            <a:pPr lvl="0"/>
            <a:endParaRPr lang="fr-CA" sz="300" dirty="0" smtClean="0"/>
          </a:p>
          <a:p>
            <a:r>
              <a:rPr lang="fr-CA" dirty="0" smtClean="0"/>
              <a:t>Heures de disponibilité virtuelle</a:t>
            </a:r>
          </a:p>
          <a:p>
            <a:endParaRPr lang="en-CA" sz="300" dirty="0" smtClean="0"/>
          </a:p>
          <a:p>
            <a:pPr lvl="0"/>
            <a:r>
              <a:rPr lang="en-CA" dirty="0" smtClean="0"/>
              <a:t>Facebook</a:t>
            </a:r>
          </a:p>
          <a:p>
            <a:pPr marL="0" lvl="0" indent="0">
              <a:buNone/>
            </a:pPr>
            <a:endParaRPr lang="en-CA" dirty="0" smtClean="0"/>
          </a:p>
          <a:p>
            <a:endParaRPr lang="fr-CA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31638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2272" y="260649"/>
            <a:ext cx="9468544" cy="648072"/>
          </a:xfrm>
        </p:spPr>
        <p:txBody>
          <a:bodyPr/>
          <a:lstStyle/>
          <a:p>
            <a:r>
              <a:rPr lang="fr-CA" sz="3600" dirty="0" smtClean="0">
                <a:effectLst/>
              </a:rPr>
              <a:t>Caractéristiques </a:t>
            </a:r>
            <a:r>
              <a:rPr lang="fr-CA" sz="3600" dirty="0">
                <a:effectLst/>
              </a:rPr>
              <a:t>sociodémographiques</a:t>
            </a:r>
            <a:endParaRPr lang="en-US" sz="3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176464"/>
          </a:xfrm>
        </p:spPr>
        <p:txBody>
          <a:bodyPr/>
          <a:lstStyle/>
          <a:p>
            <a:pPr lvl="0"/>
            <a:r>
              <a:rPr lang="en-US" altLang="en-US" dirty="0" err="1">
                <a:latin typeface="Arial" charset="0"/>
                <a:cs typeface="Arial" charset="0"/>
              </a:rPr>
              <a:t>Sexe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</a:p>
          <a:p>
            <a:pPr marL="630936" lvl="2"/>
            <a:r>
              <a:rPr lang="en-US" altLang="en-US" sz="3200" dirty="0">
                <a:latin typeface="Arial" charset="0"/>
                <a:cs typeface="Arial" charset="0"/>
              </a:rPr>
              <a:t>Femmes : n = </a:t>
            </a:r>
            <a:r>
              <a:rPr lang="en-US" altLang="en-US" sz="3200" dirty="0" smtClean="0">
                <a:latin typeface="Arial" charset="0"/>
                <a:cs typeface="Arial" charset="0"/>
              </a:rPr>
              <a:t>46 (40 %)</a:t>
            </a:r>
            <a:endParaRPr lang="en-US" altLang="en-US" sz="3200" dirty="0">
              <a:latin typeface="Arial" charset="0"/>
              <a:cs typeface="Arial" charset="0"/>
            </a:endParaRPr>
          </a:p>
          <a:p>
            <a:pPr marL="630936" lvl="2"/>
            <a:r>
              <a:rPr lang="en-US" altLang="en-US" sz="3200" dirty="0">
                <a:latin typeface="Arial" charset="0"/>
                <a:cs typeface="Arial" charset="0"/>
              </a:rPr>
              <a:t>Hommes : n = </a:t>
            </a:r>
            <a:r>
              <a:rPr lang="en-US" altLang="en-US" sz="3200" dirty="0" smtClean="0">
                <a:latin typeface="Arial" charset="0"/>
                <a:cs typeface="Arial" charset="0"/>
              </a:rPr>
              <a:t>68 (60 %)</a:t>
            </a:r>
          </a:p>
          <a:p>
            <a:pPr marL="593725" lvl="2" indent="0">
              <a:buNone/>
            </a:pPr>
            <a:endParaRPr lang="en-US" altLang="en-US" sz="1200" dirty="0" smtClean="0">
              <a:latin typeface="Arial" charset="0"/>
              <a:cs typeface="Arial" charset="0"/>
            </a:endParaRPr>
          </a:p>
          <a:p>
            <a:pPr lvl="0">
              <a:defRPr/>
            </a:pPr>
            <a:r>
              <a:rPr lang="fr-CA" dirty="0" smtClean="0"/>
              <a:t>Cégep d’appartenance</a:t>
            </a:r>
          </a:p>
          <a:p>
            <a:pPr lvl="1">
              <a:defRPr/>
            </a:pPr>
            <a:r>
              <a:rPr lang="fr-CA" dirty="0" smtClean="0"/>
              <a:t>Cégep anglophone : n = 62 (54 %)</a:t>
            </a:r>
          </a:p>
          <a:p>
            <a:pPr lvl="1">
              <a:defRPr/>
            </a:pPr>
            <a:r>
              <a:rPr lang="fr-CA" dirty="0" smtClean="0"/>
              <a:t>Cegep francophone : n = 52 (46 %)</a:t>
            </a:r>
          </a:p>
          <a:p>
            <a:pPr marL="0" lvl="0" indent="0">
              <a:buNone/>
              <a:defRPr/>
            </a:pPr>
            <a:endParaRPr lang="fr-CA" sz="3200" dirty="0" smtClean="0"/>
          </a:p>
          <a:p>
            <a:pPr marL="274637" lvl="1" indent="0">
              <a:buNone/>
              <a:defRPr/>
            </a:pPr>
            <a:endParaRPr lang="fr-CA" sz="2800" dirty="0" smtClean="0"/>
          </a:p>
          <a:p>
            <a:pPr lvl="1">
              <a:defRPr/>
            </a:pPr>
            <a:endParaRPr lang="en-US" altLang="en-US" sz="2800" dirty="0">
              <a:latin typeface="Arial" charset="0"/>
              <a:cs typeface="Arial" charset="0"/>
            </a:endParaRPr>
          </a:p>
          <a:p>
            <a:endParaRPr lang="en-US" altLang="en-US" dirty="0" smtClean="0">
              <a:latin typeface="Arial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3880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36412"/>
          </a:xfrm>
        </p:spPr>
        <p:txBody>
          <a:bodyPr/>
          <a:lstStyle/>
          <a:p>
            <a:r>
              <a:rPr lang="en-US" sz="3600" dirty="0" err="1" smtClean="0">
                <a:effectLst/>
              </a:rPr>
              <a:t>Caract</a:t>
            </a:r>
            <a:r>
              <a:rPr lang="en-US" altLang="en-US" sz="3600" dirty="0" err="1" smtClean="0">
                <a:effectLst/>
              </a:rPr>
              <a:t>éristiques</a:t>
            </a:r>
            <a:r>
              <a:rPr lang="en-US" sz="3600" dirty="0" smtClean="0">
                <a:effectLst/>
              </a:rPr>
              <a:t> </a:t>
            </a:r>
            <a:r>
              <a:rPr lang="en-US" sz="3600" dirty="0" err="1" smtClean="0">
                <a:effectLst/>
              </a:rPr>
              <a:t>sociod</a:t>
            </a:r>
            <a:r>
              <a:rPr lang="en-US" altLang="en-US" sz="3600" dirty="0" err="1" smtClean="0">
                <a:effectLst/>
              </a:rPr>
              <a:t>émographiques</a:t>
            </a:r>
            <a:endParaRPr lang="en-US" sz="4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24536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en-US" altLang="en-US" dirty="0" smtClean="0">
                <a:latin typeface="Arial" charset="0"/>
                <a:cs typeface="Arial" charset="0"/>
              </a:rPr>
              <a:t>Professeurs des </a:t>
            </a:r>
            <a:r>
              <a:rPr lang="en-US" altLang="en-US" dirty="0" err="1">
                <a:latin typeface="Arial" charset="0"/>
                <a:cs typeface="Arial" charset="0"/>
              </a:rPr>
              <a:t>programmes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préuniversitaires</a:t>
            </a:r>
            <a:r>
              <a:rPr lang="en-US" altLang="en-US" dirty="0">
                <a:latin typeface="Arial" charset="0"/>
                <a:cs typeface="Arial" charset="0"/>
              </a:rPr>
              <a:t> / techniques</a:t>
            </a:r>
          </a:p>
          <a:p>
            <a:pPr lvl="1">
              <a:lnSpc>
                <a:spcPct val="114000"/>
              </a:lnSpc>
            </a:pPr>
            <a:r>
              <a:rPr lang="fr-CA" dirty="0"/>
              <a:t>Cégep anglophone </a:t>
            </a:r>
            <a:endParaRPr lang="fr-CA" dirty="0" smtClean="0"/>
          </a:p>
          <a:p>
            <a:pPr lvl="2">
              <a:lnSpc>
                <a:spcPct val="114000"/>
              </a:lnSpc>
            </a:pPr>
            <a:r>
              <a:rPr lang="en-US" altLang="en-US" dirty="0" err="1" smtClean="0">
                <a:latin typeface="Arial" charset="0"/>
                <a:cs typeface="Arial" charset="0"/>
              </a:rPr>
              <a:t>préuniversitaire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>
                <a:latin typeface="Arial" charset="0"/>
                <a:cs typeface="Arial" charset="0"/>
              </a:rPr>
              <a:t>: n = </a:t>
            </a:r>
            <a:r>
              <a:rPr lang="en-US" altLang="en-US" dirty="0" smtClean="0">
                <a:latin typeface="Arial" charset="0"/>
                <a:cs typeface="Arial" charset="0"/>
              </a:rPr>
              <a:t>31 (50 </a:t>
            </a:r>
            <a:r>
              <a:rPr lang="en-US" altLang="en-US" dirty="0">
                <a:latin typeface="Arial" charset="0"/>
                <a:cs typeface="Arial" charset="0"/>
              </a:rPr>
              <a:t>%)</a:t>
            </a:r>
          </a:p>
          <a:p>
            <a:pPr lvl="2">
              <a:lnSpc>
                <a:spcPct val="114000"/>
              </a:lnSpc>
            </a:pPr>
            <a:r>
              <a:rPr lang="en-US" altLang="en-US" dirty="0" smtClean="0">
                <a:latin typeface="Arial" charset="0"/>
                <a:cs typeface="Arial" charset="0"/>
              </a:rPr>
              <a:t>technique </a:t>
            </a:r>
            <a:r>
              <a:rPr lang="en-US" altLang="en-US" dirty="0">
                <a:latin typeface="Arial" charset="0"/>
                <a:cs typeface="Arial" charset="0"/>
              </a:rPr>
              <a:t>: n = </a:t>
            </a:r>
            <a:r>
              <a:rPr lang="en-US" altLang="en-US" dirty="0" smtClean="0">
                <a:latin typeface="Arial" charset="0"/>
                <a:cs typeface="Arial" charset="0"/>
              </a:rPr>
              <a:t>31 (50 </a:t>
            </a:r>
            <a:r>
              <a:rPr lang="en-US" altLang="en-US" dirty="0">
                <a:latin typeface="Arial" charset="0"/>
                <a:cs typeface="Arial" charset="0"/>
              </a:rPr>
              <a:t>%)</a:t>
            </a:r>
          </a:p>
          <a:p>
            <a:pPr lvl="1">
              <a:lnSpc>
                <a:spcPct val="114000"/>
              </a:lnSpc>
            </a:pPr>
            <a:r>
              <a:rPr lang="fr-CA" dirty="0"/>
              <a:t>Cégep </a:t>
            </a:r>
            <a:r>
              <a:rPr lang="fr-CA" dirty="0" smtClean="0"/>
              <a:t>francophone </a:t>
            </a:r>
          </a:p>
          <a:p>
            <a:pPr lvl="2">
              <a:lnSpc>
                <a:spcPct val="114000"/>
              </a:lnSpc>
            </a:pPr>
            <a:r>
              <a:rPr lang="en-US" altLang="en-US" dirty="0" err="1" smtClean="0">
                <a:latin typeface="Arial" charset="0"/>
                <a:cs typeface="Arial" charset="0"/>
              </a:rPr>
              <a:t>préuniversitaire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>
                <a:latin typeface="Arial" charset="0"/>
                <a:cs typeface="Arial" charset="0"/>
              </a:rPr>
              <a:t>: n = </a:t>
            </a:r>
            <a:r>
              <a:rPr lang="en-US" altLang="en-US" dirty="0" smtClean="0">
                <a:latin typeface="Arial" charset="0"/>
                <a:cs typeface="Arial" charset="0"/>
              </a:rPr>
              <a:t>31 (60 </a:t>
            </a:r>
            <a:r>
              <a:rPr lang="en-US" altLang="en-US" dirty="0">
                <a:latin typeface="Arial" charset="0"/>
                <a:cs typeface="Arial" charset="0"/>
              </a:rPr>
              <a:t>%)</a:t>
            </a:r>
          </a:p>
          <a:p>
            <a:pPr lvl="2">
              <a:lnSpc>
                <a:spcPct val="114000"/>
              </a:lnSpc>
            </a:pPr>
            <a:r>
              <a:rPr lang="en-US" altLang="en-US" dirty="0" smtClean="0">
                <a:latin typeface="Arial" charset="0"/>
                <a:cs typeface="Arial" charset="0"/>
              </a:rPr>
              <a:t>technique </a:t>
            </a:r>
            <a:r>
              <a:rPr lang="en-US" altLang="en-US" dirty="0">
                <a:latin typeface="Arial" charset="0"/>
                <a:cs typeface="Arial" charset="0"/>
              </a:rPr>
              <a:t>: n = </a:t>
            </a:r>
            <a:r>
              <a:rPr lang="en-US" altLang="en-US" dirty="0" smtClean="0">
                <a:latin typeface="Arial" charset="0"/>
                <a:cs typeface="Arial" charset="0"/>
              </a:rPr>
              <a:t>21 (40 %)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711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684213"/>
          </a:xfrm>
        </p:spPr>
        <p:txBody>
          <a:bodyPr/>
          <a:lstStyle/>
          <a:p>
            <a:r>
              <a:rPr lang="en-US" altLang="en-US" sz="3600" dirty="0" err="1">
                <a:effectLst/>
                <a:latin typeface="Arial" charset="0"/>
                <a:cs typeface="Arial" charset="0"/>
              </a:rPr>
              <a:t>P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roblèmes</a:t>
            </a: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rencontrés</a:t>
            </a: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 par les 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professeurs</a:t>
            </a:r>
            <a:endParaRPr lang="en-US" altLang="en-US" sz="3600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88200"/>
          </a:xfrm>
        </p:spPr>
        <p:txBody>
          <a:bodyPr/>
          <a:lstStyle/>
          <a:p>
            <a:pPr marL="365760" lvl="1"/>
            <a:r>
              <a:rPr lang="fr-CA" dirty="0">
                <a:sym typeface="Wingdings" panose="05000000000000000000" pitchFamily="2" charset="2"/>
              </a:rPr>
              <a:t>Problèmes techniques</a:t>
            </a:r>
          </a:p>
          <a:p>
            <a:pPr marL="630936" lvl="2"/>
            <a:r>
              <a:rPr lang="fr-CA" dirty="0" smtClean="0">
                <a:sym typeface="Wingdings" panose="05000000000000000000" pitchFamily="2" charset="2"/>
              </a:rPr>
              <a:t>Lenteur des ordinateurs, plateforme de gestion de cours en panne</a:t>
            </a:r>
          </a:p>
          <a:p>
            <a:pPr marL="593725" lvl="2" indent="0">
              <a:buNone/>
            </a:pPr>
            <a:endParaRPr lang="fr-CA" sz="600" dirty="0" smtClean="0">
              <a:sym typeface="Wingdings" panose="05000000000000000000" pitchFamily="2" charset="2"/>
            </a:endParaRPr>
          </a:p>
          <a:p>
            <a:pPr marL="365760" lvl="1"/>
            <a:r>
              <a:rPr lang="en-CA" dirty="0" err="1"/>
              <a:t>Problèmes</a:t>
            </a:r>
            <a:r>
              <a:rPr lang="en-CA" dirty="0"/>
              <a:t> </a:t>
            </a:r>
            <a:r>
              <a:rPr lang="en-CA" dirty="0" err="1"/>
              <a:t>institutionnels</a:t>
            </a:r>
            <a:endParaRPr lang="fr-CA" dirty="0">
              <a:sym typeface="Wingdings" panose="05000000000000000000" pitchFamily="2" charset="2"/>
            </a:endParaRPr>
          </a:p>
          <a:p>
            <a:pPr marL="630936" lvl="2"/>
            <a:r>
              <a:rPr lang="fr-CA" dirty="0" smtClean="0">
                <a:sym typeface="Wingdings" panose="05000000000000000000" pitchFamily="2" charset="2"/>
              </a:rPr>
              <a:t>Lenteur du réseau, non-renouvellement des </a:t>
            </a:r>
            <a:r>
              <a:rPr lang="fr-CA" dirty="0" err="1" smtClean="0">
                <a:sym typeface="Wingdings" panose="05000000000000000000" pitchFamily="2" charset="2"/>
              </a:rPr>
              <a:t>licenses</a:t>
            </a:r>
            <a:r>
              <a:rPr lang="fr-CA" dirty="0" smtClean="0">
                <a:sym typeface="Wingdings" panose="05000000000000000000" pitchFamily="2" charset="2"/>
              </a:rPr>
              <a:t> de certains programmes</a:t>
            </a:r>
          </a:p>
          <a:p>
            <a:pPr marL="593725" lvl="2" indent="0">
              <a:buNone/>
            </a:pPr>
            <a:endParaRPr lang="fr-CA" sz="600" dirty="0" smtClean="0">
              <a:sym typeface="Wingdings" panose="05000000000000000000" pitchFamily="2" charset="2"/>
            </a:endParaRPr>
          </a:p>
          <a:p>
            <a:pPr marL="365760" lvl="1"/>
            <a:r>
              <a:rPr lang="en-CA" dirty="0" err="1" smtClean="0"/>
              <a:t>Défis</a:t>
            </a:r>
            <a:r>
              <a:rPr lang="en-CA" dirty="0" smtClean="0"/>
              <a:t> </a:t>
            </a:r>
            <a:r>
              <a:rPr lang="en-CA" dirty="0" err="1" smtClean="0"/>
              <a:t>associés</a:t>
            </a:r>
            <a:r>
              <a:rPr lang="en-CA" dirty="0" smtClean="0"/>
              <a:t> </a:t>
            </a:r>
            <a:r>
              <a:rPr lang="en-CA" dirty="0"/>
              <a:t>aux </a:t>
            </a:r>
            <a:r>
              <a:rPr lang="en-CA" dirty="0" err="1"/>
              <a:t>étudiants</a:t>
            </a:r>
            <a:endParaRPr lang="en-CA" dirty="0"/>
          </a:p>
          <a:p>
            <a:pPr marL="630936" lvl="2"/>
            <a:r>
              <a:rPr lang="fr-CA" dirty="0" smtClean="0">
                <a:sym typeface="Wingdings" panose="05000000000000000000" pitchFamily="2" charset="2"/>
              </a:rPr>
              <a:t>Différents</a:t>
            </a:r>
            <a:r>
              <a:rPr lang="en-CA" dirty="0" smtClean="0">
                <a:sym typeface="Wingdings" panose="05000000000000000000" pitchFamily="2" charset="2"/>
              </a:rPr>
              <a:t> </a:t>
            </a:r>
            <a:r>
              <a:rPr lang="en-CA" dirty="0" err="1" smtClean="0">
                <a:sym typeface="Wingdings" panose="05000000000000000000" pitchFamily="2" charset="2"/>
              </a:rPr>
              <a:t>niveaux</a:t>
            </a:r>
            <a:r>
              <a:rPr lang="en-CA" dirty="0" smtClean="0">
                <a:sym typeface="Wingdings" panose="05000000000000000000" pitchFamily="2" charset="2"/>
              </a:rPr>
              <a:t> de </a:t>
            </a:r>
            <a:r>
              <a:rPr lang="en-CA" dirty="0" err="1" smtClean="0">
                <a:sym typeface="Wingdings" panose="05000000000000000000" pitchFamily="2" charset="2"/>
              </a:rPr>
              <a:t>connaissances</a:t>
            </a:r>
            <a:r>
              <a:rPr lang="en-CA" dirty="0" smtClean="0">
                <a:sym typeface="Wingdings" panose="05000000000000000000" pitchFamily="2" charset="2"/>
              </a:rPr>
              <a:t>, utilisation de </a:t>
            </a:r>
            <a:r>
              <a:rPr lang="en-CA" dirty="0" err="1" smtClean="0">
                <a:sym typeface="Wingdings" panose="05000000000000000000" pitchFamily="2" charset="2"/>
              </a:rPr>
              <a:t>leurs</a:t>
            </a:r>
            <a:r>
              <a:rPr lang="en-CA" dirty="0" smtClean="0">
                <a:sym typeface="Wingdings" panose="05000000000000000000" pitchFamily="2" charset="2"/>
              </a:rPr>
              <a:t> </a:t>
            </a:r>
            <a:r>
              <a:rPr lang="en-CA" dirty="0" err="1" smtClean="0">
                <a:sym typeface="Wingdings" panose="05000000000000000000" pitchFamily="2" charset="2"/>
              </a:rPr>
              <a:t>propres</a:t>
            </a:r>
            <a:r>
              <a:rPr lang="en-CA" dirty="0" smtClean="0">
                <a:sym typeface="Wingdings" panose="05000000000000000000" pitchFamily="2" charset="2"/>
              </a:rPr>
              <a:t> technologies</a:t>
            </a:r>
            <a:endParaRPr lang="fr-CA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2002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1300"/>
            <a:ext cx="9144000" cy="684213"/>
          </a:xfrm>
        </p:spPr>
        <p:txBody>
          <a:bodyPr/>
          <a:lstStyle/>
          <a:p>
            <a:r>
              <a:rPr lang="en-US" sz="3800" dirty="0" err="1" smtClean="0">
                <a:effectLst/>
              </a:rPr>
              <a:t>Facilitateurs</a:t>
            </a:r>
            <a:r>
              <a:rPr lang="en-US" sz="3800" dirty="0" smtClean="0">
                <a:effectLst/>
              </a:rPr>
              <a:t> de </a:t>
            </a:r>
            <a:r>
              <a:rPr lang="en-US" sz="3800" dirty="0" err="1" smtClean="0">
                <a:effectLst/>
              </a:rPr>
              <a:t>l’utilisation</a:t>
            </a:r>
            <a:r>
              <a:rPr lang="en-US" sz="3800" dirty="0" smtClean="0">
                <a:effectLst/>
              </a:rPr>
              <a:t> des TIC</a:t>
            </a:r>
            <a:endParaRPr lang="en-US" sz="3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176464"/>
          </a:xfrm>
        </p:spPr>
        <p:txBody>
          <a:bodyPr/>
          <a:lstStyle/>
          <a:p>
            <a:r>
              <a:rPr lang="fr-FR" dirty="0"/>
              <a:t>Le professeur apprend par </a:t>
            </a:r>
            <a:r>
              <a:rPr lang="fr-FR" dirty="0" smtClean="0"/>
              <a:t>lui-même</a:t>
            </a: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dirty="0"/>
              <a:t>Expérience </a:t>
            </a:r>
            <a:r>
              <a:rPr lang="fr-FR" dirty="0" smtClean="0"/>
              <a:t>passée </a:t>
            </a:r>
            <a:r>
              <a:rPr lang="fr-FR" dirty="0"/>
              <a:t>avec </a:t>
            </a:r>
            <a:r>
              <a:rPr lang="fr-FR" dirty="0" smtClean="0"/>
              <a:t>les TIC</a:t>
            </a: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dirty="0"/>
              <a:t>Aide de collègues ou du personnel </a:t>
            </a:r>
            <a:r>
              <a:rPr lang="fr-FR" dirty="0" smtClean="0"/>
              <a:t>de soutien</a:t>
            </a: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dirty="0"/>
              <a:t>Formations offertes par le </a:t>
            </a:r>
            <a:r>
              <a:rPr lang="fr-FR" dirty="0" smtClean="0"/>
              <a:t>cégep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58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684213"/>
          </a:xfrm>
        </p:spPr>
        <p:txBody>
          <a:bodyPr/>
          <a:lstStyle/>
          <a:p>
            <a:r>
              <a:rPr lang="en-US" sz="3600" dirty="0" err="1" smtClean="0">
                <a:effectLst/>
              </a:rPr>
              <a:t>Étudiants</a:t>
            </a:r>
            <a:r>
              <a:rPr lang="en-US" sz="3600" dirty="0" smtClean="0">
                <a:effectLst/>
              </a:rPr>
              <a:t> </a:t>
            </a:r>
            <a:r>
              <a:rPr lang="en-US" sz="3600" dirty="0" err="1" smtClean="0">
                <a:effectLst/>
              </a:rPr>
              <a:t>en</a:t>
            </a:r>
            <a:r>
              <a:rPr lang="en-US" sz="3600" dirty="0" smtClean="0">
                <a:effectLst/>
              </a:rPr>
              <a:t> situation de handicap et </a:t>
            </a:r>
            <a:r>
              <a:rPr lang="en-US" sz="3600" dirty="0" err="1" smtClean="0">
                <a:effectLst/>
              </a:rPr>
              <a:t>apprenants</a:t>
            </a:r>
            <a:r>
              <a:rPr lang="en-US" sz="3600" dirty="0" smtClean="0">
                <a:effectLst/>
              </a:rPr>
              <a:t> </a:t>
            </a:r>
            <a:r>
              <a:rPr lang="en-US" sz="3600" dirty="0" err="1" smtClean="0">
                <a:effectLst/>
              </a:rPr>
              <a:t>d’une</a:t>
            </a:r>
            <a:r>
              <a:rPr lang="en-US" sz="3600" dirty="0" smtClean="0">
                <a:effectLst/>
              </a:rPr>
              <a:t> langue </a:t>
            </a:r>
            <a:r>
              <a:rPr lang="en-US" sz="3600" dirty="0" err="1" smtClean="0">
                <a:effectLst/>
              </a:rPr>
              <a:t>seconde</a:t>
            </a:r>
            <a:endParaRPr lang="en-US" sz="3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dirty="0" smtClean="0"/>
              <a:t>Peu de </a:t>
            </a:r>
            <a:r>
              <a:rPr lang="en-US" dirty="0" err="1" smtClean="0"/>
              <a:t>changements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l’utilisation</a:t>
            </a:r>
            <a:r>
              <a:rPr lang="en-US" dirty="0" smtClean="0"/>
              <a:t> des TIC</a:t>
            </a:r>
          </a:p>
          <a:p>
            <a:pPr lvl="1">
              <a:lnSpc>
                <a:spcPct val="114000"/>
              </a:lnSpc>
            </a:pPr>
            <a:r>
              <a:rPr lang="en-US" dirty="0" err="1" smtClean="0"/>
              <a:t>Allouent</a:t>
            </a:r>
            <a:r>
              <a:rPr lang="en-US" dirty="0" smtClean="0"/>
              <a:t> du temps </a:t>
            </a:r>
            <a:r>
              <a:rPr lang="en-US" dirty="0" err="1" smtClean="0"/>
              <a:t>supplémentaire</a:t>
            </a:r>
            <a:r>
              <a:rPr lang="en-US" dirty="0" smtClean="0"/>
              <a:t> pour les </a:t>
            </a:r>
            <a:r>
              <a:rPr lang="en-US" dirty="0" err="1" smtClean="0"/>
              <a:t>examens</a:t>
            </a:r>
            <a:r>
              <a:rPr lang="en-US" dirty="0" smtClean="0"/>
              <a:t> et les </a:t>
            </a:r>
            <a:r>
              <a:rPr lang="en-US" dirty="0" err="1" smtClean="0"/>
              <a:t>laboratoires</a:t>
            </a:r>
            <a:endParaRPr lang="en-US" dirty="0" smtClean="0"/>
          </a:p>
          <a:p>
            <a:pPr marL="274637" lvl="1" indent="0">
              <a:lnSpc>
                <a:spcPct val="114000"/>
              </a:lnSpc>
              <a:buNone/>
            </a:pPr>
            <a:endParaRPr lang="en-US" sz="600" dirty="0" smtClean="0"/>
          </a:p>
          <a:p>
            <a:pPr lvl="1">
              <a:lnSpc>
                <a:spcPct val="114000"/>
              </a:lnSpc>
            </a:pPr>
            <a:r>
              <a:rPr lang="en-US" dirty="0" err="1" smtClean="0"/>
              <a:t>Reformulent</a:t>
            </a:r>
            <a:r>
              <a:rPr lang="en-US" dirty="0" smtClean="0"/>
              <a:t> les </a:t>
            </a:r>
            <a:r>
              <a:rPr lang="en-US" dirty="0" err="1" smtClean="0"/>
              <a:t>idées</a:t>
            </a:r>
            <a:r>
              <a:rPr lang="en-US" dirty="0" smtClean="0"/>
              <a:t> et les concepts</a:t>
            </a:r>
          </a:p>
          <a:p>
            <a:pPr marL="274637" lvl="1" indent="0">
              <a:lnSpc>
                <a:spcPct val="114000"/>
              </a:lnSpc>
              <a:buNone/>
            </a:pPr>
            <a:endParaRPr lang="en-US" sz="600" dirty="0" smtClean="0"/>
          </a:p>
          <a:p>
            <a:pPr lvl="1">
              <a:lnSpc>
                <a:spcPct val="114000"/>
              </a:lnSpc>
            </a:pPr>
            <a:r>
              <a:rPr lang="en-US" dirty="0" err="1" smtClean="0"/>
              <a:t>Encouragent</a:t>
            </a:r>
            <a:r>
              <a:rPr lang="en-US" dirty="0" smtClean="0"/>
              <a:t> les </a:t>
            </a:r>
            <a:r>
              <a:rPr lang="en-US" dirty="0" err="1" smtClean="0"/>
              <a:t>étudiants</a:t>
            </a:r>
            <a:r>
              <a:rPr lang="en-US" dirty="0" smtClean="0"/>
              <a:t> à </a:t>
            </a:r>
            <a:r>
              <a:rPr lang="en-US" dirty="0" err="1" smtClean="0"/>
              <a:t>utiliser</a:t>
            </a:r>
            <a:r>
              <a:rPr lang="en-US" dirty="0" smtClean="0"/>
              <a:t> les services </a:t>
            </a:r>
            <a:r>
              <a:rPr lang="en-US" dirty="0" err="1" smtClean="0"/>
              <a:t>disponibles</a:t>
            </a:r>
            <a:r>
              <a:rPr lang="en-US" dirty="0" smtClean="0"/>
              <a:t> sur le campus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9838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fr-FR" dirty="0"/>
              <a:t>Pas de changement : </a:t>
            </a:r>
            <a:r>
              <a:rPr lang="fr-FR" dirty="0" smtClean="0"/>
              <a:t>tout </a:t>
            </a:r>
            <a:r>
              <a:rPr lang="fr-FR" dirty="0"/>
              <a:t>est </a:t>
            </a:r>
            <a:r>
              <a:rPr lang="fr-FR" dirty="0" smtClean="0"/>
              <a:t>déjà accessible </a:t>
            </a:r>
            <a:r>
              <a:rPr lang="fr-FR" dirty="0"/>
              <a:t>à tous</a:t>
            </a:r>
            <a:endParaRPr lang="en-US" dirty="0" smtClean="0"/>
          </a:p>
          <a:p>
            <a:pPr lvl="1"/>
            <a:r>
              <a:rPr lang="en-US" dirty="0" smtClean="0"/>
              <a:t>Conception </a:t>
            </a:r>
            <a:r>
              <a:rPr lang="en-US" dirty="0" err="1" smtClean="0"/>
              <a:t>universelle</a:t>
            </a:r>
            <a:endParaRPr lang="en-US" dirty="0" smtClean="0"/>
          </a:p>
          <a:p>
            <a:pPr lvl="1"/>
            <a:r>
              <a:rPr lang="en-US" dirty="0" err="1" smtClean="0"/>
              <a:t>Flexibilité</a:t>
            </a:r>
            <a:endParaRPr lang="en-US" dirty="0" smtClean="0"/>
          </a:p>
          <a:p>
            <a:pPr lvl="1"/>
            <a:r>
              <a:rPr lang="en-US" dirty="0" smtClean="0"/>
              <a:t>Notes de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dirty="0" err="1" smtClean="0"/>
              <a:t>disponibles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ligne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684213"/>
          </a:xfrm>
        </p:spPr>
        <p:txBody>
          <a:bodyPr/>
          <a:lstStyle/>
          <a:p>
            <a:r>
              <a:rPr lang="en-US" sz="3600" dirty="0" err="1">
                <a:effectLst/>
              </a:rPr>
              <a:t>Étudiants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en</a:t>
            </a:r>
            <a:r>
              <a:rPr lang="en-US" sz="3600" dirty="0">
                <a:effectLst/>
              </a:rPr>
              <a:t> situation de handicap et </a:t>
            </a:r>
            <a:r>
              <a:rPr lang="en-US" sz="3600" dirty="0" err="1">
                <a:effectLst/>
              </a:rPr>
              <a:t>apprenants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d’une</a:t>
            </a:r>
            <a:r>
              <a:rPr lang="en-US" sz="3600" dirty="0">
                <a:effectLst/>
              </a:rPr>
              <a:t> langue </a:t>
            </a:r>
            <a:r>
              <a:rPr lang="en-US" sz="3600" dirty="0" err="1">
                <a:effectLst/>
              </a:rPr>
              <a:t>seconde</a:t>
            </a:r>
            <a:endParaRPr lang="en-US" sz="3600" dirty="0">
              <a:effectLst/>
            </a:endParaRPr>
          </a:p>
        </p:txBody>
      </p:sp>
      <p:pic>
        <p:nvPicPr>
          <p:cNvPr id="23554" name="Picture 2" descr="Picture of a calendar with a pen and the dates 17, 23 and 31 circ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483" y="4437112"/>
            <a:ext cx="2139067" cy="152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8" y="476672"/>
            <a:ext cx="8856984" cy="684213"/>
          </a:xfrm>
        </p:spPr>
        <p:txBody>
          <a:bodyPr/>
          <a:lstStyle/>
          <a:p>
            <a:r>
              <a:rPr lang="en-US" sz="3600" dirty="0" err="1">
                <a:effectLst/>
              </a:rPr>
              <a:t>Étudiants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en</a:t>
            </a:r>
            <a:r>
              <a:rPr lang="en-US" sz="3600" dirty="0">
                <a:effectLst/>
              </a:rPr>
              <a:t> situation de handicap et </a:t>
            </a:r>
            <a:r>
              <a:rPr lang="en-US" sz="3600" dirty="0" err="1">
                <a:effectLst/>
              </a:rPr>
              <a:t>apprenants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d’une</a:t>
            </a:r>
            <a:r>
              <a:rPr lang="en-US" sz="3600" dirty="0">
                <a:effectLst/>
              </a:rPr>
              <a:t> langue </a:t>
            </a:r>
            <a:r>
              <a:rPr lang="en-US" sz="3600" dirty="0" err="1">
                <a:effectLst/>
              </a:rPr>
              <a:t>seconde</a:t>
            </a:r>
            <a:endParaRPr lang="en-US" sz="3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lvl="0"/>
            <a:r>
              <a:rPr lang="en-US" dirty="0" err="1" smtClean="0"/>
              <a:t>Changements</a:t>
            </a:r>
            <a:r>
              <a:rPr lang="en-US" dirty="0" smtClean="0"/>
              <a:t> </a:t>
            </a:r>
            <a:r>
              <a:rPr lang="en-US" dirty="0" err="1" smtClean="0"/>
              <a:t>liés</a:t>
            </a:r>
            <a:r>
              <a:rPr lang="en-US" dirty="0" smtClean="0"/>
              <a:t> aux TIC</a:t>
            </a:r>
            <a:endParaRPr lang="en-US" dirty="0"/>
          </a:p>
          <a:p>
            <a:pPr lvl="1"/>
            <a:r>
              <a:rPr lang="en-US" dirty="0" err="1" smtClean="0"/>
              <a:t>Permettent</a:t>
            </a:r>
            <a:r>
              <a:rPr lang="en-US" dirty="0" smtClean="0"/>
              <a:t> </a:t>
            </a:r>
            <a:r>
              <a:rPr lang="fr-CA" dirty="0" smtClean="0"/>
              <a:t>l’utilisation des technologies </a:t>
            </a:r>
            <a:r>
              <a:rPr lang="fr-CA" dirty="0"/>
              <a:t>personnelles en classe</a:t>
            </a:r>
            <a:endParaRPr lang="en-US" dirty="0" smtClean="0"/>
          </a:p>
          <a:p>
            <a:pPr lvl="1"/>
            <a:r>
              <a:rPr lang="en-US" dirty="0" err="1" smtClean="0"/>
              <a:t>Donnent</a:t>
            </a:r>
            <a:r>
              <a:rPr lang="en-US" dirty="0" smtClean="0"/>
              <a:t> </a:t>
            </a:r>
            <a:r>
              <a:rPr lang="en-US" dirty="0" err="1" smtClean="0"/>
              <a:t>accès</a:t>
            </a:r>
            <a:r>
              <a:rPr lang="en-US" dirty="0" smtClean="0"/>
              <a:t> aux notes de </a:t>
            </a:r>
            <a:r>
              <a:rPr lang="en-US" dirty="0" err="1" smtClean="0"/>
              <a:t>cours</a:t>
            </a:r>
            <a:r>
              <a:rPr lang="en-US" dirty="0" smtClean="0"/>
              <a:t> du </a:t>
            </a:r>
            <a:r>
              <a:rPr lang="en-US" dirty="0" err="1" smtClean="0"/>
              <a:t>professeur</a:t>
            </a:r>
            <a:endParaRPr lang="en-US" dirty="0"/>
          </a:p>
          <a:p>
            <a:pPr lvl="1"/>
            <a:r>
              <a:rPr lang="en-US" dirty="0" err="1" smtClean="0"/>
              <a:t>Ajoutent</a:t>
            </a:r>
            <a:r>
              <a:rPr lang="en-US" dirty="0" smtClean="0"/>
              <a:t> des sous-</a:t>
            </a:r>
            <a:r>
              <a:rPr lang="en-US" dirty="0" err="1" smtClean="0"/>
              <a:t>titres</a:t>
            </a:r>
            <a:r>
              <a:rPr lang="en-US" dirty="0" smtClean="0"/>
              <a:t> aux </a:t>
            </a:r>
            <a:r>
              <a:rPr lang="en-US" dirty="0" err="1" smtClean="0"/>
              <a:t>vidéos</a:t>
            </a:r>
            <a:endParaRPr lang="en-US" dirty="0"/>
          </a:p>
          <a:p>
            <a:pPr marL="274637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25144"/>
            <a:ext cx="2463120" cy="152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8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800" dirty="0" err="1" smtClean="0">
                <a:effectLst/>
              </a:rPr>
              <a:t>Liste</a:t>
            </a:r>
            <a:r>
              <a:rPr lang="en-US" sz="3800" dirty="0" smtClean="0">
                <a:effectLst/>
              </a:rPr>
              <a:t> de </a:t>
            </a:r>
            <a:r>
              <a:rPr lang="en-US" sz="3800" dirty="0" err="1" smtClean="0">
                <a:effectLst/>
              </a:rPr>
              <a:t>souhaits</a:t>
            </a:r>
            <a:r>
              <a:rPr lang="en-US" sz="3800" dirty="0" smtClean="0">
                <a:effectLst/>
              </a:rPr>
              <a:t> : </a:t>
            </a:r>
            <a:br>
              <a:rPr lang="en-US" sz="3800" dirty="0" smtClean="0">
                <a:effectLst/>
              </a:rPr>
            </a:br>
            <a:r>
              <a:rPr lang="en-US" sz="3800" dirty="0" err="1" smtClean="0">
                <a:effectLst/>
              </a:rPr>
              <a:t>Matériel</a:t>
            </a:r>
            <a:r>
              <a:rPr lang="en-US" sz="3800" dirty="0" smtClean="0">
                <a:effectLst/>
              </a:rPr>
              <a:t> </a:t>
            </a:r>
            <a:r>
              <a:rPr lang="en-US" sz="3800" dirty="0" err="1" smtClean="0">
                <a:effectLst/>
              </a:rPr>
              <a:t>informatique</a:t>
            </a:r>
            <a:r>
              <a:rPr lang="en-US" sz="3800" dirty="0" smtClean="0">
                <a:effectLst/>
              </a:rPr>
              <a:t> / </a:t>
            </a:r>
            <a:r>
              <a:rPr lang="en-US" sz="3800" dirty="0" err="1" smtClean="0">
                <a:effectLst/>
              </a:rPr>
              <a:t>Logiciels</a:t>
            </a:r>
            <a:endParaRPr lang="en-US" sz="3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dirty="0"/>
              <a:t>Tableau blanc </a:t>
            </a:r>
            <a:r>
              <a:rPr lang="en-US" dirty="0" err="1"/>
              <a:t>interactif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en-US" dirty="0" err="1" smtClean="0"/>
              <a:t>Télévoteurs</a:t>
            </a:r>
            <a:r>
              <a:rPr lang="en-US" dirty="0"/>
              <a:t>, applications </a:t>
            </a:r>
            <a:r>
              <a:rPr lang="en-US" dirty="0" smtClean="0"/>
              <a:t>pour voter</a:t>
            </a:r>
            <a:endParaRPr lang="en-US" sz="1600" dirty="0" smtClean="0"/>
          </a:p>
          <a:p>
            <a:pPr>
              <a:lnSpc>
                <a:spcPct val="114000"/>
              </a:lnSpc>
            </a:pPr>
            <a:r>
              <a:rPr lang="en-US" dirty="0" err="1" smtClean="0"/>
              <a:t>Autres</a:t>
            </a:r>
            <a:endParaRPr lang="en-US" dirty="0" smtClean="0"/>
          </a:p>
          <a:p>
            <a:pPr lvl="1">
              <a:lnSpc>
                <a:spcPct val="114000"/>
              </a:lnSpc>
            </a:pPr>
            <a:r>
              <a:rPr lang="en-US" dirty="0" smtClean="0"/>
              <a:t>Plus de Mac </a:t>
            </a:r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cégeps</a:t>
            </a:r>
            <a:endParaRPr lang="en-US" dirty="0" smtClean="0"/>
          </a:p>
          <a:p>
            <a:pPr lvl="1">
              <a:lnSpc>
                <a:spcPct val="114000"/>
              </a:lnSpc>
            </a:pPr>
            <a:r>
              <a:rPr lang="en-US" dirty="0" err="1" smtClean="0"/>
              <a:t>Meilleur</a:t>
            </a:r>
            <a:r>
              <a:rPr lang="en-US" dirty="0" smtClean="0"/>
              <a:t> </a:t>
            </a:r>
            <a:r>
              <a:rPr lang="en-US" dirty="0" err="1" smtClean="0"/>
              <a:t>accès</a:t>
            </a:r>
            <a:r>
              <a:rPr lang="en-US" dirty="0" smtClean="0"/>
              <a:t> aux </a:t>
            </a:r>
            <a:r>
              <a:rPr lang="en-US" dirty="0" err="1" smtClean="0"/>
              <a:t>laboratoires</a:t>
            </a:r>
            <a:r>
              <a:rPr lang="en-US" dirty="0"/>
              <a:t> </a:t>
            </a:r>
            <a:r>
              <a:rPr lang="en-US" dirty="0" err="1" smtClean="0"/>
              <a:t>informatiques</a:t>
            </a:r>
            <a:r>
              <a:rPr lang="en-US" dirty="0" smtClean="0"/>
              <a:t> pour les </a:t>
            </a:r>
            <a:r>
              <a:rPr lang="en-US" dirty="0" err="1" smtClean="0"/>
              <a:t>cours</a:t>
            </a:r>
            <a:endParaRPr lang="en-US" dirty="0"/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 err="1" smtClean="0"/>
              <a:t>Logiciels</a:t>
            </a:r>
            <a:r>
              <a:rPr lang="en-US" dirty="0" smtClean="0"/>
              <a:t> </a:t>
            </a:r>
            <a:r>
              <a:rPr lang="en-US" dirty="0" err="1" smtClean="0"/>
              <a:t>spécifiques</a:t>
            </a:r>
            <a:r>
              <a:rPr lang="en-US" dirty="0" smtClean="0"/>
              <a:t> au </a:t>
            </a:r>
            <a:br>
              <a:rPr lang="en-US" dirty="0" smtClean="0"/>
            </a:br>
            <a:r>
              <a:rPr lang="en-US" dirty="0" err="1" smtClean="0"/>
              <a:t>domaine</a:t>
            </a:r>
            <a:r>
              <a:rPr lang="en-US" dirty="0" smtClean="0"/>
              <a:t> </a:t>
            </a:r>
            <a:r>
              <a:rPr lang="en-US" dirty="0" err="1" smtClean="0"/>
              <a:t>d’enseignement</a:t>
            </a:r>
            <a:endParaRPr lang="en-US" dirty="0" smtClean="0"/>
          </a:p>
          <a:p>
            <a:pPr marL="274637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pic>
        <p:nvPicPr>
          <p:cNvPr id="4098" name="Picture 2" descr="Picture of students using clickers in class. https://educ6040fall10.wikispaces.com/Clickers" title="Students using cl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53136"/>
            <a:ext cx="2088232" cy="1389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22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effectLst/>
              </a:rPr>
              <a:t>É</a:t>
            </a:r>
            <a:r>
              <a:rPr lang="fr-CA" dirty="0" err="1" smtClean="0">
                <a:effectLst/>
              </a:rPr>
              <a:t>quipe</a:t>
            </a:r>
            <a:endParaRPr lang="en-US" sz="4400" dirty="0">
              <a:effectLst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"/>
          </p:nvPr>
        </p:nvSpPr>
        <p:spPr bwMode="auto">
          <a:xfrm>
            <a:off x="457200" y="1268760"/>
            <a:ext cx="82296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Rhonda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Amsel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Université McGill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Tiiu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Poldma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Université de Montréal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Jennison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Asuncion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de recherche Adaptech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Marie-Jeanne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Carriere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APOP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Robert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Cassidy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Elizabeth Charles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SALTISE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Alexandre Chauvin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de recherche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Adaptech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err="1">
                <a:solidFill>
                  <a:schemeClr val="tx2"/>
                </a:solidFill>
                <a:latin typeface="Arial" charset="0"/>
                <a:cs typeface="Arial" charset="0"/>
              </a:rPr>
              <a:t>Tali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err="1">
                <a:solidFill>
                  <a:schemeClr val="tx2"/>
                </a:solidFill>
                <a:latin typeface="Arial" charset="0"/>
                <a:cs typeface="Arial" charset="0"/>
              </a:rPr>
              <a:t>Heiman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Open </a:t>
            </a:r>
            <a:r>
              <a:rPr lang="fr-CA" altLang="en-US" sz="2400" i="1" dirty="0" err="1">
                <a:solidFill>
                  <a:schemeClr val="tx2"/>
                </a:solidFill>
                <a:latin typeface="Arial" charset="0"/>
                <a:cs typeface="Arial" charset="0"/>
              </a:rPr>
              <a:t>University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 of </a:t>
            </a:r>
            <a:r>
              <a:rPr lang="fr-CA" altLang="en-US" sz="24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Israel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Maureen Hewlett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Mount Royal </a:t>
            </a:r>
            <a:r>
              <a:rPr lang="fr-CA" altLang="en-US" sz="24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College</a:t>
            </a:r>
            <a:endParaRPr lang="fr-CA" altLang="en-US" sz="24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Shirley Jorgensen 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Isabelle Laplante :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Centre de documentation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collégiale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Catherine </a:t>
            </a:r>
            <a:r>
              <a:rPr lang="fr-CA" altLang="en-US" sz="2400" dirty="0" err="1">
                <a:solidFill>
                  <a:schemeClr val="tx2"/>
                </a:solidFill>
                <a:latin typeface="Arial" charset="0"/>
                <a:cs typeface="Arial" charset="0"/>
              </a:rPr>
              <a:t>Loiselle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CRISPESH</a:t>
            </a:r>
          </a:p>
          <a:p>
            <a:pPr marL="0" indent="0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endParaRPr lang="fr-CA" altLang="en-US" sz="2400" i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endParaRPr lang="fr-CA" altLang="en-US" sz="2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800" dirty="0" err="1" smtClean="0">
                <a:effectLst/>
              </a:rPr>
              <a:t>Liste</a:t>
            </a:r>
            <a:r>
              <a:rPr lang="en-US" sz="3800" dirty="0" smtClean="0">
                <a:effectLst/>
              </a:rPr>
              <a:t> de </a:t>
            </a:r>
            <a:r>
              <a:rPr lang="en-US" sz="3800" dirty="0" err="1" smtClean="0">
                <a:effectLst/>
              </a:rPr>
              <a:t>souhaits</a:t>
            </a:r>
            <a:r>
              <a:rPr lang="en-US" sz="3800" dirty="0" smtClean="0">
                <a:effectLst/>
              </a:rPr>
              <a:t> : </a:t>
            </a:r>
            <a:br>
              <a:rPr lang="en-US" sz="3800" dirty="0" smtClean="0">
                <a:effectLst/>
              </a:rPr>
            </a:br>
            <a:r>
              <a:rPr lang="en-US" sz="3800" dirty="0" smtClean="0">
                <a:effectLst/>
              </a:rPr>
              <a:t>Savoir comment </a:t>
            </a:r>
            <a:r>
              <a:rPr lang="en-US" sz="3800" dirty="0" err="1" smtClean="0">
                <a:effectLst/>
              </a:rPr>
              <a:t>utiliser</a:t>
            </a:r>
            <a:r>
              <a:rPr lang="en-US" sz="3800" dirty="0" smtClean="0">
                <a:effectLst/>
              </a:rPr>
              <a:t> les TIC</a:t>
            </a:r>
            <a:endParaRPr lang="en-US" sz="3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0364" y="1268760"/>
            <a:ext cx="8363272" cy="4888200"/>
          </a:xfrm>
        </p:spPr>
        <p:txBody>
          <a:bodyPr/>
          <a:lstStyle/>
          <a:p>
            <a:r>
              <a:rPr lang="fr-FR" dirty="0"/>
              <a:t>Formations offertes par le </a:t>
            </a:r>
            <a:r>
              <a:rPr lang="fr-FR" dirty="0" smtClean="0"/>
              <a:t>cégep</a:t>
            </a:r>
            <a:endParaRPr lang="en-US" dirty="0" smtClean="0">
              <a:ea typeface="Calibri"/>
            </a:endParaRPr>
          </a:p>
          <a:p>
            <a:pPr lvl="1"/>
            <a:r>
              <a:rPr lang="en-US" dirty="0" err="1" smtClean="0">
                <a:ea typeface="Calibri"/>
              </a:rPr>
              <a:t>Journées</a:t>
            </a:r>
            <a:r>
              <a:rPr lang="en-US" dirty="0" smtClean="0">
                <a:ea typeface="Calibri"/>
              </a:rPr>
              <a:t> </a:t>
            </a:r>
            <a:r>
              <a:rPr lang="en-US" dirty="0" err="1" smtClean="0">
                <a:ea typeface="Calibri"/>
              </a:rPr>
              <a:t>pédagogiques</a:t>
            </a:r>
            <a:r>
              <a:rPr lang="en-US" dirty="0" smtClean="0">
                <a:ea typeface="Calibri"/>
              </a:rPr>
              <a:t> </a:t>
            </a:r>
            <a:r>
              <a:rPr lang="en-US" dirty="0" err="1" smtClean="0">
                <a:ea typeface="Calibri"/>
              </a:rPr>
              <a:t>planifiées</a:t>
            </a:r>
            <a:r>
              <a:rPr lang="en-US" dirty="0" smtClean="0">
                <a:ea typeface="Calibri"/>
              </a:rPr>
              <a:t> à un bon moment et du </a:t>
            </a:r>
            <a:r>
              <a:rPr lang="en-US" dirty="0" err="1" smtClean="0">
                <a:ea typeface="Calibri"/>
              </a:rPr>
              <a:t>contenu</a:t>
            </a:r>
            <a:r>
              <a:rPr lang="en-US" dirty="0" smtClean="0">
                <a:ea typeface="Calibri"/>
              </a:rPr>
              <a:t> pour </a:t>
            </a:r>
            <a:r>
              <a:rPr lang="en-US" dirty="0" err="1" smtClean="0">
                <a:ea typeface="Calibri"/>
              </a:rPr>
              <a:t>différents</a:t>
            </a:r>
            <a:r>
              <a:rPr lang="en-US" dirty="0" smtClean="0">
                <a:ea typeface="Calibri"/>
              </a:rPr>
              <a:t> </a:t>
            </a:r>
            <a:r>
              <a:rPr lang="en-US" dirty="0" err="1" smtClean="0">
                <a:ea typeface="Calibri"/>
              </a:rPr>
              <a:t>niveaux</a:t>
            </a:r>
            <a:r>
              <a:rPr lang="en-US" dirty="0" smtClean="0">
                <a:ea typeface="Calibri"/>
              </a:rPr>
              <a:t> de </a:t>
            </a:r>
            <a:r>
              <a:rPr lang="en-US" dirty="0" err="1" smtClean="0">
                <a:ea typeface="Calibri"/>
              </a:rPr>
              <a:t>maîtrise</a:t>
            </a:r>
            <a:r>
              <a:rPr lang="en-US" dirty="0" smtClean="0">
                <a:ea typeface="Calibri"/>
              </a:rPr>
              <a:t> des TIC</a:t>
            </a:r>
          </a:p>
          <a:p>
            <a:pPr lvl="1"/>
            <a:r>
              <a:rPr lang="en-US" dirty="0" err="1" smtClean="0">
                <a:ea typeface="Calibri"/>
              </a:rPr>
              <a:t>Vidéos</a:t>
            </a:r>
            <a:r>
              <a:rPr lang="en-US" dirty="0" smtClean="0">
                <a:ea typeface="Calibri"/>
              </a:rPr>
              <a:t> et </a:t>
            </a:r>
            <a:r>
              <a:rPr lang="en-US" dirty="0" err="1" smtClean="0">
                <a:ea typeface="Calibri"/>
              </a:rPr>
              <a:t>tutoriels</a:t>
            </a:r>
            <a:r>
              <a:rPr lang="en-US" dirty="0" smtClean="0">
                <a:ea typeface="Calibri"/>
              </a:rPr>
              <a:t> </a:t>
            </a:r>
            <a:r>
              <a:rPr lang="en-US" dirty="0" err="1" smtClean="0">
                <a:ea typeface="Calibri"/>
              </a:rPr>
              <a:t>en</a:t>
            </a:r>
            <a:r>
              <a:rPr lang="en-US" dirty="0" smtClean="0">
                <a:ea typeface="Calibri"/>
              </a:rPr>
              <a:t> </a:t>
            </a:r>
            <a:r>
              <a:rPr lang="en-US" dirty="0" err="1" smtClean="0">
                <a:ea typeface="Calibri"/>
              </a:rPr>
              <a:t>ligne</a:t>
            </a:r>
            <a:endParaRPr lang="en-US" dirty="0" smtClean="0">
              <a:ea typeface="Calibri"/>
            </a:endParaRPr>
          </a:p>
          <a:p>
            <a:pPr marL="274637" lvl="1" indent="0">
              <a:buNone/>
            </a:pPr>
            <a:endParaRPr lang="en-US" sz="600" dirty="0" smtClean="0">
              <a:latin typeface="Calibri"/>
              <a:ea typeface="Calibri"/>
              <a:cs typeface="Times New Roman"/>
            </a:endParaRPr>
          </a:p>
          <a:p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professionnel</a:t>
            </a:r>
            <a:endParaRPr lang="en-US" dirty="0" smtClean="0">
              <a:ea typeface="Calibri"/>
            </a:endParaRPr>
          </a:p>
          <a:p>
            <a:pPr lvl="1"/>
            <a:r>
              <a:rPr lang="en-US" dirty="0" smtClean="0">
                <a:ea typeface="Calibri"/>
              </a:rPr>
              <a:t>Tableau </a:t>
            </a:r>
            <a:r>
              <a:rPr lang="en-US" dirty="0">
                <a:ea typeface="Calibri"/>
              </a:rPr>
              <a:t>blanc </a:t>
            </a:r>
            <a:r>
              <a:rPr lang="en-US" dirty="0" err="1">
                <a:ea typeface="Calibri"/>
              </a:rPr>
              <a:t>interactif</a:t>
            </a:r>
            <a:endParaRPr lang="en-US" dirty="0" smtClean="0">
              <a:ea typeface="Calibri"/>
            </a:endParaRPr>
          </a:p>
          <a:p>
            <a:pPr lvl="1"/>
            <a:r>
              <a:rPr lang="en-US" dirty="0" smtClean="0"/>
              <a:t>Moodle</a:t>
            </a:r>
          </a:p>
          <a:p>
            <a:pPr lvl="1"/>
            <a:r>
              <a:rPr lang="en-US" dirty="0" err="1"/>
              <a:t>Télévoteurs</a:t>
            </a:r>
            <a:r>
              <a:rPr lang="en-US" dirty="0"/>
              <a:t>, applications </a:t>
            </a:r>
            <a:r>
              <a:rPr lang="en-US" dirty="0" smtClean="0"/>
              <a:t>pour voter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  <p:pic>
        <p:nvPicPr>
          <p:cNvPr id="8" name="Picture 3" descr="Moodle logo. Copyright is https://www.sehs.sa.edu.au/moodle" title="Moodle log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9672" y="4653136"/>
            <a:ext cx="25908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4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684213"/>
          </a:xfrm>
        </p:spPr>
        <p:txBody>
          <a:bodyPr/>
          <a:lstStyle/>
          <a:p>
            <a:r>
              <a:rPr lang="en-US" sz="3200" dirty="0" smtClean="0">
                <a:effectLst/>
              </a:rPr>
              <a:t>Points de </a:t>
            </a:r>
            <a:r>
              <a:rPr lang="en-US" sz="3200" dirty="0" err="1" smtClean="0">
                <a:effectLst/>
              </a:rPr>
              <a:t>vue</a:t>
            </a:r>
            <a:r>
              <a:rPr lang="en-US" sz="3200" dirty="0" smtClean="0">
                <a:effectLst/>
              </a:rPr>
              <a:t> des </a:t>
            </a:r>
            <a:r>
              <a:rPr lang="en-US" sz="3200" dirty="0" err="1" smtClean="0">
                <a:effectLst/>
              </a:rPr>
              <a:t>étudiants</a:t>
            </a:r>
            <a:r>
              <a:rPr lang="en-US" sz="3200" dirty="0" smtClean="0">
                <a:effectLst/>
              </a:rPr>
              <a:t> : </a:t>
            </a:r>
            <a:r>
              <a:rPr lang="en-US" sz="3200" dirty="0" err="1" smtClean="0">
                <a:effectLst/>
              </a:rPr>
              <a:t>Utilisation</a:t>
            </a:r>
            <a:r>
              <a:rPr lang="en-US" sz="3200" dirty="0" smtClean="0">
                <a:effectLst/>
              </a:rPr>
              <a:t> des technologies </a:t>
            </a:r>
            <a:r>
              <a:rPr lang="en-US" sz="3200" dirty="0" err="1" smtClean="0">
                <a:effectLst/>
              </a:rPr>
              <a:t>personnelles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err="1" smtClean="0">
                <a:effectLst/>
              </a:rPr>
              <a:t>en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err="1" smtClean="0">
                <a:effectLst/>
              </a:rPr>
              <a:t>classe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24069506"/>
              </p:ext>
            </p:extLst>
          </p:nvPr>
        </p:nvGraphicFramePr>
        <p:xfrm>
          <a:off x="215516" y="1268760"/>
          <a:ext cx="871296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327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684213"/>
          </a:xfrm>
        </p:spPr>
        <p:txBody>
          <a:bodyPr/>
          <a:lstStyle/>
          <a:p>
            <a:r>
              <a:rPr lang="en-US" sz="3200" dirty="0" err="1" smtClean="0">
                <a:effectLst/>
              </a:rPr>
              <a:t>Comparaison</a:t>
            </a:r>
            <a:r>
              <a:rPr lang="en-US" sz="3200" dirty="0" smtClean="0">
                <a:effectLst/>
              </a:rPr>
              <a:t> des points de </a:t>
            </a:r>
            <a:r>
              <a:rPr lang="en-US" sz="3200" dirty="0" err="1" smtClean="0">
                <a:effectLst/>
              </a:rPr>
              <a:t>vue</a:t>
            </a:r>
            <a:r>
              <a:rPr lang="en-US" sz="3200" dirty="0" smtClean="0">
                <a:effectLst/>
              </a:rPr>
              <a:t> des </a:t>
            </a:r>
            <a:br>
              <a:rPr lang="en-US" sz="3200" dirty="0" smtClean="0">
                <a:effectLst/>
              </a:rPr>
            </a:br>
            <a:r>
              <a:rPr lang="en-US" sz="3200" dirty="0" err="1" smtClean="0">
                <a:effectLst/>
              </a:rPr>
              <a:t>étudiants</a:t>
            </a:r>
            <a:r>
              <a:rPr lang="en-US" sz="3200" dirty="0" smtClean="0">
                <a:effectLst/>
              </a:rPr>
              <a:t> et des </a:t>
            </a:r>
            <a:r>
              <a:rPr lang="en-US" sz="3200" dirty="0" err="1" smtClean="0">
                <a:effectLst/>
              </a:rPr>
              <a:t>professeurs</a:t>
            </a:r>
            <a:r>
              <a:rPr lang="en-US" sz="3200" dirty="0" smtClean="0">
                <a:effectLst/>
              </a:rPr>
              <a:t> 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36043999"/>
              </p:ext>
            </p:extLst>
          </p:nvPr>
        </p:nvGraphicFramePr>
        <p:xfrm>
          <a:off x="215516" y="1268760"/>
          <a:ext cx="8712968" cy="488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77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fr-CA" dirty="0" smtClean="0">
                <a:effectLst/>
              </a:rPr>
              <a:t>Retombées</a:t>
            </a:r>
            <a:endParaRPr lang="fr-CA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fr-FR" dirty="0" smtClean="0"/>
              <a:t>Ce </a:t>
            </a:r>
            <a:r>
              <a:rPr lang="fr-FR" dirty="0"/>
              <a:t>n’est pas nécessairement la complexité des </a:t>
            </a:r>
            <a:r>
              <a:rPr lang="fr-FR" dirty="0" smtClean="0"/>
              <a:t>TIC qui fait l’excellence</a:t>
            </a:r>
          </a:p>
          <a:p>
            <a:pPr marL="274637" lvl="1" indent="0">
              <a:buNone/>
            </a:pPr>
            <a:endParaRPr lang="fr-FR" sz="1200" dirty="0" smtClean="0"/>
          </a:p>
          <a:p>
            <a:pPr>
              <a:lnSpc>
                <a:spcPct val="114000"/>
              </a:lnSpc>
            </a:pPr>
            <a:r>
              <a:rPr lang="fr-FR" dirty="0"/>
              <a:t>Bien utiliser les </a:t>
            </a:r>
            <a:r>
              <a:rPr lang="fr-FR" dirty="0" smtClean="0"/>
              <a:t>TIC </a:t>
            </a:r>
            <a:r>
              <a:rPr lang="fr-FR" dirty="0"/>
              <a:t>ne repose pas seulement sur les épaules des </a:t>
            </a:r>
            <a:r>
              <a:rPr lang="fr-FR" dirty="0" smtClean="0"/>
              <a:t>professeurs</a:t>
            </a:r>
          </a:p>
          <a:p>
            <a:endParaRPr lang="fr-FR" sz="3200" dirty="0" smtClean="0"/>
          </a:p>
          <a:p>
            <a:endParaRPr lang="fr-FR" sz="3200" dirty="0"/>
          </a:p>
          <a:p>
            <a:endParaRPr lang="fr-CA" sz="32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424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752" y="1"/>
            <a:ext cx="9036496" cy="980728"/>
          </a:xfrm>
        </p:spPr>
        <p:txBody>
          <a:bodyPr/>
          <a:lstStyle/>
          <a:p>
            <a:r>
              <a:rPr lang="fr-CA" sz="3800" dirty="0" smtClean="0">
                <a:effectLst/>
              </a:rPr>
              <a:t>Retombées – Diffusion des résultats</a:t>
            </a:r>
            <a:endParaRPr lang="fr-CA" sz="38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18356" y="1268760"/>
            <a:ext cx="8507288" cy="4888200"/>
          </a:xfrm>
        </p:spPr>
        <p:txBody>
          <a:bodyPr/>
          <a:lstStyle/>
          <a:p>
            <a:r>
              <a:rPr lang="fr-FR" dirty="0" smtClean="0"/>
              <a:t>Présentations (affiches et conférences)</a:t>
            </a:r>
          </a:p>
          <a:p>
            <a:pPr lvl="1"/>
            <a:r>
              <a:rPr lang="fr-FR" dirty="0" smtClean="0"/>
              <a:t>AQPC</a:t>
            </a:r>
          </a:p>
          <a:p>
            <a:pPr lvl="1"/>
            <a:r>
              <a:rPr lang="fr-FR" dirty="0" smtClean="0"/>
              <a:t>SALTISE (2)</a:t>
            </a:r>
          </a:p>
          <a:p>
            <a:pPr lvl="1"/>
            <a:r>
              <a:rPr lang="fr-FR" dirty="0" smtClean="0"/>
              <a:t>ARC – ACFAS (2)</a:t>
            </a:r>
          </a:p>
          <a:p>
            <a:pPr lvl="1"/>
            <a:r>
              <a:rPr lang="fr-FR" dirty="0" smtClean="0"/>
              <a:t>Journée pédagogique au </a:t>
            </a:r>
            <a:r>
              <a:rPr lang="fr-FR" dirty="0"/>
              <a:t>Cégep </a:t>
            </a:r>
            <a:r>
              <a:rPr lang="fr-FR" dirty="0" smtClean="0"/>
              <a:t>André-</a:t>
            </a:r>
            <a:r>
              <a:rPr lang="fr-FR" dirty="0" err="1" smtClean="0"/>
              <a:t>Laurendeau</a:t>
            </a:r>
            <a:endParaRPr lang="fr-FR" sz="1200" dirty="0"/>
          </a:p>
          <a:p>
            <a:pPr lvl="1"/>
            <a:r>
              <a:rPr lang="fr-FR" dirty="0" smtClean="0"/>
              <a:t>Conférence Impact </a:t>
            </a:r>
            <a:r>
              <a:rPr lang="fr-FR" dirty="0"/>
              <a:t>UDL </a:t>
            </a:r>
            <a:endParaRPr lang="fr-FR" dirty="0" smtClean="0"/>
          </a:p>
          <a:p>
            <a:pPr lvl="1"/>
            <a:r>
              <a:rPr lang="fr-FR" dirty="0" smtClean="0"/>
              <a:t>Journée </a:t>
            </a:r>
            <a:r>
              <a:rPr lang="fr-FR" dirty="0"/>
              <a:t>pédagogique </a:t>
            </a:r>
            <a:r>
              <a:rPr lang="fr-FR" dirty="0" smtClean="0"/>
              <a:t>au Collège Dawson</a:t>
            </a:r>
          </a:p>
          <a:p>
            <a:pPr lvl="1"/>
            <a:r>
              <a:rPr lang="fr-FR" dirty="0" err="1" smtClean="0"/>
              <a:t>Accessing</a:t>
            </a:r>
            <a:r>
              <a:rPr lang="fr-FR" dirty="0" smtClean="0"/>
              <a:t> </a:t>
            </a:r>
            <a:r>
              <a:rPr lang="fr-FR" dirty="0" err="1" smtClean="0"/>
              <a:t>Higher</a:t>
            </a:r>
            <a:r>
              <a:rPr lang="fr-FR" dirty="0" smtClean="0"/>
              <a:t> Ground (soumission)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68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684213"/>
          </a:xfrm>
        </p:spPr>
        <p:txBody>
          <a:bodyPr/>
          <a:lstStyle/>
          <a:p>
            <a:r>
              <a:rPr lang="fr-CA" sz="3800" dirty="0">
                <a:effectLst/>
              </a:rPr>
              <a:t>Retombées – Diffusion des résultats</a:t>
            </a:r>
            <a:endParaRPr lang="en-US" sz="3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lvl="0"/>
            <a:r>
              <a:rPr lang="fr-FR" dirty="0"/>
              <a:t>Publications </a:t>
            </a:r>
          </a:p>
          <a:p>
            <a:pPr lvl="1"/>
            <a:r>
              <a:rPr lang="fr-FR" dirty="0"/>
              <a:t>Manuel de </a:t>
            </a:r>
            <a:r>
              <a:rPr lang="fr-FR" dirty="0" smtClean="0"/>
              <a:t>codage : </a:t>
            </a:r>
            <a:r>
              <a:rPr lang="en-CA" dirty="0" err="1" smtClean="0"/>
              <a:t>entrevues</a:t>
            </a:r>
            <a:r>
              <a:rPr lang="en-CA" dirty="0" smtClean="0"/>
              <a:t> des </a:t>
            </a:r>
            <a:r>
              <a:rPr lang="fr-CA" dirty="0" smtClean="0"/>
              <a:t>professeurs</a:t>
            </a:r>
            <a:endParaRPr lang="fr-FR" dirty="0"/>
          </a:p>
          <a:p>
            <a:pPr lvl="1"/>
            <a:r>
              <a:rPr lang="en-US" dirty="0"/>
              <a:t>International Journal of Learning, Teaching and Educational </a:t>
            </a:r>
            <a:r>
              <a:rPr lang="en-US" dirty="0" smtClean="0"/>
              <a:t>Research</a:t>
            </a:r>
          </a:p>
          <a:p>
            <a:pPr lvl="1"/>
            <a:r>
              <a:rPr lang="en-US" dirty="0" err="1" smtClean="0"/>
              <a:t>Profweb</a:t>
            </a:r>
            <a:r>
              <a:rPr lang="en-US" dirty="0" smtClean="0"/>
              <a:t> (2)</a:t>
            </a:r>
          </a:p>
          <a:p>
            <a:pPr lvl="1"/>
            <a:r>
              <a:rPr lang="en-US" dirty="0" err="1" smtClean="0"/>
              <a:t>Découvrir</a:t>
            </a:r>
            <a:endParaRPr lang="en-US" dirty="0" smtClean="0"/>
          </a:p>
          <a:p>
            <a:pPr lvl="1"/>
            <a:r>
              <a:rPr lang="en-US" dirty="0" err="1" smtClean="0"/>
              <a:t>Pédagogie</a:t>
            </a:r>
            <a:r>
              <a:rPr lang="en-US" dirty="0" smtClean="0"/>
              <a:t> </a:t>
            </a:r>
            <a:r>
              <a:rPr lang="en-US" dirty="0" err="1"/>
              <a:t>c</a:t>
            </a:r>
            <a:r>
              <a:rPr lang="en-US" dirty="0" err="1" smtClean="0"/>
              <a:t>ollégiale</a:t>
            </a:r>
            <a:r>
              <a:rPr lang="en-US" dirty="0" smtClean="0"/>
              <a:t> (</a:t>
            </a:r>
            <a:r>
              <a:rPr lang="en-US" dirty="0" err="1" smtClean="0"/>
              <a:t>soumission</a:t>
            </a:r>
            <a:r>
              <a:rPr lang="en-US" dirty="0" smtClean="0"/>
              <a:t>)</a:t>
            </a:r>
            <a:endParaRPr lang="fr-CA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5860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fr-CA" dirty="0" smtClean="0">
                <a:effectLst/>
              </a:rPr>
              <a:t>Limites de l’étude</a:t>
            </a:r>
            <a:endParaRPr lang="fr-CA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680520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fr-CA" dirty="0" smtClean="0">
                <a:solidFill>
                  <a:srgbClr val="002060"/>
                </a:solidFill>
              </a:rPr>
              <a:t>Résultats ne sont pas généralisables</a:t>
            </a:r>
          </a:p>
          <a:p>
            <a:pPr lvl="1">
              <a:lnSpc>
                <a:spcPct val="114000"/>
              </a:lnSpc>
            </a:pPr>
            <a:r>
              <a:rPr lang="fr-CA" dirty="0" smtClean="0">
                <a:solidFill>
                  <a:srgbClr val="002060"/>
                </a:solidFill>
              </a:rPr>
              <a:t>Seulement deux cégeps</a:t>
            </a:r>
          </a:p>
          <a:p>
            <a:pPr lvl="1">
              <a:lnSpc>
                <a:spcPct val="114000"/>
              </a:lnSpc>
            </a:pPr>
            <a:r>
              <a:rPr lang="fr-CA" dirty="0" smtClean="0">
                <a:solidFill>
                  <a:srgbClr val="002060"/>
                </a:solidFill>
              </a:rPr>
              <a:t>À Montréal</a:t>
            </a:r>
          </a:p>
          <a:p>
            <a:pPr lvl="1">
              <a:lnSpc>
                <a:spcPct val="114000"/>
              </a:lnSpc>
            </a:pPr>
            <a:r>
              <a:rPr lang="fr-CA" dirty="0" smtClean="0">
                <a:solidFill>
                  <a:srgbClr val="002060"/>
                </a:solidFill>
              </a:rPr>
              <a:t>Critères définis pour l’échantillon</a:t>
            </a:r>
          </a:p>
          <a:p>
            <a:pPr>
              <a:lnSpc>
                <a:spcPct val="114000"/>
              </a:lnSpc>
            </a:pPr>
            <a:r>
              <a:rPr lang="fr-CA" dirty="0" smtClean="0">
                <a:solidFill>
                  <a:srgbClr val="002060"/>
                </a:solidFill>
              </a:rPr>
              <a:t>Échantillon non aléatoire (échantillon déterminé par quotas)</a:t>
            </a:r>
          </a:p>
          <a:p>
            <a:pPr>
              <a:lnSpc>
                <a:spcPct val="114000"/>
              </a:lnSpc>
            </a:pPr>
            <a:r>
              <a:rPr lang="fr-CA" dirty="0" smtClean="0">
                <a:solidFill>
                  <a:srgbClr val="002060"/>
                </a:solidFill>
              </a:rPr>
              <a:t>Certaines données difficiles à coder</a:t>
            </a:r>
          </a:p>
          <a:p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379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Prochaines</a:t>
            </a:r>
            <a:r>
              <a:rPr lang="en-US" dirty="0" smtClean="0">
                <a:effectLst/>
              </a:rPr>
              <a:t> </a:t>
            </a:r>
            <a:r>
              <a:rPr lang="en-US" dirty="0" err="1" smtClean="0">
                <a:effectLst/>
              </a:rPr>
              <a:t>étapes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0364" y="1268760"/>
            <a:ext cx="8363272" cy="4888200"/>
          </a:xfrm>
        </p:spPr>
        <p:txBody>
          <a:bodyPr/>
          <a:lstStyle/>
          <a:p>
            <a:r>
              <a:rPr lang="en-US" dirty="0" err="1" smtClean="0"/>
              <a:t>Comparaisons</a:t>
            </a:r>
            <a:r>
              <a:rPr lang="en-US" dirty="0" smtClean="0"/>
              <a:t> plus </a:t>
            </a:r>
            <a:r>
              <a:rPr lang="en-US" dirty="0" err="1" smtClean="0"/>
              <a:t>poussées</a:t>
            </a:r>
            <a:r>
              <a:rPr lang="en-US" dirty="0" smtClean="0"/>
              <a:t> entre les </a:t>
            </a:r>
            <a:r>
              <a:rPr lang="en-US" dirty="0" err="1" smtClean="0"/>
              <a:t>données</a:t>
            </a:r>
            <a:r>
              <a:rPr lang="en-US" dirty="0" smtClean="0"/>
              <a:t> des </a:t>
            </a:r>
            <a:r>
              <a:rPr lang="en-US" dirty="0" err="1" smtClean="0"/>
              <a:t>étudiants</a:t>
            </a:r>
            <a:r>
              <a:rPr lang="en-US" dirty="0" smtClean="0"/>
              <a:t> et des </a:t>
            </a:r>
            <a:r>
              <a:rPr lang="en-US" dirty="0" err="1" smtClean="0"/>
              <a:t>professeurs</a:t>
            </a:r>
            <a:endParaRPr lang="en-US" dirty="0" smtClean="0"/>
          </a:p>
          <a:p>
            <a:r>
              <a:rPr lang="en-US" dirty="0" smtClean="0"/>
              <a:t>Diffusion des </a:t>
            </a:r>
            <a:r>
              <a:rPr lang="en-US" dirty="0" err="1" smtClean="0"/>
              <a:t>résultats</a:t>
            </a:r>
            <a:endParaRPr lang="en-US" dirty="0" smtClean="0"/>
          </a:p>
          <a:p>
            <a:r>
              <a:rPr lang="en-US" dirty="0" smtClean="0"/>
              <a:t>Formations pour des </a:t>
            </a:r>
            <a:r>
              <a:rPr lang="en-US" dirty="0" err="1" smtClean="0"/>
              <a:t>manuels</a:t>
            </a:r>
            <a:r>
              <a:rPr lang="en-US" dirty="0" smtClean="0"/>
              <a:t> de </a:t>
            </a:r>
            <a:r>
              <a:rPr lang="en-US" dirty="0" err="1" smtClean="0"/>
              <a:t>codage</a:t>
            </a:r>
            <a:r>
              <a:rPr lang="en-US" dirty="0" smtClean="0"/>
              <a:t> et des questionnaires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Base de </a:t>
            </a:r>
            <a:r>
              <a:rPr lang="en-US" dirty="0" err="1" smtClean="0">
                <a:solidFill>
                  <a:srgbClr val="002060"/>
                </a:solidFill>
              </a:rPr>
              <a:t>données</a:t>
            </a:r>
            <a:r>
              <a:rPr lang="en-US" dirty="0">
                <a:solidFill>
                  <a:srgbClr val="002060"/>
                </a:solidFill>
              </a:rPr>
              <a:t> / </a:t>
            </a:r>
            <a:r>
              <a:rPr lang="en-US" dirty="0" err="1">
                <a:solidFill>
                  <a:srgbClr val="002060"/>
                </a:solidFill>
              </a:rPr>
              <a:t>boîte</a:t>
            </a:r>
            <a:r>
              <a:rPr lang="en-US" dirty="0">
                <a:solidFill>
                  <a:srgbClr val="002060"/>
                </a:solidFill>
              </a:rPr>
              <a:t> à </a:t>
            </a:r>
            <a:r>
              <a:rPr lang="en-US" dirty="0" err="1">
                <a:solidFill>
                  <a:srgbClr val="002060"/>
                </a:solidFill>
              </a:rPr>
              <a:t>outils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pour les </a:t>
            </a:r>
            <a:r>
              <a:rPr lang="en-US" dirty="0" err="1" smtClean="0">
                <a:solidFill>
                  <a:srgbClr val="002060"/>
                </a:solidFill>
              </a:rPr>
              <a:t>professeurs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34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0544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fr-CA" dirty="0" smtClean="0">
                <a:effectLst/>
              </a:rPr>
              <a:t>Remerciements</a:t>
            </a:r>
            <a:endParaRPr lang="fr-CA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28600" y="1412776"/>
            <a:ext cx="8686800" cy="4752528"/>
          </a:xfrm>
        </p:spPr>
        <p:txBody>
          <a:bodyPr/>
          <a:lstStyle/>
          <a:p>
            <a:r>
              <a:rPr lang="fr-CA" dirty="0" smtClean="0"/>
              <a:t>Merci aux deux organismes qui ont financé ce projet</a:t>
            </a:r>
          </a:p>
          <a:p>
            <a:pPr lvl="1"/>
            <a:r>
              <a:rPr lang="fr-CA" sz="2800" dirty="0"/>
              <a:t>Fonds de recherche du Québec – Société et culture (</a:t>
            </a:r>
            <a:r>
              <a:rPr lang="fr-CA" sz="2800" dirty="0" smtClean="0"/>
              <a:t>FRQSC)</a:t>
            </a:r>
          </a:p>
          <a:p>
            <a:pPr lvl="1"/>
            <a:r>
              <a:rPr lang="fr-FR" sz="2800" dirty="0"/>
              <a:t>Ministère de l'Éducation et de l'Enseignement </a:t>
            </a:r>
            <a:r>
              <a:rPr lang="fr-FR" sz="2800" dirty="0" smtClean="0"/>
              <a:t>supérieur (MEES)</a:t>
            </a:r>
            <a:endParaRPr lang="fr-CA" sz="2800" dirty="0" smtClean="0"/>
          </a:p>
          <a:p>
            <a:r>
              <a:rPr lang="fr-CA" dirty="0" smtClean="0"/>
              <a:t>Merci aux deux cégeps participants</a:t>
            </a:r>
          </a:p>
          <a:p>
            <a:pPr lvl="1"/>
            <a:r>
              <a:rPr lang="fr-CA" sz="2800" dirty="0" smtClean="0"/>
              <a:t>Collège Dawson</a:t>
            </a:r>
          </a:p>
          <a:p>
            <a:pPr lvl="1"/>
            <a:r>
              <a:rPr lang="fr-CA" sz="2800" dirty="0" smtClean="0"/>
              <a:t>Cégep André-</a:t>
            </a:r>
            <a:r>
              <a:rPr lang="fr-CA" sz="2800" dirty="0" err="1" smtClean="0"/>
              <a:t>Laurendeau</a:t>
            </a:r>
            <a:endParaRPr lang="fr-CA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9065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fr-CA" sz="6000" dirty="0" smtClean="0">
                <a:effectLst/>
              </a:rPr>
              <a:t>Questions?</a:t>
            </a:r>
            <a:endParaRPr lang="fr-CA" sz="60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29</a:t>
            </a:fld>
            <a:endParaRPr lang="fr-FR" altLang="fr-FR"/>
          </a:p>
        </p:txBody>
      </p:sp>
      <p:pic>
        <p:nvPicPr>
          <p:cNvPr id="5" name="Picture 4" descr="Picture of a cartoon man leaning on a question mark.Copyright is https://technovation10.wordpress.com/category/general-events/brainstorm/" title="Cartoon man leaning on a question mark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5472" y="1412776"/>
            <a:ext cx="393305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578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effectLst/>
              </a:rPr>
              <a:t>É</a:t>
            </a:r>
            <a:r>
              <a:rPr lang="fr-CA" dirty="0" err="1" smtClean="0">
                <a:effectLst/>
              </a:rPr>
              <a:t>quipe</a:t>
            </a:r>
            <a:endParaRPr lang="en-US" sz="4400" dirty="0">
              <a:effectLst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"/>
          </p:nvPr>
        </p:nvSpPr>
        <p:spPr bwMode="auto">
          <a:xfrm>
            <a:off x="457200" y="1412776"/>
            <a:ext cx="82296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Hélène Martineau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APOP</a:t>
            </a:r>
            <a:endParaRPr lang="fr-CA" altLang="en-US" sz="2400" i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Ryan Moon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Cégep @ Distance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Mai Nhu Nguyen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Séverine Parent : </a:t>
            </a:r>
            <a:r>
              <a:rPr lang="fr-CA" altLang="en-US" sz="24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Profweb</a:t>
            </a:r>
            <a:endParaRPr lang="fr-CA" alt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Nicole Perreault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REPTIC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Odette Raymond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Louise Ross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Cégep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André-Laurendeau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Rafael Scapin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Dawson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James Sparks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Champlain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Susie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Wileman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Christine Vo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just" defTabSz="457200" eaLnBrk="1" hangingPunct="1">
              <a:lnSpc>
                <a:spcPts val="2200"/>
              </a:lnSpc>
              <a:spcBef>
                <a:spcPts val="1400"/>
              </a:spcBef>
              <a:buClr>
                <a:srgbClr val="0034A6"/>
              </a:buClr>
              <a:buSzPct val="100000"/>
              <a:buNone/>
            </a:pPr>
            <a:endParaRPr lang="fr-CA" alt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013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-100012"/>
            <a:ext cx="8229600" cy="1247330"/>
          </a:xfrm>
        </p:spPr>
        <p:txBody>
          <a:bodyPr/>
          <a:lstStyle/>
          <a:p>
            <a:pPr>
              <a:defRPr/>
            </a:pP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Pour nous 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joindre</a:t>
            </a:r>
            <a:r>
              <a:rPr lang="en-US" altLang="en-US" sz="3600" dirty="0">
                <a:effectLst/>
                <a:latin typeface="Arial" charset="0"/>
                <a:cs typeface="Arial" charset="0"/>
              </a:rPr>
              <a:t/>
            </a:r>
            <a:br>
              <a:rPr lang="en-US" altLang="en-US" sz="3600" dirty="0">
                <a:effectLst/>
                <a:latin typeface="Arial" charset="0"/>
                <a:cs typeface="Arial" charset="0"/>
              </a:rPr>
            </a:b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Pour plus 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d’information</a:t>
            </a:r>
            <a:endParaRPr lang="en-US" altLang="en-US" sz="3600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328" y="1340768"/>
            <a:ext cx="8157344" cy="4890964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Réseau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recherche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Adaptech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400" u="sng" dirty="0" smtClean="0">
                <a:solidFill>
                  <a:schemeClr val="bg2">
                    <a:lumMod val="25000"/>
                  </a:schemeClr>
                </a:solidFill>
                <a:hlinkClick r:id="rId3"/>
              </a:rPr>
              <a:t>www.adaptech.org</a:t>
            </a:r>
            <a:endParaRPr lang="en-US" sz="2400" u="sng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357188" lvl="1" indent="0" algn="ctr">
              <a:buNone/>
              <a:defRPr/>
            </a:pPr>
            <a:endParaRPr lang="en-US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Laura King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CA" sz="2400" u="sng" dirty="0">
                <a:hlinkClick r:id="rId4"/>
              </a:rPr>
              <a:t>laura.king@claurendeau.qc.ca</a:t>
            </a:r>
            <a:endParaRPr lang="en-CA" sz="2400" u="sng" dirty="0"/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CA" sz="1600" dirty="0" smtClean="0"/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CA" sz="2800" dirty="0" smtClean="0"/>
              <a:t>Mary Jorgensen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CA" sz="2400" u="sng" dirty="0">
                <a:solidFill>
                  <a:srgbClr val="0000FF"/>
                </a:solidFill>
              </a:rPr>
              <a:t>mjorgensen07@ubishops.ca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CA" sz="1600" dirty="0"/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Catherine Fichten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400" u="sng" dirty="0" smtClean="0">
                <a:solidFill>
                  <a:schemeClr val="bg2">
                    <a:lumMod val="25000"/>
                  </a:schemeClr>
                </a:solidFill>
                <a:hlinkClick r:id="rId5"/>
              </a:rPr>
              <a:t>catherine.fichten@mcgill.ca</a:t>
            </a:r>
            <a:endParaRPr lang="en-US" sz="2400" u="sng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06B33E-309E-4877-984F-99AB690F1E92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CA" dirty="0" err="1" smtClean="0">
                <a:effectLst/>
              </a:rPr>
              <a:t>Ordre</a:t>
            </a:r>
            <a:r>
              <a:rPr lang="en-CA" dirty="0" smtClean="0">
                <a:effectLst/>
              </a:rPr>
              <a:t> </a:t>
            </a:r>
            <a:r>
              <a:rPr lang="en-CA" dirty="0">
                <a:effectLst/>
              </a:rPr>
              <a:t>du jour</a:t>
            </a:r>
            <a:endParaRPr lang="en-US" dirty="0">
              <a:effectLst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quarter" idx="1"/>
          </p:nvPr>
        </p:nvSpPr>
        <p:spPr>
          <a:xfrm>
            <a:off x="354360" y="1268413"/>
            <a:ext cx="8435280" cy="4887912"/>
          </a:xfrm>
        </p:spPr>
        <p:txBody>
          <a:bodyPr/>
          <a:lstStyle/>
          <a:p>
            <a:pPr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Objectifs</a:t>
            </a:r>
            <a:r>
              <a:rPr lang="en-US" altLang="en-US" dirty="0" smtClean="0">
                <a:latin typeface="Arial" charset="0"/>
                <a:cs typeface="Arial" charset="0"/>
              </a:rPr>
              <a:t> du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projet</a:t>
            </a:r>
            <a:endParaRPr lang="en-US" altLang="en-US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Entrevues</a:t>
            </a:r>
            <a:r>
              <a:rPr lang="en-US" altLang="en-US" dirty="0" smtClean="0">
                <a:latin typeface="Arial" charset="0"/>
                <a:cs typeface="Arial" charset="0"/>
              </a:rPr>
              <a:t> semi-</a:t>
            </a:r>
            <a:r>
              <a:rPr lang="en-US" altLang="en-US" dirty="0" err="1" smtClean="0">
                <a:latin typeface="Arial" charset="0"/>
                <a:cs typeface="Arial" charset="0"/>
              </a:rPr>
              <a:t>structurées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auprès</a:t>
            </a:r>
            <a:r>
              <a:rPr lang="en-US" altLang="en-US" dirty="0" smtClean="0">
                <a:latin typeface="Arial" charset="0"/>
                <a:cs typeface="Arial" charset="0"/>
              </a:rPr>
              <a:t> des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professeurs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Résultats</a:t>
            </a:r>
            <a:r>
              <a:rPr lang="en-US" altLang="en-US" dirty="0" smtClean="0">
                <a:latin typeface="Arial" charset="0"/>
                <a:cs typeface="Arial" charset="0"/>
              </a:rPr>
              <a:t> du </a:t>
            </a:r>
            <a:r>
              <a:rPr lang="en-US" altLang="en-US" dirty="0" err="1" smtClean="0">
                <a:latin typeface="Arial" charset="0"/>
                <a:cs typeface="Arial" charset="0"/>
              </a:rPr>
              <a:t>codage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</a:p>
          <a:p>
            <a:pPr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Liste</a:t>
            </a:r>
            <a:r>
              <a:rPr lang="en-US" altLang="en-US" dirty="0" smtClean="0">
                <a:latin typeface="Arial" charset="0"/>
                <a:cs typeface="Arial" charset="0"/>
              </a:rPr>
              <a:t> des TIC pour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professeurs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altLang="en-US" smtClean="0">
                <a:latin typeface="Arial" charset="0"/>
                <a:cs typeface="Arial" charset="0"/>
              </a:rPr>
              <a:t>Retombées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Prochaines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étapes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altLang="en-US" sz="3200" dirty="0" smtClean="0">
              <a:latin typeface="Arial" charset="0"/>
              <a:cs typeface="Arial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0BEA5F8-3312-4A4A-9C33-CB00110FF3A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37112"/>
            <a:ext cx="2202873" cy="152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fr-CA" dirty="0" smtClean="0">
                <a:effectLst/>
              </a:rPr>
              <a:t>Objectifs</a:t>
            </a:r>
            <a:endParaRPr lang="fr-CA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8882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CA" dirty="0"/>
              <a:t>P</a:t>
            </a:r>
            <a:r>
              <a:rPr lang="fr-CA" dirty="0" smtClean="0"/>
              <a:t>ratiques </a:t>
            </a:r>
            <a:r>
              <a:rPr lang="fr-CA" dirty="0"/>
              <a:t>exemplaires </a:t>
            </a:r>
            <a:r>
              <a:rPr lang="fr-CA" dirty="0" smtClean="0"/>
              <a:t>de </a:t>
            </a:r>
            <a:r>
              <a:rPr lang="fr-CA" dirty="0"/>
              <a:t>l’utilisation des </a:t>
            </a:r>
            <a:r>
              <a:rPr lang="fr-CA" dirty="0" smtClean="0"/>
              <a:t>TIC par les professeurs </a:t>
            </a:r>
            <a:r>
              <a:rPr lang="fr-CA" dirty="0"/>
              <a:t>au collégial </a:t>
            </a:r>
            <a:endParaRPr lang="fr-CA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fr-CA" sz="24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dirty="0" smtClean="0"/>
              <a:t>Portrait </a:t>
            </a:r>
            <a:r>
              <a:rPr lang="fr-CA" dirty="0"/>
              <a:t>représentatif des </a:t>
            </a:r>
            <a:r>
              <a:rPr lang="fr-CA" dirty="0" smtClean="0"/>
              <a:t>professeurs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r-CA" sz="24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dirty="0"/>
              <a:t>Comparaison des perspectives </a:t>
            </a:r>
          </a:p>
          <a:p>
            <a:pPr marL="0" indent="0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732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Entrevues</a:t>
            </a:r>
            <a:r>
              <a:rPr lang="en-US" dirty="0" smtClean="0">
                <a:effectLst/>
              </a:rPr>
              <a:t> semi-</a:t>
            </a:r>
            <a:r>
              <a:rPr lang="en-US" dirty="0" err="1" smtClean="0">
                <a:effectLst/>
              </a:rPr>
              <a:t>structurées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0364" y="1268760"/>
            <a:ext cx="8363272" cy="4888200"/>
          </a:xfrm>
        </p:spPr>
        <p:txBody>
          <a:bodyPr/>
          <a:lstStyle/>
          <a:p>
            <a:r>
              <a:rPr lang="fr-FR" dirty="0"/>
              <a:t>Cégep francophone et Cégep </a:t>
            </a:r>
            <a:r>
              <a:rPr lang="fr-FR" dirty="0" smtClean="0"/>
              <a:t>anglophone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dirty="0" smtClean="0"/>
              <a:t>Professeurs </a:t>
            </a:r>
            <a:r>
              <a:rPr lang="en-US" dirty="0" err="1" smtClean="0"/>
              <a:t>nominés</a:t>
            </a:r>
            <a:r>
              <a:rPr lang="en-US" dirty="0" smtClean="0"/>
              <a:t> par les </a:t>
            </a:r>
            <a:r>
              <a:rPr lang="en-US" dirty="0" err="1" smtClean="0"/>
              <a:t>étudiants</a:t>
            </a:r>
            <a:endParaRPr lang="en-US" dirty="0" smtClean="0"/>
          </a:p>
          <a:p>
            <a:pPr lvl="1"/>
            <a:r>
              <a:rPr lang="fr-CA" dirty="0" smtClean="0"/>
              <a:t>Répartition égale </a:t>
            </a:r>
            <a:r>
              <a:rPr lang="fr-CA" dirty="0"/>
              <a:t>entre les </a:t>
            </a:r>
            <a:r>
              <a:rPr lang="fr-CA" dirty="0" smtClean="0"/>
              <a:t>programmes techniques </a:t>
            </a:r>
            <a:r>
              <a:rPr lang="fr-CA" dirty="0"/>
              <a:t>et </a:t>
            </a:r>
            <a:r>
              <a:rPr lang="fr-CA" dirty="0" err="1" smtClean="0"/>
              <a:t>préuniversitaires</a:t>
            </a:r>
            <a:endParaRPr lang="fr-CA" dirty="0" smtClean="0"/>
          </a:p>
          <a:p>
            <a:pPr lvl="1"/>
            <a:r>
              <a:rPr lang="en-US" dirty="0"/>
              <a:t>L</a:t>
            </a:r>
            <a:r>
              <a:rPr lang="en-US" dirty="0" smtClean="0"/>
              <a:t>es </a:t>
            </a:r>
            <a:r>
              <a:rPr lang="en-US" dirty="0" err="1" smtClean="0"/>
              <a:t>professeurs</a:t>
            </a:r>
            <a:r>
              <a:rPr lang="en-US" dirty="0" smtClean="0"/>
              <a:t> les plus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nominés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chaque</a:t>
            </a:r>
            <a:r>
              <a:rPr lang="en-US" dirty="0" smtClean="0"/>
              <a:t> </a:t>
            </a:r>
            <a:r>
              <a:rPr lang="en-US" dirty="0" err="1" smtClean="0"/>
              <a:t>catégorie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été</a:t>
            </a:r>
            <a:r>
              <a:rPr lang="en-US" dirty="0" smtClean="0"/>
              <a:t> </a:t>
            </a:r>
            <a:r>
              <a:rPr lang="en-US" dirty="0" err="1" smtClean="0"/>
              <a:t>sélectionnés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974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843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Entrevues</a:t>
            </a:r>
            <a:r>
              <a:rPr lang="en-US" dirty="0" smtClean="0">
                <a:effectLst/>
              </a:rPr>
              <a:t> semi-</a:t>
            </a:r>
            <a:r>
              <a:rPr lang="en-US" dirty="0" err="1" smtClean="0">
                <a:effectLst/>
              </a:rPr>
              <a:t>structurées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0364" y="1268760"/>
            <a:ext cx="8363272" cy="4888200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professeurs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été</a:t>
            </a:r>
            <a:r>
              <a:rPr lang="en-US" dirty="0" smtClean="0"/>
              <a:t> </a:t>
            </a:r>
            <a:r>
              <a:rPr lang="en-US" dirty="0" err="1" smtClean="0"/>
              <a:t>contactés</a:t>
            </a:r>
            <a:r>
              <a:rPr lang="en-US" dirty="0" smtClean="0"/>
              <a:t> par </a:t>
            </a:r>
            <a:r>
              <a:rPr lang="en-US" dirty="0" err="1" smtClean="0"/>
              <a:t>courriel</a:t>
            </a:r>
            <a:endParaRPr lang="en-US" dirty="0" smtClean="0"/>
          </a:p>
          <a:p>
            <a:pPr lvl="1"/>
            <a:r>
              <a:rPr lang="en-US" dirty="0" smtClean="0"/>
              <a:t>Un </a:t>
            </a:r>
            <a:r>
              <a:rPr lang="en-US" dirty="0" err="1" smtClean="0"/>
              <a:t>certificat</a:t>
            </a:r>
            <a:r>
              <a:rPr lang="en-US" dirty="0" smtClean="0"/>
              <a:t> a </a:t>
            </a:r>
            <a:r>
              <a:rPr lang="en-US" dirty="0" err="1" smtClean="0"/>
              <a:t>été</a:t>
            </a:r>
            <a:r>
              <a:rPr lang="en-US" dirty="0" smtClean="0"/>
              <a:t> </a:t>
            </a:r>
            <a:r>
              <a:rPr lang="en-US" dirty="0" err="1" smtClean="0"/>
              <a:t>envoyé</a:t>
            </a:r>
            <a:r>
              <a:rPr lang="en-US" dirty="0" smtClean="0"/>
              <a:t> avec le </a:t>
            </a:r>
            <a:r>
              <a:rPr lang="en-US" dirty="0" err="1" smtClean="0"/>
              <a:t>courriel</a:t>
            </a:r>
            <a:endParaRPr lang="en-US" dirty="0" smtClean="0"/>
          </a:p>
          <a:p>
            <a:pPr lvl="1"/>
            <a:endParaRPr lang="en-US" dirty="0"/>
          </a:p>
          <a:p>
            <a:pPr marL="274637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274637" lvl="1" indent="0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Taux</a:t>
            </a:r>
            <a:r>
              <a:rPr lang="en-US" dirty="0" smtClean="0"/>
              <a:t> de </a:t>
            </a:r>
            <a:r>
              <a:rPr lang="en-US" dirty="0" err="1" smtClean="0"/>
              <a:t>réponse</a:t>
            </a:r>
            <a:r>
              <a:rPr lang="en-US" dirty="0" smtClean="0"/>
              <a:t> = 87 %</a:t>
            </a:r>
          </a:p>
          <a:p>
            <a:pPr marL="274637" lvl="1" indent="0">
              <a:buNone/>
            </a:pPr>
            <a:r>
              <a:rPr lang="en-US" dirty="0" smtClean="0"/>
              <a:t>	</a:t>
            </a:r>
          </a:p>
          <a:p>
            <a:pPr marL="274637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pic>
        <p:nvPicPr>
          <p:cNvPr id="20482" name="Picture 2" descr="Certificat remis aux enseignants pour leur 'excellence dans l'utilisation des TIC dans leurs cou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27042"/>
            <a:ext cx="3744416" cy="260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93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effectLst/>
              </a:rPr>
              <a:t>Questions </a:t>
            </a:r>
            <a:r>
              <a:rPr lang="en-CA" dirty="0">
                <a:effectLst/>
              </a:rPr>
              <a:t>de recherche</a:t>
            </a:r>
            <a:endParaRPr lang="en-US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313184" y="1268760"/>
            <a:ext cx="8517632" cy="4887912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en-US" altLang="en-US" sz="3600" dirty="0" err="1" smtClean="0">
                <a:latin typeface="Arial" charset="0"/>
                <a:cs typeface="Arial" charset="0"/>
              </a:rPr>
              <a:t>Défis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liés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à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l’utilisation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des TIC</a:t>
            </a: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sz="600" dirty="0" smtClean="0">
              <a:latin typeface="Arial" charset="0"/>
              <a:cs typeface="Arial" charset="0"/>
            </a:endParaRPr>
          </a:p>
          <a:p>
            <a:pPr lvl="1">
              <a:spcAft>
                <a:spcPts val="1200"/>
              </a:spcAft>
            </a:pPr>
            <a:r>
              <a:rPr lang="en-US" altLang="en-US" sz="3600" dirty="0" err="1" smtClean="0">
                <a:latin typeface="Arial" charset="0"/>
                <a:cs typeface="Arial" charset="0"/>
              </a:rPr>
              <a:t>Facilitateurs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</a:t>
            </a:r>
            <a:r>
              <a:rPr lang="en-US" altLang="en-US" sz="3600" dirty="0" err="1">
                <a:latin typeface="Arial" charset="0"/>
                <a:cs typeface="Arial" charset="0"/>
              </a:rPr>
              <a:t>liés</a:t>
            </a:r>
            <a:r>
              <a:rPr lang="en-US" altLang="en-US" sz="3600" dirty="0">
                <a:latin typeface="Arial" charset="0"/>
                <a:cs typeface="Arial" charset="0"/>
              </a:rPr>
              <a:t> à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l’utilisation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des TIC</a:t>
            </a: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sz="600" dirty="0" smtClean="0">
              <a:latin typeface="Arial" charset="0"/>
              <a:cs typeface="Arial" charset="0"/>
            </a:endParaRPr>
          </a:p>
          <a:p>
            <a:pPr lvl="1">
              <a:spcAft>
                <a:spcPts val="1200"/>
              </a:spcAft>
            </a:pPr>
            <a:r>
              <a:rPr lang="en-US" altLang="en-US" sz="3600" dirty="0" err="1" smtClean="0">
                <a:latin typeface="Arial" charset="0"/>
                <a:cs typeface="Arial" charset="0"/>
              </a:rPr>
              <a:t>Changements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dans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l’utilisation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des TIC pour les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diverses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populations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étudiantes</a:t>
            </a:r>
            <a:endParaRPr lang="en-US" altLang="en-US" sz="3600" dirty="0" smtClean="0">
              <a:latin typeface="Arial" charset="0"/>
              <a:cs typeface="Arial" charset="0"/>
            </a:endParaRP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sz="600" dirty="0" smtClean="0">
              <a:latin typeface="Arial" charset="0"/>
              <a:cs typeface="Arial" charset="0"/>
            </a:endParaRPr>
          </a:p>
          <a:p>
            <a:pPr lvl="1">
              <a:spcAft>
                <a:spcPts val="1200"/>
              </a:spcAft>
            </a:pPr>
            <a:r>
              <a:rPr lang="en-US" altLang="en-US" sz="3600" dirty="0" err="1" smtClean="0">
                <a:latin typeface="Arial" charset="0"/>
                <a:cs typeface="Arial" charset="0"/>
              </a:rPr>
              <a:t>Liste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de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souhaits</a:t>
            </a:r>
            <a:r>
              <a:rPr lang="en-US" altLang="en-US" sz="3600" dirty="0" smtClean="0">
                <a:latin typeface="Arial" charset="0"/>
                <a:cs typeface="Arial" charset="0"/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Exemples</a:t>
            </a:r>
            <a:r>
              <a:rPr lang="en-US" dirty="0" smtClean="0">
                <a:effectLst/>
              </a:rPr>
              <a:t> de questions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360" y="1268760"/>
            <a:ext cx="8435280" cy="4888200"/>
          </a:xfrm>
        </p:spPr>
        <p:txBody>
          <a:bodyPr/>
          <a:lstStyle/>
          <a:p>
            <a:pPr lvl="1"/>
            <a:r>
              <a:rPr lang="fr-FR" dirty="0" smtClean="0"/>
              <a:t>Qu’est-ce </a:t>
            </a:r>
            <a:r>
              <a:rPr lang="fr-FR" dirty="0"/>
              <a:t>qui vous aide à utiliser les technologies </a:t>
            </a:r>
            <a:r>
              <a:rPr lang="fr-FR" dirty="0" smtClean="0"/>
              <a:t>informatiques </a:t>
            </a:r>
            <a:r>
              <a:rPr lang="fr-FR" dirty="0"/>
              <a:t>efficacement dans votre enseignement? </a:t>
            </a:r>
            <a:endParaRPr lang="fr-FR" dirty="0" smtClean="0"/>
          </a:p>
          <a:p>
            <a:pPr marL="274637" lvl="1" indent="0">
              <a:buNone/>
            </a:pPr>
            <a:endParaRPr lang="fr-FR" sz="1200" dirty="0" smtClean="0"/>
          </a:p>
          <a:p>
            <a:pPr lvl="1"/>
            <a:r>
              <a:rPr lang="fr-FR" dirty="0" smtClean="0"/>
              <a:t>Est-ce </a:t>
            </a:r>
            <a:r>
              <a:rPr lang="fr-FR" dirty="0"/>
              <a:t>qu’il y a une sorte de technologie informatique que vous aimeriez utiliser dans vos </a:t>
            </a:r>
            <a:r>
              <a:rPr lang="fr-FR" dirty="0" smtClean="0"/>
              <a:t>cours?</a:t>
            </a:r>
          </a:p>
          <a:p>
            <a:pPr marL="274637" lvl="1" indent="0">
              <a:buNone/>
            </a:pPr>
            <a:endParaRPr lang="fr-FR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pic>
        <p:nvPicPr>
          <p:cNvPr id="5" name="Picture 3" descr="Picture of a cartoon man leaning on a question mark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221088"/>
            <a:ext cx="1843666" cy="173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2815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8732</TotalTime>
  <Words>1148</Words>
  <Application>Microsoft Office PowerPoint</Application>
  <PresentationFormat>On-screen Show (4:3)</PresentationFormat>
  <Paragraphs>280</Paragraphs>
  <Slides>30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Origine</vt:lpstr>
      <vt:lpstr>Les perspectives des étudiants et des professeurs sur l’excellence dans l’utilisation des TIC et du cyberapprentissage au collégial  </vt:lpstr>
      <vt:lpstr>Équipe</vt:lpstr>
      <vt:lpstr>Équipe</vt:lpstr>
      <vt:lpstr>Ordre du jour</vt:lpstr>
      <vt:lpstr>Objectifs</vt:lpstr>
      <vt:lpstr>Entrevues semi-structurées</vt:lpstr>
      <vt:lpstr>Entrevues semi-structurées</vt:lpstr>
      <vt:lpstr>Questions de recherche</vt:lpstr>
      <vt:lpstr>Exemples de questions</vt:lpstr>
      <vt:lpstr>Liste</vt:lpstr>
      <vt:lpstr>Liste – Exemples de TIC citées</vt:lpstr>
      <vt:lpstr>Caractéristiques sociodémographiques</vt:lpstr>
      <vt:lpstr>Caractéristiques sociodémographiques</vt:lpstr>
      <vt:lpstr>Problèmes rencontrés par les professeurs</vt:lpstr>
      <vt:lpstr>Facilitateurs de l’utilisation des TIC</vt:lpstr>
      <vt:lpstr>Étudiants en situation de handicap et apprenants d’une langue seconde</vt:lpstr>
      <vt:lpstr>Étudiants en situation de handicap et apprenants d’une langue seconde</vt:lpstr>
      <vt:lpstr>Étudiants en situation de handicap et apprenants d’une langue seconde</vt:lpstr>
      <vt:lpstr>Liste de souhaits :  Matériel informatique / Logiciels</vt:lpstr>
      <vt:lpstr>Liste de souhaits :  Savoir comment utiliser les TIC</vt:lpstr>
      <vt:lpstr>Points de vue des étudiants : Utilisation des technologies personnelles en classe</vt:lpstr>
      <vt:lpstr>Comparaison des points de vue des  étudiants et des professeurs </vt:lpstr>
      <vt:lpstr>Retombées</vt:lpstr>
      <vt:lpstr>Retombées – Diffusion des résultats</vt:lpstr>
      <vt:lpstr>Retombées – Diffusion des résultats</vt:lpstr>
      <vt:lpstr>Limites de l’étude</vt:lpstr>
      <vt:lpstr>Prochaines étapes</vt:lpstr>
      <vt:lpstr>Remerciements</vt:lpstr>
      <vt:lpstr>Questions?</vt:lpstr>
      <vt:lpstr>Pour nous joindre Pour plus d’information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777</cp:revision>
  <cp:lastPrinted>2015-06-11T19:15:19Z</cp:lastPrinted>
  <dcterms:created xsi:type="dcterms:W3CDTF">2002-08-29T15:31:57Z</dcterms:created>
  <dcterms:modified xsi:type="dcterms:W3CDTF">2017-10-23T16:28:53Z</dcterms:modified>
</cp:coreProperties>
</file>