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8"/>
  </p:notesMasterIdLst>
  <p:handoutMasterIdLst>
    <p:handoutMasterId r:id="rId29"/>
  </p:handoutMasterIdLst>
  <p:sldIdLst>
    <p:sldId id="283" r:id="rId2"/>
    <p:sldId id="322" r:id="rId3"/>
    <p:sldId id="338" r:id="rId4"/>
    <p:sldId id="301" r:id="rId5"/>
    <p:sldId id="334" r:id="rId6"/>
    <p:sldId id="326" r:id="rId7"/>
    <p:sldId id="323" r:id="rId8"/>
    <p:sldId id="324" r:id="rId9"/>
    <p:sldId id="302" r:id="rId10"/>
    <p:sldId id="337" r:id="rId11"/>
    <p:sldId id="330" r:id="rId12"/>
    <p:sldId id="339" r:id="rId13"/>
    <p:sldId id="333" r:id="rId14"/>
    <p:sldId id="336" r:id="rId15"/>
    <p:sldId id="331" r:id="rId16"/>
    <p:sldId id="309" r:id="rId17"/>
    <p:sldId id="314" r:id="rId18"/>
    <p:sldId id="313" r:id="rId19"/>
    <p:sldId id="315" r:id="rId20"/>
    <p:sldId id="316" r:id="rId21"/>
    <p:sldId id="308" r:id="rId22"/>
    <p:sldId id="311" r:id="rId23"/>
    <p:sldId id="317" r:id="rId24"/>
    <p:sldId id="319" r:id="rId25"/>
    <p:sldId id="320" r:id="rId26"/>
    <p:sldId id="332" r:id="rId27"/>
  </p:sldIdLst>
  <p:sldSz cx="9144000" cy="6858000" type="screen4x3"/>
  <p:notesSz cx="9313863" cy="6858000"/>
  <p:defaultTextStyle>
    <a:defPPr>
      <a:defRPr lang="fr-CA"/>
    </a:defPPr>
    <a:lvl1pPr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ahoma" charset="0"/>
        <a:ea typeface="ＭＳ Ｐゴシック" charset="0"/>
        <a:cs typeface="ＭＳ Ｐゴシック" charset="0"/>
      </a:defRPr>
    </a:lvl5pPr>
    <a:lvl6pPr marL="2286000" algn="l" defTabSz="457200" rtl="0" eaLnBrk="1" latinLnBrk="0" hangingPunct="1">
      <a:defRPr sz="2400" kern="1200">
        <a:solidFill>
          <a:schemeClr val="tx1"/>
        </a:solidFill>
        <a:latin typeface="Tahoma" charset="0"/>
        <a:ea typeface="ＭＳ Ｐゴシック" charset="0"/>
        <a:cs typeface="ＭＳ Ｐゴシック" charset="0"/>
      </a:defRPr>
    </a:lvl6pPr>
    <a:lvl7pPr marL="2743200" algn="l" defTabSz="457200" rtl="0" eaLnBrk="1" latinLnBrk="0" hangingPunct="1">
      <a:defRPr sz="2400" kern="1200">
        <a:solidFill>
          <a:schemeClr val="tx1"/>
        </a:solidFill>
        <a:latin typeface="Tahoma" charset="0"/>
        <a:ea typeface="ＭＳ Ｐゴシック" charset="0"/>
        <a:cs typeface="ＭＳ Ｐゴシック" charset="0"/>
      </a:defRPr>
    </a:lvl7pPr>
    <a:lvl8pPr marL="3200400" algn="l" defTabSz="457200" rtl="0" eaLnBrk="1" latinLnBrk="0" hangingPunct="1">
      <a:defRPr sz="2400" kern="1200">
        <a:solidFill>
          <a:schemeClr val="tx1"/>
        </a:solidFill>
        <a:latin typeface="Tahoma" charset="0"/>
        <a:ea typeface="ＭＳ Ｐゴシック" charset="0"/>
        <a:cs typeface="ＭＳ Ｐゴシック" charset="0"/>
      </a:defRPr>
    </a:lvl8pPr>
    <a:lvl9pPr marL="3657600" algn="l" defTabSz="457200" rtl="0" eaLnBrk="1" latinLnBrk="0" hangingPunct="1">
      <a:defRPr sz="2400" kern="1200">
        <a:solidFill>
          <a:schemeClr val="tx1"/>
        </a:solidFill>
        <a:latin typeface="Tahoma" charset="0"/>
        <a:ea typeface="ＭＳ Ｐゴシック" charset="0"/>
        <a:cs typeface="ＭＳ Ｐゴシック"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33CC"/>
    <a:srgbClr val="656679"/>
    <a:srgbClr val="C91103"/>
    <a:srgbClr val="CC66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56" autoAdjust="0"/>
    <p:restoredTop sz="93871" autoAdjust="0"/>
  </p:normalViewPr>
  <p:slideViewPr>
    <p:cSldViewPr>
      <p:cViewPr>
        <p:scale>
          <a:sx n="70" d="100"/>
          <a:sy n="70" d="100"/>
        </p:scale>
        <p:origin x="-2454" y="-864"/>
      </p:cViewPr>
      <p:guideLst>
        <p:guide orient="horz" pos="2160"/>
        <p:guide pos="2880"/>
      </p:guideLst>
    </p:cSldViewPr>
  </p:slideViewPr>
  <p:outlineViewPr>
    <p:cViewPr>
      <p:scale>
        <a:sx n="33" d="100"/>
        <a:sy n="33" d="100"/>
      </p:scale>
      <p:origin x="0" y="32776"/>
    </p:cViewPr>
  </p:outlineViewPr>
  <p:notesTextViewPr>
    <p:cViewPr>
      <p:scale>
        <a:sx n="100" d="100"/>
        <a:sy n="100" d="100"/>
      </p:scale>
      <p:origin x="0" y="0"/>
    </p:cViewPr>
  </p:notesTextViewPr>
  <p:sorterViewPr>
    <p:cViewPr>
      <p:scale>
        <a:sx n="170" d="100"/>
        <a:sy n="170" d="100"/>
      </p:scale>
      <p:origin x="0" y="65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A8C65F-BBBF-734D-9BDE-33BC6BDB72E6}" type="doc">
      <dgm:prSet loTypeId="urn:microsoft.com/office/officeart/2005/8/layout/funnel1" loCatId="" qsTypeId="urn:microsoft.com/office/officeart/2005/8/quickstyle/simple4" qsCatId="simple" csTypeId="urn:microsoft.com/office/officeart/2005/8/colors/accent1_2" csCatId="accent1" phldr="1"/>
      <dgm:spPr/>
      <dgm:t>
        <a:bodyPr/>
        <a:lstStyle/>
        <a:p>
          <a:endParaRPr lang="en-US"/>
        </a:p>
      </dgm:t>
    </dgm:pt>
    <dgm:pt modelId="{CB971B1B-09EB-F84C-BAE1-6F1135F94432}">
      <dgm:prSet phldrT="[Text]" custT="1"/>
      <dgm:spPr/>
      <dgm:t>
        <a:bodyPr/>
        <a:lstStyle/>
        <a:p>
          <a:pPr algn="ctr"/>
          <a:r>
            <a:rPr lang="en-US" sz="1600" b="1" dirty="0">
              <a:latin typeface="Arial"/>
              <a:cs typeface="Arial"/>
            </a:rPr>
            <a:t>Course Components</a:t>
          </a:r>
        </a:p>
      </dgm:t>
    </dgm:pt>
    <dgm:pt modelId="{C56512BD-88FB-1048-AEFC-70D4F46ECF26}" type="parTrans" cxnId="{15F31029-A7C3-BC43-9352-A3BEC86FC74F}">
      <dgm:prSet/>
      <dgm:spPr/>
      <dgm:t>
        <a:bodyPr/>
        <a:lstStyle/>
        <a:p>
          <a:pPr algn="ctr"/>
          <a:endParaRPr lang="en-US"/>
        </a:p>
      </dgm:t>
    </dgm:pt>
    <dgm:pt modelId="{A0B12902-45E0-7147-9207-82A279D82FA0}" type="sibTrans" cxnId="{15F31029-A7C3-BC43-9352-A3BEC86FC74F}">
      <dgm:prSet/>
      <dgm:spPr/>
      <dgm:t>
        <a:bodyPr/>
        <a:lstStyle/>
        <a:p>
          <a:pPr algn="ctr"/>
          <a:endParaRPr lang="en-US"/>
        </a:p>
      </dgm:t>
    </dgm:pt>
    <dgm:pt modelId="{ED9E277D-C6D9-F34E-863E-E88760D975BB}">
      <dgm:prSet phldrT="[Text]" custT="1"/>
      <dgm:spPr/>
      <dgm:t>
        <a:bodyPr anchor="b" anchorCtr="0"/>
        <a:lstStyle/>
        <a:p>
          <a:pPr algn="ctr"/>
          <a:endParaRPr lang="en-US" sz="2000" dirty="0" smtClean="0">
            <a:latin typeface="Arial"/>
            <a:cs typeface="Arial"/>
          </a:endParaRPr>
        </a:p>
        <a:p>
          <a:pPr algn="ctr"/>
          <a:r>
            <a:rPr lang="en-US" sz="2800" dirty="0" smtClean="0">
              <a:latin typeface="Arial"/>
              <a:cs typeface="Arial"/>
            </a:rPr>
            <a:t>Blending </a:t>
          </a:r>
          <a:r>
            <a:rPr lang="en-US" sz="2800" dirty="0">
              <a:latin typeface="Arial"/>
              <a:cs typeface="Arial"/>
            </a:rPr>
            <a:t>UD, E-Learning, and ICTs</a:t>
          </a:r>
        </a:p>
      </dgm:t>
    </dgm:pt>
    <dgm:pt modelId="{6DEF6D1D-166F-E641-ADBB-D0FF01CBA900}" type="sibTrans" cxnId="{EFDFD11B-4DD3-BC49-8115-BDB9CA38DBF3}">
      <dgm:prSet/>
      <dgm:spPr/>
      <dgm:t>
        <a:bodyPr/>
        <a:lstStyle/>
        <a:p>
          <a:pPr algn="ctr"/>
          <a:endParaRPr lang="en-US"/>
        </a:p>
      </dgm:t>
    </dgm:pt>
    <dgm:pt modelId="{7620668B-6DBB-CA4B-B300-E5D70D3AA22F}" type="parTrans" cxnId="{EFDFD11B-4DD3-BC49-8115-BDB9CA38DBF3}">
      <dgm:prSet/>
      <dgm:spPr/>
      <dgm:t>
        <a:bodyPr/>
        <a:lstStyle/>
        <a:p>
          <a:pPr algn="ctr"/>
          <a:endParaRPr lang="en-US"/>
        </a:p>
      </dgm:t>
    </dgm:pt>
    <dgm:pt modelId="{DC4A9EFB-B95E-4AD9-B6BA-F4CEEA52A3BB}">
      <dgm:prSet phldrT="[Text]" custT="1"/>
      <dgm:spPr/>
      <dgm:t>
        <a:bodyPr/>
        <a:lstStyle/>
        <a:p>
          <a:r>
            <a:rPr lang="en-US" sz="1800" b="1" dirty="0">
              <a:latin typeface="Arial"/>
              <a:cs typeface="Arial"/>
            </a:rPr>
            <a:t>Learner Variability</a:t>
          </a:r>
        </a:p>
      </dgm:t>
    </dgm:pt>
    <dgm:pt modelId="{266B839A-93F8-4542-9764-E95D0672136D}" type="parTrans" cxnId="{31D8D4FA-5BA0-4C65-AFBA-B75DCDA16169}">
      <dgm:prSet/>
      <dgm:spPr/>
      <dgm:t>
        <a:bodyPr/>
        <a:lstStyle/>
        <a:p>
          <a:endParaRPr lang="en-CA"/>
        </a:p>
      </dgm:t>
    </dgm:pt>
    <dgm:pt modelId="{01497298-47CF-4985-9E70-A3844AF7A44F}" type="sibTrans" cxnId="{31D8D4FA-5BA0-4C65-AFBA-B75DCDA16169}">
      <dgm:prSet/>
      <dgm:spPr/>
      <dgm:t>
        <a:bodyPr/>
        <a:lstStyle/>
        <a:p>
          <a:endParaRPr lang="en-CA"/>
        </a:p>
      </dgm:t>
    </dgm:pt>
    <dgm:pt modelId="{591BD4C7-654B-3D47-90C8-8DA2F4E7BC58}">
      <dgm:prSet phldrT="[Text]" custT="1"/>
      <dgm:spPr/>
      <dgm:t>
        <a:bodyPr/>
        <a:lstStyle/>
        <a:p>
          <a:pPr algn="ctr"/>
          <a:r>
            <a:rPr lang="en-US" sz="1400" b="1" dirty="0">
              <a:latin typeface="Arial" panose="020B0604020202020204" pitchFamily="34" charset="0"/>
              <a:cs typeface="Arial" panose="020B0604020202020204" pitchFamily="34" charset="0"/>
            </a:rPr>
            <a:t>Accessible E-learning Tools and their Features </a:t>
          </a:r>
        </a:p>
      </dgm:t>
    </dgm:pt>
    <dgm:pt modelId="{92109ED8-D11C-8C49-9B87-B3B8FBBD12EA}" type="sibTrans" cxnId="{D6651F76-E842-AA47-9BB1-E818831F24CA}">
      <dgm:prSet/>
      <dgm:spPr/>
      <dgm:t>
        <a:bodyPr/>
        <a:lstStyle/>
        <a:p>
          <a:pPr algn="ctr"/>
          <a:endParaRPr lang="en-US"/>
        </a:p>
      </dgm:t>
    </dgm:pt>
    <dgm:pt modelId="{F3A4FAB4-52A8-9A45-ACBF-AF1998D4D55B}" type="parTrans" cxnId="{D6651F76-E842-AA47-9BB1-E818831F24CA}">
      <dgm:prSet/>
      <dgm:spPr/>
      <dgm:t>
        <a:bodyPr/>
        <a:lstStyle/>
        <a:p>
          <a:pPr algn="ctr"/>
          <a:endParaRPr lang="en-US"/>
        </a:p>
      </dgm:t>
    </dgm:pt>
    <dgm:pt modelId="{D794CE5A-F6F3-0744-97B3-03CE6B8359AD}" type="pres">
      <dgm:prSet presAssocID="{E7A8C65F-BBBF-734D-9BDE-33BC6BDB72E6}" presName="Name0" presStyleCnt="0">
        <dgm:presLayoutVars>
          <dgm:chMax val="4"/>
          <dgm:resizeHandles val="exact"/>
        </dgm:presLayoutVars>
      </dgm:prSet>
      <dgm:spPr/>
      <dgm:t>
        <a:bodyPr/>
        <a:lstStyle/>
        <a:p>
          <a:endParaRPr lang="en-US"/>
        </a:p>
      </dgm:t>
    </dgm:pt>
    <dgm:pt modelId="{B4FDBA71-E0A8-D64C-A21F-3FFF951711B5}" type="pres">
      <dgm:prSet presAssocID="{E7A8C65F-BBBF-734D-9BDE-33BC6BDB72E6}" presName="ellipse" presStyleLbl="trBgShp" presStyleIdx="0" presStyleCnt="1" custLinFactNeighborX="9956" custLinFactNeighborY="3940"/>
      <dgm:spPr/>
      <dgm:t>
        <a:bodyPr/>
        <a:lstStyle/>
        <a:p>
          <a:endParaRPr lang="en-US"/>
        </a:p>
      </dgm:t>
    </dgm:pt>
    <dgm:pt modelId="{63AB531B-E70E-6B41-AA8C-7E0701627BC7}" type="pres">
      <dgm:prSet presAssocID="{E7A8C65F-BBBF-734D-9BDE-33BC6BDB72E6}" presName="arrow1" presStyleLbl="fgShp" presStyleIdx="0" presStyleCnt="1" custLinFactNeighborX="27345" custLinFactNeighborY="-17043"/>
      <dgm:spPr/>
      <dgm:t>
        <a:bodyPr/>
        <a:lstStyle/>
        <a:p>
          <a:endParaRPr lang="en-US"/>
        </a:p>
      </dgm:t>
    </dgm:pt>
    <dgm:pt modelId="{3F7DCD50-E3E9-1548-85C4-CE316A934C84}" type="pres">
      <dgm:prSet presAssocID="{E7A8C65F-BBBF-734D-9BDE-33BC6BDB72E6}" presName="rectangle" presStyleLbl="revTx" presStyleIdx="0" presStyleCnt="1" custScaleX="194428" custScaleY="51033" custLinFactNeighborX="9898" custLinFactNeighborY="2079">
        <dgm:presLayoutVars>
          <dgm:bulletEnabled val="1"/>
        </dgm:presLayoutVars>
      </dgm:prSet>
      <dgm:spPr/>
      <dgm:t>
        <a:bodyPr/>
        <a:lstStyle/>
        <a:p>
          <a:endParaRPr lang="en-US"/>
        </a:p>
      </dgm:t>
    </dgm:pt>
    <dgm:pt modelId="{DB833EFE-8831-4683-80FF-42D5F0B0BB51}" type="pres">
      <dgm:prSet presAssocID="{DC4A9EFB-B95E-4AD9-B6BA-F4CEEA52A3BB}" presName="item1" presStyleLbl="node1" presStyleIdx="0" presStyleCnt="3" custScaleX="130144" custScaleY="109427">
        <dgm:presLayoutVars>
          <dgm:bulletEnabled val="1"/>
        </dgm:presLayoutVars>
      </dgm:prSet>
      <dgm:spPr/>
      <dgm:t>
        <a:bodyPr/>
        <a:lstStyle/>
        <a:p>
          <a:endParaRPr lang="en-CA"/>
        </a:p>
      </dgm:t>
    </dgm:pt>
    <dgm:pt modelId="{00817ADC-4DEF-2E47-8266-2FEA3225DC09}" type="pres">
      <dgm:prSet presAssocID="{591BD4C7-654B-3D47-90C8-8DA2F4E7BC58}" presName="item2" presStyleLbl="node1" presStyleIdx="1" presStyleCnt="3" custScaleX="156002" custScaleY="103731" custLinFactNeighborX="-3110" custLinFactNeighborY="-21602">
        <dgm:presLayoutVars>
          <dgm:bulletEnabled val="1"/>
        </dgm:presLayoutVars>
      </dgm:prSet>
      <dgm:spPr/>
      <dgm:t>
        <a:bodyPr/>
        <a:lstStyle/>
        <a:p>
          <a:endParaRPr lang="en-US"/>
        </a:p>
      </dgm:t>
    </dgm:pt>
    <dgm:pt modelId="{BCB3BB6F-11D5-7642-9FC4-1391928EC465}" type="pres">
      <dgm:prSet presAssocID="{ED9E277D-C6D9-F34E-863E-E88760D975BB}" presName="item3" presStyleLbl="node1" presStyleIdx="2" presStyleCnt="3" custScaleX="161521" custScaleY="101475" custLinFactNeighborX="54333" custLinFactNeighborY="1684">
        <dgm:presLayoutVars>
          <dgm:bulletEnabled val="1"/>
        </dgm:presLayoutVars>
      </dgm:prSet>
      <dgm:spPr/>
      <dgm:t>
        <a:bodyPr/>
        <a:lstStyle/>
        <a:p>
          <a:endParaRPr lang="en-US"/>
        </a:p>
      </dgm:t>
    </dgm:pt>
    <dgm:pt modelId="{B525BEC0-898D-B04D-AF3E-9FBE9A0F5FA2}" type="pres">
      <dgm:prSet presAssocID="{E7A8C65F-BBBF-734D-9BDE-33BC6BDB72E6}" presName="funnel" presStyleLbl="trAlignAcc1" presStyleIdx="0" presStyleCnt="1" custScaleX="124930" custScaleY="99290" custLinFactNeighborX="3805" custLinFactNeighborY="-1070"/>
      <dgm:spPr>
        <a:solidFill>
          <a:schemeClr val="lt1">
            <a:hueOff val="0"/>
            <a:satOff val="0"/>
            <a:lumOff val="0"/>
            <a:alpha val="10000"/>
          </a:schemeClr>
        </a:solidFill>
      </dgm:spPr>
      <dgm:t>
        <a:bodyPr/>
        <a:lstStyle/>
        <a:p>
          <a:endParaRPr lang="en-CA"/>
        </a:p>
      </dgm:t>
    </dgm:pt>
  </dgm:ptLst>
  <dgm:cxnLst>
    <dgm:cxn modelId="{31D8D4FA-5BA0-4C65-AFBA-B75DCDA16169}" srcId="{E7A8C65F-BBBF-734D-9BDE-33BC6BDB72E6}" destId="{DC4A9EFB-B95E-4AD9-B6BA-F4CEEA52A3BB}" srcOrd="1" destOrd="0" parTransId="{266B839A-93F8-4542-9764-E95D0672136D}" sibTransId="{01497298-47CF-4985-9E70-A3844AF7A44F}"/>
    <dgm:cxn modelId="{D6651F76-E842-AA47-9BB1-E818831F24CA}" srcId="{E7A8C65F-BBBF-734D-9BDE-33BC6BDB72E6}" destId="{591BD4C7-654B-3D47-90C8-8DA2F4E7BC58}" srcOrd="2" destOrd="0" parTransId="{F3A4FAB4-52A8-9A45-ACBF-AF1998D4D55B}" sibTransId="{92109ED8-D11C-8C49-9B87-B3B8FBBD12EA}"/>
    <dgm:cxn modelId="{24E964AC-7E95-9643-9182-92499DDC0CF7}" type="presOf" srcId="{DC4A9EFB-B95E-4AD9-B6BA-F4CEEA52A3BB}" destId="{00817ADC-4DEF-2E47-8266-2FEA3225DC09}" srcOrd="0" destOrd="0" presId="urn:microsoft.com/office/officeart/2005/8/layout/funnel1"/>
    <dgm:cxn modelId="{88CE1D5E-41A6-3B47-BC75-AF3E5EC6F487}" type="presOf" srcId="{CB971B1B-09EB-F84C-BAE1-6F1135F94432}" destId="{BCB3BB6F-11D5-7642-9FC4-1391928EC465}" srcOrd="0" destOrd="0" presId="urn:microsoft.com/office/officeart/2005/8/layout/funnel1"/>
    <dgm:cxn modelId="{15F31029-A7C3-BC43-9352-A3BEC86FC74F}" srcId="{E7A8C65F-BBBF-734D-9BDE-33BC6BDB72E6}" destId="{CB971B1B-09EB-F84C-BAE1-6F1135F94432}" srcOrd="0" destOrd="0" parTransId="{C56512BD-88FB-1048-AEFC-70D4F46ECF26}" sibTransId="{A0B12902-45E0-7147-9207-82A279D82FA0}"/>
    <dgm:cxn modelId="{52412998-F377-FA4D-A8D0-915A500A395D}" type="presOf" srcId="{591BD4C7-654B-3D47-90C8-8DA2F4E7BC58}" destId="{DB833EFE-8831-4683-80FF-42D5F0B0BB51}" srcOrd="0" destOrd="0" presId="urn:microsoft.com/office/officeart/2005/8/layout/funnel1"/>
    <dgm:cxn modelId="{47C81DF3-1CA2-F641-A1BA-0E22F0E47892}" type="presOf" srcId="{E7A8C65F-BBBF-734D-9BDE-33BC6BDB72E6}" destId="{D794CE5A-F6F3-0744-97B3-03CE6B8359AD}" srcOrd="0" destOrd="0" presId="urn:microsoft.com/office/officeart/2005/8/layout/funnel1"/>
    <dgm:cxn modelId="{BD9EC493-6C89-7F4F-A9F1-B2DD49AB7474}" type="presOf" srcId="{ED9E277D-C6D9-F34E-863E-E88760D975BB}" destId="{3F7DCD50-E3E9-1548-85C4-CE316A934C84}" srcOrd="0" destOrd="0" presId="urn:microsoft.com/office/officeart/2005/8/layout/funnel1"/>
    <dgm:cxn modelId="{EFDFD11B-4DD3-BC49-8115-BDB9CA38DBF3}" srcId="{E7A8C65F-BBBF-734D-9BDE-33BC6BDB72E6}" destId="{ED9E277D-C6D9-F34E-863E-E88760D975BB}" srcOrd="3" destOrd="0" parTransId="{7620668B-6DBB-CA4B-B300-E5D70D3AA22F}" sibTransId="{6DEF6D1D-166F-E641-ADBB-D0FF01CBA900}"/>
    <dgm:cxn modelId="{47AA42DF-E04D-3941-A090-74A7D1940C78}" type="presParOf" srcId="{D794CE5A-F6F3-0744-97B3-03CE6B8359AD}" destId="{B4FDBA71-E0A8-D64C-A21F-3FFF951711B5}" srcOrd="0" destOrd="0" presId="urn:microsoft.com/office/officeart/2005/8/layout/funnel1"/>
    <dgm:cxn modelId="{89BA7D50-2791-E845-94CB-2B08EB4AB5CD}" type="presParOf" srcId="{D794CE5A-F6F3-0744-97B3-03CE6B8359AD}" destId="{63AB531B-E70E-6B41-AA8C-7E0701627BC7}" srcOrd="1" destOrd="0" presId="urn:microsoft.com/office/officeart/2005/8/layout/funnel1"/>
    <dgm:cxn modelId="{ECEC73A2-D38F-A74E-97D1-8F180DDDB618}" type="presParOf" srcId="{D794CE5A-F6F3-0744-97B3-03CE6B8359AD}" destId="{3F7DCD50-E3E9-1548-85C4-CE316A934C84}" srcOrd="2" destOrd="0" presId="urn:microsoft.com/office/officeart/2005/8/layout/funnel1"/>
    <dgm:cxn modelId="{BBDFAF64-F297-7C42-9EE5-DC780B33929D}" type="presParOf" srcId="{D794CE5A-F6F3-0744-97B3-03CE6B8359AD}" destId="{DB833EFE-8831-4683-80FF-42D5F0B0BB51}" srcOrd="3" destOrd="0" presId="urn:microsoft.com/office/officeart/2005/8/layout/funnel1"/>
    <dgm:cxn modelId="{C6E54C7C-4B64-9E4C-8D52-FF8BD81FFB30}" type="presParOf" srcId="{D794CE5A-F6F3-0744-97B3-03CE6B8359AD}" destId="{00817ADC-4DEF-2E47-8266-2FEA3225DC09}" srcOrd="4" destOrd="0" presId="urn:microsoft.com/office/officeart/2005/8/layout/funnel1"/>
    <dgm:cxn modelId="{34D20F05-C154-1C42-B7A7-C16212E55386}" type="presParOf" srcId="{D794CE5A-F6F3-0744-97B3-03CE6B8359AD}" destId="{BCB3BB6F-11D5-7642-9FC4-1391928EC465}" srcOrd="5" destOrd="0" presId="urn:microsoft.com/office/officeart/2005/8/layout/funnel1"/>
    <dgm:cxn modelId="{7CDC7376-43B0-8645-A57C-04643BDD24A3}" type="presParOf" srcId="{D794CE5A-F6F3-0744-97B3-03CE6B8359AD}" destId="{B525BEC0-898D-B04D-AF3E-9FBE9A0F5FA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DBA71-E0A8-D64C-A21F-3FFF951711B5}">
      <dsp:nvSpPr>
        <dsp:cNvPr id="0" name=""/>
        <dsp:cNvSpPr/>
      </dsp:nvSpPr>
      <dsp:spPr>
        <a:xfrm>
          <a:off x="2641835" y="298493"/>
          <a:ext cx="3280189" cy="113916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AB531B-E70E-6B41-AA8C-7E0701627BC7}">
      <dsp:nvSpPr>
        <dsp:cNvPr id="0" name=""/>
        <dsp:cNvSpPr/>
      </dsp:nvSpPr>
      <dsp:spPr>
        <a:xfrm>
          <a:off x="3816423" y="2973703"/>
          <a:ext cx="635695" cy="406845"/>
        </a:xfrm>
        <a:prstGeom prst="downArrow">
          <a:avLst/>
        </a:prstGeom>
        <a:gradFill rotWithShape="0">
          <a:gsLst>
            <a:gs pos="0">
              <a:schemeClr val="accent1">
                <a:tint val="60000"/>
                <a:hueOff val="0"/>
                <a:satOff val="0"/>
                <a:lumOff val="0"/>
                <a:alphaOff val="0"/>
                <a:shade val="63000"/>
              </a:schemeClr>
            </a:gs>
            <a:gs pos="30000">
              <a:schemeClr val="accent1">
                <a:tint val="60000"/>
                <a:hueOff val="0"/>
                <a:satOff val="0"/>
                <a:lumOff val="0"/>
                <a:alphaOff val="0"/>
                <a:shade val="90000"/>
                <a:satMod val="110000"/>
              </a:schemeClr>
            </a:gs>
            <a:gs pos="45000">
              <a:schemeClr val="accent1">
                <a:tint val="60000"/>
                <a:hueOff val="0"/>
                <a:satOff val="0"/>
                <a:lumOff val="0"/>
                <a:alphaOff val="0"/>
                <a:shade val="100000"/>
                <a:satMod val="118000"/>
              </a:schemeClr>
            </a:gs>
            <a:gs pos="55000">
              <a:schemeClr val="accent1">
                <a:tint val="60000"/>
                <a:hueOff val="0"/>
                <a:satOff val="0"/>
                <a:lumOff val="0"/>
                <a:alphaOff val="0"/>
                <a:shade val="100000"/>
                <a:satMod val="118000"/>
              </a:schemeClr>
            </a:gs>
            <a:gs pos="73000">
              <a:schemeClr val="accent1">
                <a:tint val="60000"/>
                <a:hueOff val="0"/>
                <a:satOff val="0"/>
                <a:lumOff val="0"/>
                <a:alphaOff val="0"/>
                <a:shade val="90000"/>
                <a:satMod val="110000"/>
              </a:schemeClr>
            </a:gs>
            <a:gs pos="100000">
              <a:schemeClr val="accent1">
                <a:tint val="60000"/>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tint val="60000"/>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dsp:style>
    </dsp:sp>
    <dsp:sp modelId="{3F7DCD50-E3E9-1548-85C4-CE316A934C84}">
      <dsp:nvSpPr>
        <dsp:cNvPr id="0" name=""/>
        <dsp:cNvSpPr/>
      </dsp:nvSpPr>
      <dsp:spPr>
        <a:xfrm>
          <a:off x="1296132" y="3571146"/>
          <a:ext cx="5932657" cy="389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endParaRPr lang="en-US" sz="2000" kern="1200" dirty="0" smtClean="0">
            <a:latin typeface="Arial"/>
            <a:cs typeface="Arial"/>
          </a:endParaRPr>
        </a:p>
        <a:p>
          <a:pPr lvl="0" algn="ctr" defTabSz="889000">
            <a:lnSpc>
              <a:spcPct val="90000"/>
            </a:lnSpc>
            <a:spcBef>
              <a:spcPct val="0"/>
            </a:spcBef>
            <a:spcAft>
              <a:spcPct val="35000"/>
            </a:spcAft>
          </a:pPr>
          <a:r>
            <a:rPr lang="en-US" sz="2800" kern="1200" dirty="0" smtClean="0">
              <a:latin typeface="Arial"/>
              <a:cs typeface="Arial"/>
            </a:rPr>
            <a:t>Blending </a:t>
          </a:r>
          <a:r>
            <a:rPr lang="en-US" sz="2800" kern="1200" dirty="0">
              <a:latin typeface="Arial"/>
              <a:cs typeface="Arial"/>
            </a:rPr>
            <a:t>UD, E-Learning, and ICTs</a:t>
          </a:r>
        </a:p>
      </dsp:txBody>
      <dsp:txXfrm>
        <a:off x="1296132" y="3571146"/>
        <a:ext cx="5932657" cy="389297"/>
      </dsp:txXfrm>
    </dsp:sp>
    <dsp:sp modelId="{DB833EFE-8831-4683-80FF-42D5F0B0BB51}">
      <dsp:nvSpPr>
        <dsp:cNvPr id="0" name=""/>
        <dsp:cNvSpPr/>
      </dsp:nvSpPr>
      <dsp:spPr>
        <a:xfrm>
          <a:off x="3335363" y="1426822"/>
          <a:ext cx="1489175" cy="1252120"/>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Accessible E-learning Tools and their Features </a:t>
          </a:r>
        </a:p>
      </dsp:txBody>
      <dsp:txXfrm>
        <a:off x="3553448" y="1610191"/>
        <a:ext cx="1053005" cy="885382"/>
      </dsp:txXfrm>
    </dsp:sp>
    <dsp:sp modelId="{00817ADC-4DEF-2E47-8266-2FEA3225DC09}">
      <dsp:nvSpPr>
        <dsp:cNvPr id="0" name=""/>
        <dsp:cNvSpPr/>
      </dsp:nvSpPr>
      <dsp:spPr>
        <a:xfrm>
          <a:off x="2333060" y="353786"/>
          <a:ext cx="1785056" cy="1186944"/>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latin typeface="Arial"/>
              <a:cs typeface="Arial"/>
            </a:rPr>
            <a:t>Learner Variability</a:t>
          </a:r>
        </a:p>
      </dsp:txBody>
      <dsp:txXfrm>
        <a:off x="2594475" y="527610"/>
        <a:ext cx="1262226" cy="839296"/>
      </dsp:txXfrm>
    </dsp:sp>
    <dsp:sp modelId="{BCB3BB6F-11D5-7642-9FC4-1391928EC465}">
      <dsp:nvSpPr>
        <dsp:cNvPr id="0" name=""/>
        <dsp:cNvSpPr/>
      </dsp:nvSpPr>
      <dsp:spPr>
        <a:xfrm>
          <a:off x="4128457" y="356489"/>
          <a:ext cx="1848207" cy="1161129"/>
        </a:xfrm>
        <a:prstGeom prst="ellipse">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latin typeface="Arial"/>
              <a:cs typeface="Arial"/>
            </a:rPr>
            <a:t>Course Components</a:t>
          </a:r>
        </a:p>
      </dsp:txBody>
      <dsp:txXfrm>
        <a:off x="4399121" y="526532"/>
        <a:ext cx="1306879" cy="821043"/>
      </dsp:txXfrm>
    </dsp:sp>
    <dsp:sp modelId="{B525BEC0-898D-B04D-AF3E-9FBE9A0F5FA2}">
      <dsp:nvSpPr>
        <dsp:cNvPr id="0" name=""/>
        <dsp:cNvSpPr/>
      </dsp:nvSpPr>
      <dsp:spPr>
        <a:xfrm>
          <a:off x="1872205" y="93394"/>
          <a:ext cx="4447377" cy="2827696"/>
        </a:xfrm>
        <a:prstGeom prst="funnel">
          <a:avLst/>
        </a:prstGeom>
        <a:solidFill>
          <a:schemeClr val="lt1">
            <a:hueOff val="0"/>
            <a:satOff val="0"/>
            <a:lumOff val="0"/>
            <a:alpha val="1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ea typeface="+mn-ea"/>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charset="0"/>
                <a:cs typeface="Arial" charset="0"/>
              </a:defRPr>
            </a:lvl1pPr>
          </a:lstStyle>
          <a:p>
            <a:pPr>
              <a:defRPr/>
            </a:pPr>
            <a:fld id="{A8620D9B-C84B-DF4C-AA09-06A7215D8AC3}" type="slidenum">
              <a:rPr lang="fr-CA"/>
              <a:pPr>
                <a:defRPr/>
              </a:pPr>
              <a:t>‹#›</a:t>
            </a:fld>
            <a:endParaRPr lang="fr-CA"/>
          </a:p>
        </p:txBody>
      </p:sp>
    </p:spTree>
    <p:extLst>
      <p:ext uri="{BB962C8B-B14F-4D97-AF65-F5344CB8AC3E}">
        <p14:creationId xmlns:p14="http://schemas.microsoft.com/office/powerpoint/2010/main" val="3654465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ea typeface="+mn-ea"/>
                <a:cs typeface="+mn-cs"/>
              </a:defRPr>
            </a:lvl1pPr>
          </a:lstStyle>
          <a:p>
            <a:pPr>
              <a:defRPr/>
            </a:pPr>
            <a:endParaRPr lang="fr-CA"/>
          </a:p>
        </p:txBody>
      </p:sp>
      <p:sp>
        <p:nvSpPr>
          <p:cNvPr id="5124" name="Rectangle 4"/>
          <p:cNvSpPr>
            <a:spLocks noGrp="1" noRot="1" noChangeAspect="1" noChangeArrowheads="1" noTextEdit="1"/>
          </p:cNvSpPr>
          <p:nvPr>
            <p:ph type="sldImg" idx="2"/>
          </p:nvPr>
        </p:nvSpPr>
        <p:spPr bwMode="auto">
          <a:xfrm>
            <a:off x="2943225"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cs typeface="Arial" charset="0"/>
              </a:defRPr>
            </a:lvl1pPr>
          </a:lstStyle>
          <a:p>
            <a:pPr>
              <a:defRPr/>
            </a:pPr>
            <a:fld id="{ACA9ED7A-99D6-CC48-9A41-870AEB303A0A}" type="slidenum">
              <a:rPr lang="fr-CA"/>
              <a:pPr>
                <a:defRPr/>
              </a:pPr>
              <a:t>‹#›</a:t>
            </a:fld>
            <a:endParaRPr lang="fr-CA"/>
          </a:p>
        </p:txBody>
      </p:sp>
    </p:spTree>
    <p:extLst>
      <p:ext uri="{BB962C8B-B14F-4D97-AF65-F5344CB8AC3E}">
        <p14:creationId xmlns:p14="http://schemas.microsoft.com/office/powerpoint/2010/main" val="12469997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Espace réservé de l'image des diapositives 1"/>
          <p:cNvSpPr>
            <a:spLocks noGrp="1" noRot="1" noChangeAspect="1" noTextEdit="1"/>
          </p:cNvSpPr>
          <p:nvPr>
            <p:ph type="sldImg"/>
          </p:nvPr>
        </p:nvSpPr>
        <p:spPr>
          <a:xfrm>
            <a:off x="3113088" y="857250"/>
            <a:ext cx="3087687" cy="2314575"/>
          </a:xfrm>
          <a:ln/>
        </p:spPr>
      </p:sp>
      <p:sp>
        <p:nvSpPr>
          <p:cNvPr id="717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ndParaRPr>
          </a:p>
        </p:txBody>
      </p:sp>
      <p:sp>
        <p:nvSpPr>
          <p:cNvPr id="717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3168486-2A3A-5544-9638-C3E769D8EF41}" type="slidenum">
              <a:rPr lang="fr-CA" sz="1200"/>
              <a:pPr/>
              <a:t>1</a:t>
            </a:fld>
            <a:endParaRPr lang="fr-CA" sz="1200"/>
          </a:p>
        </p:txBody>
      </p:sp>
    </p:spTree>
    <p:extLst>
      <p:ext uri="{BB962C8B-B14F-4D97-AF65-F5344CB8AC3E}">
        <p14:creationId xmlns:p14="http://schemas.microsoft.com/office/powerpoint/2010/main" val="2185318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CA" sz="2000" dirty="0" smtClean="0"/>
              <a:t>. Guidance for the UD of a syllabus can be found in several of the online resources listed in the Training and Support section at the end of this chapter.</a:t>
            </a: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17</a:t>
            </a:fld>
            <a:endParaRPr lang="fr-CA"/>
          </a:p>
        </p:txBody>
      </p:sp>
    </p:spTree>
    <p:extLst>
      <p:ext uri="{BB962C8B-B14F-4D97-AF65-F5344CB8AC3E}">
        <p14:creationId xmlns:p14="http://schemas.microsoft.com/office/powerpoint/2010/main" val="3399648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2400" dirty="0" smtClean="0"/>
              <a:t>Offers advantage for those unable to attend class due to mobility issues, illness, inclement weather, or more comfortable than in person – (speech and hearing impairments, anxiety, those on the autism spectrum, or second language learners)</a:t>
            </a:r>
            <a:endParaRPr lang="en-US" sz="3600" dirty="0" smtClean="0"/>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22</a:t>
            </a:fld>
            <a:endParaRPr lang="fr-CA"/>
          </a:p>
        </p:txBody>
      </p:sp>
    </p:spTree>
    <p:extLst>
      <p:ext uri="{BB962C8B-B14F-4D97-AF65-F5344CB8AC3E}">
        <p14:creationId xmlns:p14="http://schemas.microsoft.com/office/powerpoint/2010/main" val="1369267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2800" dirty="0" smtClean="0"/>
              <a:t>not accessible to students with low vision or to some individuals with mobility impairments.</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be provided to ensure that everyone can participate. </a:t>
            </a: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23</a:t>
            </a:fld>
            <a:endParaRPr lang="fr-CA"/>
          </a:p>
        </p:txBody>
      </p:sp>
    </p:spTree>
    <p:extLst>
      <p:ext uri="{BB962C8B-B14F-4D97-AF65-F5344CB8AC3E}">
        <p14:creationId xmlns:p14="http://schemas.microsoft.com/office/powerpoint/2010/main" val="1017211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course – paper, </a:t>
            </a:r>
            <a:r>
              <a:rPr lang="en-US" dirty="0" err="1" smtClean="0"/>
              <a:t>ppt</a:t>
            </a:r>
            <a:r>
              <a:rPr lang="en-US" dirty="0" smtClean="0"/>
              <a:t> or </a:t>
            </a:r>
            <a:r>
              <a:rPr lang="en-US" dirty="0" err="1" smtClean="0"/>
              <a:t>prezi</a:t>
            </a:r>
            <a:r>
              <a:rPr lang="en-US" dirty="0" smtClean="0"/>
              <a:t>,</a:t>
            </a:r>
            <a:r>
              <a:rPr lang="en-US" baseline="0" dirty="0" smtClean="0"/>
              <a:t> audio recording</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solidFill>
                  <a:prstClr val="black"/>
                </a:solidFill>
              </a:rPr>
              <a:pPr>
                <a:defRPr/>
              </a:pPr>
              <a:t>24</a:t>
            </a:fld>
            <a:endParaRPr lang="fr-CA">
              <a:solidFill>
                <a:prstClr val="black"/>
              </a:solidFill>
            </a:endParaRPr>
          </a:p>
        </p:txBody>
      </p:sp>
    </p:spTree>
    <p:extLst>
      <p:ext uri="{BB962C8B-B14F-4D97-AF65-F5344CB8AC3E}">
        <p14:creationId xmlns:p14="http://schemas.microsoft.com/office/powerpoint/2010/main" val="1172148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course – paper, </a:t>
            </a:r>
            <a:r>
              <a:rPr lang="en-US" dirty="0" err="1" smtClean="0"/>
              <a:t>ppt</a:t>
            </a:r>
            <a:r>
              <a:rPr lang="en-US" dirty="0" smtClean="0"/>
              <a:t> or </a:t>
            </a:r>
            <a:r>
              <a:rPr lang="en-US" dirty="0" err="1" smtClean="0"/>
              <a:t>prezi</a:t>
            </a:r>
            <a:r>
              <a:rPr lang="en-US" dirty="0" smtClean="0"/>
              <a:t>,</a:t>
            </a:r>
            <a:r>
              <a:rPr lang="en-US" baseline="0" dirty="0" smtClean="0"/>
              <a:t> audio recording</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solidFill>
                  <a:prstClr val="black"/>
                </a:solidFill>
              </a:rPr>
              <a:pPr>
                <a:defRPr/>
              </a:pPr>
              <a:t>25</a:t>
            </a:fld>
            <a:endParaRPr lang="fr-CA">
              <a:solidFill>
                <a:prstClr val="black"/>
              </a:solidFill>
            </a:endParaRPr>
          </a:p>
        </p:txBody>
      </p:sp>
    </p:spTree>
    <p:extLst>
      <p:ext uri="{BB962C8B-B14F-4D97-AF65-F5344CB8AC3E}">
        <p14:creationId xmlns:p14="http://schemas.microsoft.com/office/powerpoint/2010/main" val="1172148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don’t know if there is enough contrast</a:t>
            </a:r>
            <a:r>
              <a:rPr lang="en-US" baseline="0" dirty="0" smtClean="0"/>
              <a:t> here….or if this type of thing is okay as a table…maybe not.</a:t>
            </a:r>
          </a:p>
          <a:p>
            <a:r>
              <a:rPr lang="en-US" baseline="0" dirty="0" smtClean="0"/>
              <a:t>Better as a list? More accessible?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26</a:t>
            </a:fld>
            <a:endParaRPr lang="fr-CA"/>
          </a:p>
        </p:txBody>
      </p:sp>
    </p:spTree>
    <p:extLst>
      <p:ext uri="{BB962C8B-B14F-4D97-AF65-F5344CB8AC3E}">
        <p14:creationId xmlns:p14="http://schemas.microsoft.com/office/powerpoint/2010/main" val="1866344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Times New Roman" pitchFamily="18" charset="0"/>
                <a:ea typeface="ＭＳ Ｐゴシック" charset="0"/>
                <a:cs typeface="ＭＳ Ｐゴシック" charset="0"/>
              </a:rPr>
              <a:t>The diversity of students in a course</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their learning preferences, abilities, processing speeds, cultural backgrounds, </a:t>
            </a:r>
            <a:r>
              <a:rPr lang="en-US" sz="1200" u="sng" kern="1200" dirty="0" smtClean="0">
                <a:solidFill>
                  <a:schemeClr val="tx1"/>
                </a:solidFill>
                <a:effectLst/>
                <a:latin typeface="Times New Roman" pitchFamily="18" charset="0"/>
                <a:ea typeface="ＭＳ Ｐゴシック" charset="0"/>
                <a:cs typeface="ＭＳ Ｐゴシック" charset="0"/>
              </a:rPr>
              <a:t>and </a:t>
            </a:r>
            <a:r>
              <a:rPr lang="en-US" sz="1200" kern="1200" dirty="0" smtClean="0">
                <a:solidFill>
                  <a:schemeClr val="tx1"/>
                </a:solidFill>
                <a:effectLst/>
                <a:latin typeface="Times New Roman" pitchFamily="18" charset="0"/>
                <a:ea typeface="ＭＳ Ｐゴシック" charset="0"/>
                <a:cs typeface="ＭＳ Ｐゴシック" charset="0"/>
              </a:rPr>
              <a:t>prior knowledge</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t>
            </a:r>
            <a:endParaRPr lang="en-CA" sz="1200" kern="1200" dirty="0" smtClean="0">
              <a:solidFill>
                <a:schemeClr val="tx1"/>
              </a:solidFill>
              <a:effectLst/>
              <a:latin typeface="Times New Roman" pitchFamily="18" charset="0"/>
              <a:ea typeface="ＭＳ Ｐゴシック" charset="0"/>
              <a:cs typeface="ＭＳ Ｐゴシック" charset="0"/>
            </a:endParaRPr>
          </a:p>
          <a:p>
            <a:pPr lvl="0"/>
            <a:r>
              <a:rPr lang="en-US" sz="1200" kern="1200" dirty="0" smtClean="0">
                <a:solidFill>
                  <a:schemeClr val="tx1"/>
                </a:solidFill>
                <a:effectLst/>
                <a:latin typeface="Times New Roman" pitchFamily="18" charset="0"/>
                <a:ea typeface="ＭＳ Ｐゴシック" charset="0"/>
                <a:cs typeface="ＭＳ Ｐゴシック" charset="0"/>
              </a:rPr>
              <a:t>The course components</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delivery, content, communication, </a:t>
            </a:r>
            <a:r>
              <a:rPr lang="en-US" sz="1200" u="sng" kern="1200" dirty="0" smtClean="0">
                <a:solidFill>
                  <a:schemeClr val="tx1"/>
                </a:solidFill>
                <a:effectLst/>
                <a:latin typeface="Times New Roman" pitchFamily="18" charset="0"/>
                <a:ea typeface="ＭＳ Ｐゴシック" charset="0"/>
                <a:cs typeface="ＭＳ Ｐゴシック" charset="0"/>
              </a:rPr>
              <a:t>and </a:t>
            </a:r>
            <a:r>
              <a:rPr lang="en-US" sz="1200" kern="1200" dirty="0" smtClean="0">
                <a:solidFill>
                  <a:schemeClr val="tx1"/>
                </a:solidFill>
                <a:effectLst/>
                <a:latin typeface="Times New Roman" pitchFamily="18" charset="0"/>
                <a:ea typeface="ＭＳ Ｐゴシック" charset="0"/>
                <a:cs typeface="ＭＳ Ｐゴシック" charset="0"/>
              </a:rPr>
              <a:t>evaluation</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t>
            </a:r>
            <a:endParaRPr lang="en-CA" sz="1200" kern="1200" dirty="0" smtClean="0">
              <a:solidFill>
                <a:schemeClr val="tx1"/>
              </a:solidFill>
              <a:effectLst/>
              <a:latin typeface="Times New Roman" pitchFamily="18" charset="0"/>
              <a:ea typeface="ＭＳ Ｐゴシック" charset="0"/>
              <a:cs typeface="ＭＳ Ｐゴシック" charset="0"/>
            </a:endParaRPr>
          </a:p>
          <a:p>
            <a:r>
              <a:rPr lang="en-US" sz="1200" kern="1200" dirty="0" smtClean="0">
                <a:solidFill>
                  <a:schemeClr val="tx1"/>
                </a:solidFill>
                <a:effectLst/>
                <a:latin typeface="Times New Roman" pitchFamily="18" charset="0"/>
                <a:ea typeface="ＭＳ Ｐゴシック" charset="0"/>
                <a:cs typeface="ＭＳ Ｐゴシック" charset="0"/>
              </a:rPr>
              <a:t>E-learning tools and ICTs and their features</a:t>
            </a:r>
            <a:r>
              <a:rPr lang="en-US" sz="1200" u="sng" kern="1200" dirty="0" smtClean="0">
                <a:solidFill>
                  <a:schemeClr val="tx1"/>
                </a:solidFill>
                <a:effectLst/>
                <a:latin typeface="Times New Roman" pitchFamily="18" charset="0"/>
                <a:ea typeface="ＭＳ Ｐゴシック" charset="0"/>
                <a:cs typeface="ＭＳ Ｐゴシック" charset="0"/>
              </a:rPr>
              <a:t>: for example, </a:t>
            </a:r>
            <a:r>
              <a:rPr lang="en-US" sz="1200" kern="1200" dirty="0" smtClean="0">
                <a:solidFill>
                  <a:schemeClr val="tx1"/>
                </a:solidFill>
                <a:effectLst/>
                <a:latin typeface="Times New Roman" pitchFamily="18" charset="0"/>
                <a:ea typeface="ＭＳ Ｐゴシック" charset="0"/>
                <a:cs typeface="ＭＳ Ｐゴシック" charset="0"/>
              </a:rPr>
              <a:t>LMSs , mobile devices, software</a:t>
            </a:r>
            <a:r>
              <a:rPr lang="en-US" sz="1200" u="sng" kern="1200" dirty="0" smtClean="0">
                <a:solidFill>
                  <a:schemeClr val="tx1"/>
                </a:solidFill>
                <a:effectLst/>
                <a:latin typeface="Times New Roman" pitchFamily="18" charset="0"/>
                <a:ea typeface="ＭＳ Ｐゴシック" charset="0"/>
                <a:cs typeface="ＭＳ Ｐゴシック" charset="0"/>
              </a:rPr>
              <a:t>,</a:t>
            </a:r>
            <a:r>
              <a:rPr lang="en-US" sz="1200" kern="1200" dirty="0" smtClean="0">
                <a:solidFill>
                  <a:schemeClr val="tx1"/>
                </a:solidFill>
                <a:effectLst/>
                <a:latin typeface="Times New Roman" pitchFamily="18" charset="0"/>
                <a:ea typeface="ＭＳ Ｐゴシック" charset="0"/>
                <a:cs typeface="ＭＳ Ｐゴシック" charset="0"/>
              </a:rPr>
              <a:t> and applications used by both instructors and students</a:t>
            </a:r>
            <a:r>
              <a:rPr lang="en-CA" dirty="0" smtClean="0">
                <a:effectLst/>
              </a:rPr>
              <a:t> </a:t>
            </a:r>
            <a:r>
              <a:rPr lang="en-US" sz="1200" kern="1200" dirty="0" smtClean="0">
                <a:solidFill>
                  <a:schemeClr val="tx1"/>
                </a:solidFill>
                <a:effectLst/>
                <a:latin typeface="Times New Roman" pitchFamily="18" charset="0"/>
                <a:ea typeface="ＭＳ Ｐゴシック" charset="0"/>
                <a:cs typeface="ＭＳ Ｐゴシック" charset="0"/>
              </a:rPr>
              <a:t> Strive to be more consistent with abbreviation usage. For example ICTs are referred to three times prior to this line, each with the full name and (ICT) abbreviation and then not here; but LMSs which have been introduced once before are redefined with full name and abbreviation here. </a:t>
            </a:r>
            <a:endParaRPr lang="en-CA" sz="1200" kern="1200" dirty="0" smtClean="0">
              <a:solidFill>
                <a:schemeClr val="tx1"/>
              </a:solidFill>
              <a:effectLst/>
              <a:latin typeface="Times New Roman" pitchFamily="18"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6</a:t>
            </a:fld>
            <a:endParaRPr lang="fr-CA"/>
          </a:p>
        </p:txBody>
      </p:sp>
    </p:spTree>
    <p:extLst>
      <p:ext uri="{BB962C8B-B14F-4D97-AF65-F5344CB8AC3E}">
        <p14:creationId xmlns:p14="http://schemas.microsoft.com/office/powerpoint/2010/main" val="2831143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moving</a:t>
            </a:r>
            <a:r>
              <a:rPr lang="en-US" baseline="0" dirty="0" smtClean="0"/>
              <a:t> away from the myth of the average…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7</a:t>
            </a:fld>
            <a:endParaRPr lang="fr-CA"/>
          </a:p>
        </p:txBody>
      </p:sp>
    </p:spTree>
    <p:extLst>
      <p:ext uri="{BB962C8B-B14F-4D97-AF65-F5344CB8AC3E}">
        <p14:creationId xmlns:p14="http://schemas.microsoft.com/office/powerpoint/2010/main" val="160114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moving</a:t>
            </a:r>
            <a:r>
              <a:rPr lang="en-US" baseline="0" dirty="0" smtClean="0"/>
              <a:t> away from the myth of </a:t>
            </a:r>
            <a:r>
              <a:rPr lang="en-US" baseline="0" smtClean="0"/>
              <a:t>the average…</a:t>
            </a:r>
            <a:endParaRPr lang="en-US"/>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8</a:t>
            </a:fld>
            <a:endParaRPr lang="fr-CA"/>
          </a:p>
        </p:txBody>
      </p:sp>
    </p:spTree>
    <p:extLst>
      <p:ext uri="{BB962C8B-B14F-4D97-AF65-F5344CB8AC3E}">
        <p14:creationId xmlns:p14="http://schemas.microsoft.com/office/powerpoint/2010/main" val="160114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Catherine!!!</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9</a:t>
            </a:fld>
            <a:endParaRPr lang="fr-CA"/>
          </a:p>
        </p:txBody>
      </p:sp>
    </p:spTree>
    <p:extLst>
      <p:ext uri="{BB962C8B-B14F-4D97-AF65-F5344CB8AC3E}">
        <p14:creationId xmlns:p14="http://schemas.microsoft.com/office/powerpoint/2010/main" val="2101618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New Roman" pitchFamily="18" charset="0"/>
                <a:ea typeface="ＭＳ Ｐゴシック" charset="0"/>
                <a:cs typeface="ＭＳ Ｐゴシック" charset="0"/>
              </a:rPr>
              <a:t>those in charge of supporting and deploying e-learning generally do not confirm ahead of time whether academic software being considered for purchase is compatible with assistive technologies (ATs) used by students with disabilities.</a:t>
            </a:r>
            <a:r>
              <a:rPr lang="en-CA" dirty="0" smtClean="0">
                <a:effectLst/>
              </a:rPr>
              <a:t> </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11</a:t>
            </a:fld>
            <a:endParaRPr lang="fr-CA"/>
          </a:p>
        </p:txBody>
      </p:sp>
    </p:spTree>
    <p:extLst>
      <p:ext uri="{BB962C8B-B14F-4D97-AF65-F5344CB8AC3E}">
        <p14:creationId xmlns:p14="http://schemas.microsoft.com/office/powerpoint/2010/main" val="245912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Espace réservé de l'image des diapositives 1"/>
          <p:cNvSpPr>
            <a:spLocks noGrp="1" noRot="1" noChangeAspect="1" noTextEdit="1"/>
          </p:cNvSpPr>
          <p:nvPr>
            <p:ph type="sldImg"/>
          </p:nvPr>
        </p:nvSpPr>
        <p:spPr>
          <a:xfrm>
            <a:off x="3113088" y="857250"/>
            <a:ext cx="3087687" cy="2314575"/>
          </a:xfrm>
          <a:ln/>
        </p:spPr>
      </p:sp>
      <p:sp>
        <p:nvSpPr>
          <p:cNvPr id="717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ndParaRPr>
          </a:p>
        </p:txBody>
      </p:sp>
      <p:sp>
        <p:nvSpPr>
          <p:cNvPr id="717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3168486-2A3A-5544-9638-C3E769D8EF41}" type="slidenum">
              <a:rPr lang="fr-CA" sz="1200"/>
              <a:pPr/>
              <a:t>14</a:t>
            </a:fld>
            <a:endParaRPr lang="fr-CA" sz="1200"/>
          </a:p>
        </p:txBody>
      </p:sp>
    </p:spTree>
    <p:extLst>
      <p:ext uri="{BB962C8B-B14F-4D97-AF65-F5344CB8AC3E}">
        <p14:creationId xmlns:p14="http://schemas.microsoft.com/office/powerpoint/2010/main" val="3081618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be</a:t>
            </a:r>
            <a:r>
              <a:rPr lang="en-US" baseline="0" dirty="0" smtClean="0"/>
              <a:t> overlap with other slides…..</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15</a:t>
            </a:fld>
            <a:endParaRPr lang="fr-CA"/>
          </a:p>
        </p:txBody>
      </p:sp>
    </p:spTree>
    <p:extLst>
      <p:ext uri="{BB962C8B-B14F-4D97-AF65-F5344CB8AC3E}">
        <p14:creationId xmlns:p14="http://schemas.microsoft.com/office/powerpoint/2010/main" val="1272011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access lost when moving from</a:t>
            </a:r>
            <a:r>
              <a:rPr lang="en-US" baseline="0" dirty="0" smtClean="0"/>
              <a:t> one platform to another</a:t>
            </a:r>
            <a:endParaRPr lang="en-US" dirty="0"/>
          </a:p>
        </p:txBody>
      </p:sp>
      <p:sp>
        <p:nvSpPr>
          <p:cNvPr id="4" name="Slide Number Placeholder 3"/>
          <p:cNvSpPr>
            <a:spLocks noGrp="1"/>
          </p:cNvSpPr>
          <p:nvPr>
            <p:ph type="sldNum" sz="quarter" idx="10"/>
          </p:nvPr>
        </p:nvSpPr>
        <p:spPr/>
        <p:txBody>
          <a:bodyPr/>
          <a:lstStyle/>
          <a:p>
            <a:pPr>
              <a:defRPr/>
            </a:pPr>
            <a:fld id="{ACA9ED7A-99D6-CC48-9A41-870AEB303A0A}" type="slidenum">
              <a:rPr lang="fr-CA" smtClean="0"/>
              <a:pPr>
                <a:defRPr/>
              </a:pPr>
              <a:t>16</a:t>
            </a:fld>
            <a:endParaRPr lang="fr-CA"/>
          </a:p>
        </p:txBody>
      </p:sp>
    </p:spTree>
    <p:extLst>
      <p:ext uri="{BB962C8B-B14F-4D97-AF65-F5344CB8AC3E}">
        <p14:creationId xmlns:p14="http://schemas.microsoft.com/office/powerpoint/2010/main" val="953940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4237347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outerShdw blurRad="38100" dist="38100" dir="2700000" algn="tl">
                    <a:srgbClr val="000000">
                      <a:alpha val="43137"/>
                    </a:srgbClr>
                  </a:outerShdw>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34BC1E9D-A5BA-7E40-AF7C-D161EDC63C0A}" type="slidenum">
              <a:rPr lang="fr-FR"/>
              <a:pPr>
                <a:defRPr/>
              </a:pPr>
              <a:t>‹#›</a:t>
            </a:fld>
            <a:endParaRPr lang="fr-FR"/>
          </a:p>
        </p:txBody>
      </p:sp>
    </p:spTree>
    <p:extLst>
      <p:ext uri="{BB962C8B-B14F-4D97-AF65-F5344CB8AC3E}">
        <p14:creationId xmlns:p14="http://schemas.microsoft.com/office/powerpoint/2010/main" val="2345877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cs typeface="Arial" charset="0"/>
              </a:defRPr>
            </a:lvl1pPr>
          </a:lstStyle>
          <a:p>
            <a:pPr>
              <a:defRPr/>
            </a:pPr>
            <a:fld id="{D3B62859-973D-514C-9453-59B87D03D896}" type="slidenum">
              <a:rPr lang="fr-FR"/>
              <a:pPr>
                <a:defRPr/>
              </a:pPr>
              <a:t>‹#›</a:t>
            </a:fld>
            <a:endParaRPr 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schemeClr val="tx1"/>
                </a:solidFill>
                <a:prstDash val="solid"/>
              </a:ln>
              <a:latin typeface="Tahoma" pitchFamily="34" charset="0"/>
              <a:ea typeface="+mn-ea"/>
              <a:cs typeface="Arial" charset="0"/>
            </a:endParaRPr>
          </a:p>
        </p:txBody>
      </p:sp>
      <p:sp>
        <p:nvSpPr>
          <p:cNvPr id="1032" name="Connecteur droit 28"/>
          <p:cNvSpPr>
            <a:spLocks noChangeShapeType="1"/>
          </p:cNvSpPr>
          <p:nvPr userDrawn="1"/>
        </p:nvSpPr>
        <p:spPr bwMode="auto">
          <a:xfrm>
            <a:off x="457200" y="1125538"/>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25" descr="Adaptech logo blue"/>
          <p:cNvPicPr>
            <a:picLocks noChangeAspect="1" noChangeArrowheads="1"/>
          </p:cNvPicPr>
          <p:nvPr userDrawn="1"/>
        </p:nvPicPr>
        <p:blipFill>
          <a:blip r:embed="rId4"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4" r:id="rId1"/>
    <p:sldLayoutId id="2147483775" r:id="rId2"/>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2pPr>
      <a:lvl3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3pPr>
      <a:lvl4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4pPr>
      <a:lvl5pPr algn="ctr" rtl="0" eaLnBrk="0" fontAlgn="base" hangingPunct="0">
        <a:spcBef>
          <a:spcPct val="0"/>
        </a:spcBef>
        <a:spcAft>
          <a:spcPct val="0"/>
        </a:spcAft>
        <a:defRPr sz="4000" b="1">
          <a:solidFill>
            <a:srgbClr val="0033CC"/>
          </a:solidFill>
          <a:latin typeface="Arial" charset="0"/>
          <a:ea typeface="ＭＳ Ｐゴシック"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ＭＳ Ｐゴシック" charset="0"/>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Arial" charset="0"/>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Arial" charset="0"/>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Arial" charset="0"/>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Arial" charset="0"/>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oberta.thomson2@mcgill.ca"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mailto:catherine.fichten@mcgill.ca" TargetMode="External"/><Relationship Id="rId4" Type="http://schemas.openxmlformats.org/officeDocument/2006/relationships/hyperlink" Target="mailto:jbudd@dawsoncollege.qc.ca"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daptech.org/download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budd@dawsoncollege.qc.ca" TargetMode="External"/><Relationship Id="rId2" Type="http://schemas.openxmlformats.org/officeDocument/2006/relationships/hyperlink" Target="mailto:roberta.thomson2@mcgill.ca"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jpeg"/><Relationship Id="rId4" Type="http://schemas.openxmlformats.org/officeDocument/2006/relationships/hyperlink" Target="mailto:catherine.fichten@mcgill.ca"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www.mcss.gov.on.ca/en/mcss/programs/accessibility/info_sheets/info_comm/website.aspx" TargetMode="External"/><Relationship Id="rId3" Type="http://schemas.openxmlformats.org/officeDocument/2006/relationships/hyperlink" Target="http://www.uw.edu/doit/Resources/accessdl.html" TargetMode="External"/><Relationship Id="rId7" Type="http://schemas.openxmlformats.org/officeDocument/2006/relationships/hyperlink" Target="http://www.jisctechdis.ac.uk/techdis/resources/accessibleconten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edu/doit/CUDE/" TargetMode="External"/><Relationship Id="rId11" Type="http://schemas.openxmlformats.org/officeDocument/2006/relationships/hyperlink" Target="http://www.w3.org/WAI/intro/wca" TargetMode="External"/><Relationship Id="rId5" Type="http://schemas.openxmlformats.org/officeDocument/2006/relationships/hyperlink" Target="http://www.udlcenter.org/aboutudl/udlguidelines" TargetMode="External"/><Relationship Id="rId10" Type="http://schemas.openxmlformats.org/officeDocument/2006/relationships/hyperlink" Target="http://webaim.org/techniques/powerpoint/" TargetMode="External"/><Relationship Id="rId4" Type="http://schemas.openxmlformats.org/officeDocument/2006/relationships/hyperlink" Target="http://www.adaptech.org/en/research/fandi" TargetMode="External"/><Relationship Id="rId9" Type="http://schemas.openxmlformats.org/officeDocument/2006/relationships/hyperlink" Target="http://www.udlunivers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5937" y="332656"/>
            <a:ext cx="8112125" cy="2212975"/>
          </a:xfrm>
        </p:spPr>
        <p:txBody>
          <a:bodyPr>
            <a:noAutofit/>
          </a:bodyPr>
          <a:lstStyle/>
          <a:p>
            <a:pPr algn="ctr">
              <a:defRPr/>
            </a:pPr>
            <a:r>
              <a:rPr lang="fr-CA" sz="4000" dirty="0" smtClean="0">
                <a:solidFill>
                  <a:srgbClr val="0000FF"/>
                </a:solidFill>
                <a:effectLst/>
                <a:latin typeface="Arial" charset="0"/>
                <a:cs typeface="Arial" charset="0"/>
              </a:rPr>
              <a:t>Universal Design </a:t>
            </a:r>
            <a:r>
              <a:rPr lang="fr-CA" sz="4000" dirty="0">
                <a:solidFill>
                  <a:srgbClr val="0000FF"/>
                </a:solidFill>
                <a:effectLst/>
                <a:latin typeface="Arial" charset="0"/>
                <a:cs typeface="Arial" charset="0"/>
              </a:rPr>
              <a:t>p</a:t>
            </a:r>
            <a:r>
              <a:rPr lang="fr-CA" sz="4000" dirty="0" smtClean="0">
                <a:solidFill>
                  <a:srgbClr val="0000FF"/>
                </a:solidFill>
                <a:effectLst/>
                <a:latin typeface="Arial" charset="0"/>
                <a:cs typeface="Arial" charset="0"/>
              </a:rPr>
              <a:t>lus               E-Learning in </a:t>
            </a:r>
            <a:r>
              <a:rPr lang="en-US" sz="4000" dirty="0" smtClean="0">
                <a:solidFill>
                  <a:srgbClr val="0000FF"/>
                </a:solidFill>
                <a:effectLst/>
                <a:latin typeface="Arial" charset="0"/>
                <a:cs typeface="Arial" charset="0"/>
              </a:rPr>
              <a:t>Higher</a:t>
            </a:r>
            <a:r>
              <a:rPr lang="fr-CA" sz="4000" dirty="0" smtClean="0">
                <a:solidFill>
                  <a:srgbClr val="0000FF"/>
                </a:solidFill>
                <a:effectLst/>
                <a:latin typeface="Arial" charset="0"/>
                <a:cs typeface="Arial" charset="0"/>
              </a:rPr>
              <a:t> Education</a:t>
            </a:r>
            <a:endParaRPr lang="fr-CA" sz="4000" dirty="0">
              <a:solidFill>
                <a:srgbClr val="0000FF"/>
              </a:solidFill>
              <a:effectLst/>
              <a:latin typeface="Arial" charset="0"/>
              <a:cs typeface="Arial" charset="0"/>
            </a:endParaRPr>
          </a:p>
        </p:txBody>
      </p:sp>
      <p:sp>
        <p:nvSpPr>
          <p:cNvPr id="3" name="Sous-titre 2"/>
          <p:cNvSpPr>
            <a:spLocks noGrp="1"/>
          </p:cNvSpPr>
          <p:nvPr>
            <p:ph type="subTitle" idx="1"/>
          </p:nvPr>
        </p:nvSpPr>
        <p:spPr>
          <a:xfrm>
            <a:off x="70253" y="2205485"/>
            <a:ext cx="8964612" cy="2663675"/>
          </a:xfrm>
        </p:spPr>
        <p:txBody>
          <a:bodyPr>
            <a:normAutofit fontScale="40000" lnSpcReduction="20000"/>
          </a:bodyPr>
          <a:lstStyle/>
          <a:p>
            <a:pPr algn="ctr">
              <a:lnSpc>
                <a:spcPct val="120000"/>
              </a:lnSpc>
              <a:spcAft>
                <a:spcPts val="0"/>
              </a:spcAft>
              <a:defRPr/>
            </a:pPr>
            <a:r>
              <a:rPr lang="fr-CA" sz="4800" b="1" dirty="0" smtClean="0">
                <a:solidFill>
                  <a:schemeClr val="tx2"/>
                </a:solidFill>
                <a:latin typeface="Arial" panose="020B0604020202020204" pitchFamily="34" charset="0"/>
                <a:cs typeface="Arial" panose="020B0604020202020204" pitchFamily="34" charset="0"/>
              </a:rPr>
              <a:t>Roberta Thomson</a:t>
            </a:r>
            <a:r>
              <a:rPr lang="fr-CA" sz="4800" dirty="0" smtClean="0">
                <a:solidFill>
                  <a:schemeClr val="tx2"/>
                </a:solidFill>
                <a:latin typeface="Arial" panose="020B0604020202020204" pitchFamily="34" charset="0"/>
                <a:cs typeface="Arial" panose="020B0604020202020204" pitchFamily="34" charset="0"/>
              </a:rPr>
              <a:t>, M.A., </a:t>
            </a:r>
            <a:r>
              <a:rPr lang="fr-CA" sz="4800" dirty="0">
                <a:solidFill>
                  <a:schemeClr val="tx2"/>
                </a:solidFill>
                <a:latin typeface="Arial" panose="020B0604020202020204" pitchFamily="34" charset="0"/>
                <a:cs typeface="Arial" panose="020B0604020202020204" pitchFamily="34" charset="0"/>
              </a:rPr>
              <a:t>UDL </a:t>
            </a:r>
            <a:r>
              <a:rPr lang="fr-CA" sz="4800" dirty="0" err="1" smtClean="0">
                <a:solidFill>
                  <a:schemeClr val="tx2"/>
                </a:solidFill>
                <a:latin typeface="Arial" panose="020B0604020202020204" pitchFamily="34" charset="0"/>
                <a:cs typeface="Arial" panose="020B0604020202020204" pitchFamily="34" charset="0"/>
              </a:rPr>
              <a:t>Faculty</a:t>
            </a:r>
            <a:r>
              <a:rPr lang="fr-CA" sz="4800" dirty="0">
                <a:solidFill>
                  <a:schemeClr val="tx2"/>
                </a:solidFill>
                <a:latin typeface="Arial" panose="020B0604020202020204" pitchFamily="34" charset="0"/>
                <a:cs typeface="Arial" panose="020B0604020202020204" pitchFamily="34" charset="0"/>
              </a:rPr>
              <a:t>/</a:t>
            </a:r>
            <a:r>
              <a:rPr lang="fr-CA" sz="4800" dirty="0" err="1" smtClean="0">
                <a:solidFill>
                  <a:schemeClr val="tx2"/>
                </a:solidFill>
                <a:latin typeface="Arial" panose="020B0604020202020204" pitchFamily="34" charset="0"/>
                <a:cs typeface="Arial" panose="020B0604020202020204" pitchFamily="34" charset="0"/>
              </a:rPr>
              <a:t>Toolkit</a:t>
            </a:r>
            <a:r>
              <a:rPr lang="fr-CA" sz="4800" dirty="0" smtClean="0">
                <a:solidFill>
                  <a:schemeClr val="tx2"/>
                </a:solidFill>
                <a:latin typeface="Arial" panose="020B0604020202020204" pitchFamily="34" charset="0"/>
                <a:cs typeface="Arial" panose="020B0604020202020204" pitchFamily="34" charset="0"/>
              </a:rPr>
              <a:t>, Project </a:t>
            </a:r>
            <a:r>
              <a:rPr lang="fr-CA" sz="4800" dirty="0" err="1" smtClean="0">
                <a:solidFill>
                  <a:schemeClr val="tx2"/>
                </a:solidFill>
                <a:latin typeface="Arial" panose="020B0604020202020204" pitchFamily="34" charset="0"/>
                <a:cs typeface="Arial" panose="020B0604020202020204" pitchFamily="34" charset="0"/>
              </a:rPr>
              <a:t>Coordinator</a:t>
            </a:r>
            <a:r>
              <a:rPr lang="fr-CA" sz="4800" dirty="0" smtClean="0">
                <a:solidFill>
                  <a:schemeClr val="tx2"/>
                </a:solidFill>
                <a:latin typeface="Arial" panose="020B0604020202020204" pitchFamily="34" charset="0"/>
                <a:cs typeface="Arial" panose="020B0604020202020204" pitchFamily="34" charset="0"/>
              </a:rPr>
              <a:t>,               McGill </a:t>
            </a:r>
            <a:r>
              <a:rPr lang="fr-CA" sz="4800" dirty="0" err="1" smtClean="0">
                <a:solidFill>
                  <a:schemeClr val="tx2"/>
                </a:solidFill>
                <a:latin typeface="Arial" panose="020B0604020202020204" pitchFamily="34" charset="0"/>
                <a:cs typeface="Arial" panose="020B0604020202020204" pitchFamily="34" charset="0"/>
              </a:rPr>
              <a:t>University</a:t>
            </a:r>
            <a:r>
              <a:rPr lang="fr-CA" sz="4800" dirty="0" smtClean="0">
                <a:solidFill>
                  <a:schemeClr val="tx2"/>
                </a:solidFill>
                <a:latin typeface="Arial" panose="020B0604020202020204" pitchFamily="34" charset="0"/>
                <a:cs typeface="Arial" panose="020B0604020202020204" pitchFamily="34" charset="0"/>
              </a:rPr>
              <a:t>   </a:t>
            </a:r>
            <a:r>
              <a:rPr lang="en-US" sz="4800" dirty="0" smtClean="0">
                <a:latin typeface="Arial" panose="020B0604020202020204" pitchFamily="34" charset="0"/>
                <a:cs typeface="Arial" panose="020B0604020202020204" pitchFamily="34" charset="0"/>
                <a:hlinkClick r:id="rId3"/>
              </a:rPr>
              <a:t>roberta.thomson2@mcgill.ca</a:t>
            </a:r>
            <a:r>
              <a:rPr lang="en-US" sz="4800" dirty="0" smtClean="0">
                <a:latin typeface="Arial" panose="020B0604020202020204" pitchFamily="34" charset="0"/>
                <a:cs typeface="Arial" panose="020B0604020202020204" pitchFamily="34" charset="0"/>
              </a:rPr>
              <a:t> </a:t>
            </a:r>
          </a:p>
          <a:p>
            <a:pPr algn="ctr">
              <a:lnSpc>
                <a:spcPct val="120000"/>
              </a:lnSpc>
              <a:spcAft>
                <a:spcPts val="0"/>
              </a:spcAft>
              <a:defRPr/>
            </a:pPr>
            <a:endParaRPr lang="en-US" sz="2500" dirty="0">
              <a:latin typeface="Arial" panose="020B0604020202020204" pitchFamily="34" charset="0"/>
              <a:cs typeface="Arial" panose="020B0604020202020204" pitchFamily="34" charset="0"/>
            </a:endParaRPr>
          </a:p>
          <a:p>
            <a:pPr algn="ctr">
              <a:lnSpc>
                <a:spcPct val="120000"/>
              </a:lnSpc>
              <a:defRPr/>
            </a:pPr>
            <a:r>
              <a:rPr lang="en-US" sz="4800" b="1" dirty="0" smtClean="0">
                <a:latin typeface="Arial" panose="020B0604020202020204" pitchFamily="34" charset="0"/>
                <a:cs typeface="Arial" panose="020B0604020202020204" pitchFamily="34" charset="0"/>
              </a:rPr>
              <a:t>Jillian Budd</a:t>
            </a:r>
            <a:r>
              <a:rPr lang="en-US" sz="4800" dirty="0" smtClean="0">
                <a:latin typeface="Arial" panose="020B0604020202020204" pitchFamily="34" charset="0"/>
                <a:cs typeface="Arial" panose="020B0604020202020204" pitchFamily="34" charset="0"/>
              </a:rPr>
              <a:t>, M.A., Adaptech </a:t>
            </a:r>
            <a:r>
              <a:rPr lang="en-US" sz="4800" dirty="0">
                <a:latin typeface="Arial" panose="020B0604020202020204" pitchFamily="34" charset="0"/>
                <a:cs typeface="Arial" panose="020B0604020202020204" pitchFamily="34" charset="0"/>
              </a:rPr>
              <a:t>Research Network and McGill </a:t>
            </a:r>
            <a:r>
              <a:rPr lang="en-US" sz="4800" dirty="0" smtClean="0">
                <a:latin typeface="Arial" panose="020B0604020202020204" pitchFamily="34" charset="0"/>
                <a:cs typeface="Arial" panose="020B0604020202020204" pitchFamily="34" charset="0"/>
              </a:rPr>
              <a:t>University</a:t>
            </a:r>
          </a:p>
          <a:p>
            <a:pPr algn="ctr">
              <a:lnSpc>
                <a:spcPct val="120000"/>
              </a:lnSpc>
              <a:spcBef>
                <a:spcPts val="0"/>
              </a:spcBef>
              <a:spcAft>
                <a:spcPts val="0"/>
              </a:spcAft>
              <a:defRPr/>
            </a:pPr>
            <a:r>
              <a:rPr lang="en-US" sz="4800" u="sng" dirty="0" smtClean="0">
                <a:latin typeface="Arial" panose="020B0604020202020204" pitchFamily="34" charset="0"/>
                <a:cs typeface="Arial" panose="020B0604020202020204" pitchFamily="34" charset="0"/>
                <a:hlinkClick r:id="rId4"/>
              </a:rPr>
              <a:t>jbudd@dawsoncollege.qc.ca</a:t>
            </a:r>
            <a:endParaRPr lang="en-US" sz="4800" u="sng" dirty="0" smtClean="0">
              <a:latin typeface="Arial" panose="020B0604020202020204" pitchFamily="34" charset="0"/>
              <a:cs typeface="Arial" panose="020B0604020202020204" pitchFamily="34" charset="0"/>
            </a:endParaRPr>
          </a:p>
          <a:p>
            <a:pPr algn="ctr">
              <a:lnSpc>
                <a:spcPct val="120000"/>
              </a:lnSpc>
              <a:spcBef>
                <a:spcPts val="0"/>
              </a:spcBef>
              <a:spcAft>
                <a:spcPts val="0"/>
              </a:spcAft>
              <a:defRPr/>
            </a:pPr>
            <a:endParaRPr lang="en-US" sz="3100" u="sng" dirty="0" smtClean="0">
              <a:latin typeface="Arial" panose="020B0604020202020204" pitchFamily="34" charset="0"/>
              <a:cs typeface="Arial" panose="020B0604020202020204" pitchFamily="34" charset="0"/>
            </a:endParaRPr>
          </a:p>
          <a:p>
            <a:pPr algn="ctr">
              <a:lnSpc>
                <a:spcPct val="120000"/>
              </a:lnSpc>
              <a:spcBef>
                <a:spcPts val="0"/>
              </a:spcBef>
              <a:spcAft>
                <a:spcPts val="0"/>
              </a:spcAft>
              <a:defRPr/>
            </a:pPr>
            <a:r>
              <a:rPr lang="fr-CA" sz="4800" b="1" dirty="0" smtClean="0">
                <a:solidFill>
                  <a:schemeClr val="tx2"/>
                </a:solidFill>
                <a:latin typeface="Arial" panose="020B0604020202020204" pitchFamily="34" charset="0"/>
                <a:cs typeface="Arial" panose="020B0604020202020204" pitchFamily="34" charset="0"/>
              </a:rPr>
              <a:t>Catherine </a:t>
            </a:r>
            <a:r>
              <a:rPr lang="fr-CA" sz="4800" b="1" dirty="0">
                <a:solidFill>
                  <a:schemeClr val="tx2"/>
                </a:solidFill>
                <a:latin typeface="Arial" panose="020B0604020202020204" pitchFamily="34" charset="0"/>
                <a:cs typeface="Arial" panose="020B0604020202020204" pitchFamily="34" charset="0"/>
              </a:rPr>
              <a:t>Fichten</a:t>
            </a:r>
            <a:r>
              <a:rPr lang="fr-CA" sz="4800" dirty="0">
                <a:solidFill>
                  <a:schemeClr val="tx2"/>
                </a:solidFill>
                <a:latin typeface="Arial" panose="020B0604020202020204" pitchFamily="34" charset="0"/>
                <a:cs typeface="Arial" panose="020B0604020202020204" pitchFamily="34" charset="0"/>
              </a:rPr>
              <a:t>, </a:t>
            </a:r>
            <a:r>
              <a:rPr lang="fr-CA" sz="4800" dirty="0" err="1">
                <a:solidFill>
                  <a:schemeClr val="tx2"/>
                </a:solidFill>
                <a:latin typeface="Arial" panose="020B0604020202020204" pitchFamily="34" charset="0"/>
                <a:cs typeface="Arial" panose="020B0604020202020204" pitchFamily="34" charset="0"/>
              </a:rPr>
              <a:t>Ph.D</a:t>
            </a:r>
            <a:r>
              <a:rPr lang="fr-CA" sz="4800" dirty="0">
                <a:solidFill>
                  <a:schemeClr val="tx2"/>
                </a:solidFill>
                <a:latin typeface="Arial" panose="020B0604020202020204" pitchFamily="34" charset="0"/>
                <a:cs typeface="Arial" panose="020B0604020202020204" pitchFamily="34" charset="0"/>
              </a:rPr>
              <a:t>., Co-</a:t>
            </a:r>
            <a:r>
              <a:rPr lang="fr-CA" sz="4800" dirty="0" err="1">
                <a:solidFill>
                  <a:schemeClr val="tx2"/>
                </a:solidFill>
                <a:latin typeface="Arial" panose="020B0604020202020204" pitchFamily="34" charset="0"/>
                <a:cs typeface="Arial" panose="020B0604020202020204" pitchFamily="34" charset="0"/>
              </a:rPr>
              <a:t>Director</a:t>
            </a:r>
            <a:r>
              <a:rPr lang="fr-CA" sz="4800" dirty="0">
                <a:solidFill>
                  <a:schemeClr val="tx2"/>
                </a:solidFill>
                <a:latin typeface="Arial" panose="020B0604020202020204" pitchFamily="34" charset="0"/>
                <a:cs typeface="Arial" panose="020B0604020202020204" pitchFamily="34" charset="0"/>
              </a:rPr>
              <a:t>, Adaptech Research </a:t>
            </a:r>
            <a:r>
              <a:rPr lang="fr-CA" sz="4800" dirty="0" smtClean="0">
                <a:solidFill>
                  <a:schemeClr val="tx2"/>
                </a:solidFill>
                <a:latin typeface="Arial" panose="020B0604020202020204" pitchFamily="34" charset="0"/>
                <a:cs typeface="Arial" panose="020B0604020202020204" pitchFamily="34" charset="0"/>
              </a:rPr>
              <a:t>Network, </a:t>
            </a:r>
            <a:br>
              <a:rPr lang="fr-CA" sz="4800" dirty="0" smtClean="0">
                <a:solidFill>
                  <a:schemeClr val="tx2"/>
                </a:solidFill>
                <a:latin typeface="Arial" panose="020B0604020202020204" pitchFamily="34" charset="0"/>
                <a:cs typeface="Arial" panose="020B0604020202020204" pitchFamily="34" charset="0"/>
              </a:rPr>
            </a:br>
            <a:r>
              <a:rPr lang="fr-CA" sz="4800" dirty="0" smtClean="0">
                <a:solidFill>
                  <a:schemeClr val="tx2"/>
                </a:solidFill>
                <a:latin typeface="Arial" panose="020B0604020202020204" pitchFamily="34" charset="0"/>
                <a:cs typeface="Arial" panose="020B0604020202020204" pitchFamily="34" charset="0"/>
              </a:rPr>
              <a:t>Dawson </a:t>
            </a:r>
            <a:r>
              <a:rPr lang="fr-CA" sz="4800" dirty="0" err="1" smtClean="0">
                <a:solidFill>
                  <a:schemeClr val="tx2"/>
                </a:solidFill>
                <a:latin typeface="Arial" panose="020B0604020202020204" pitchFamily="34" charset="0"/>
                <a:cs typeface="Arial" panose="020B0604020202020204" pitchFamily="34" charset="0"/>
              </a:rPr>
              <a:t>College</a:t>
            </a:r>
            <a:r>
              <a:rPr lang="fr-CA" sz="4800" dirty="0" smtClean="0">
                <a:solidFill>
                  <a:schemeClr val="tx2"/>
                </a:solidFill>
                <a:latin typeface="Arial" panose="020B0604020202020204" pitchFamily="34" charset="0"/>
                <a:cs typeface="Arial" panose="020B0604020202020204" pitchFamily="34" charset="0"/>
              </a:rPr>
              <a:t>, McGill </a:t>
            </a:r>
            <a:r>
              <a:rPr lang="fr-CA" sz="4800" dirty="0" err="1" smtClean="0">
                <a:solidFill>
                  <a:schemeClr val="tx2"/>
                </a:solidFill>
                <a:latin typeface="Arial" panose="020B0604020202020204" pitchFamily="34" charset="0"/>
                <a:cs typeface="Arial" panose="020B0604020202020204" pitchFamily="34" charset="0"/>
              </a:rPr>
              <a:t>University</a:t>
            </a:r>
            <a:r>
              <a:rPr lang="en-US" sz="4800" dirty="0" smtClean="0">
                <a:solidFill>
                  <a:schemeClr val="tx2"/>
                </a:solidFill>
                <a:latin typeface="Arial" panose="020B0604020202020204" pitchFamily="34" charset="0"/>
                <a:cs typeface="Arial" panose="020B0604020202020204" pitchFamily="34" charset="0"/>
              </a:rPr>
              <a:t>   </a:t>
            </a:r>
            <a:r>
              <a:rPr lang="fr-CA" sz="4800" u="sng" dirty="0" smtClean="0">
                <a:latin typeface="Arial" panose="020B0604020202020204" pitchFamily="34" charset="0"/>
                <a:cs typeface="Arial" panose="020B0604020202020204" pitchFamily="34" charset="0"/>
                <a:hlinkClick r:id="rId5"/>
              </a:rPr>
              <a:t>catherine.fichten@mcgill.ca</a:t>
            </a:r>
            <a:endParaRPr lang="en-US" sz="4800" dirty="0">
              <a:latin typeface="Arial" panose="020B0604020202020204" pitchFamily="34" charset="0"/>
              <a:cs typeface="Arial" panose="020B0604020202020204" pitchFamily="34" charset="0"/>
            </a:endParaRPr>
          </a:p>
          <a:p>
            <a:pPr algn="ctr">
              <a:lnSpc>
                <a:spcPct val="110000"/>
              </a:lnSpc>
              <a:spcBef>
                <a:spcPts val="0"/>
              </a:spcBef>
              <a:spcAft>
                <a:spcPts val="0"/>
              </a:spcAft>
              <a:buFont typeface="Arial" panose="020B0604020202020204" pitchFamily="34" charset="0"/>
              <a:buChar char="•"/>
              <a:defRPr/>
            </a:pPr>
            <a:endParaRPr lang="en-US" sz="3600" u="sng" dirty="0" smtClean="0"/>
          </a:p>
          <a:p>
            <a:pPr algn="ctr">
              <a:lnSpc>
                <a:spcPct val="110000"/>
              </a:lnSpc>
              <a:spcBef>
                <a:spcPts val="0"/>
              </a:spcBef>
              <a:spcAft>
                <a:spcPts val="0"/>
              </a:spcAft>
              <a:buFont typeface="Arial" panose="020B0604020202020204" pitchFamily="34" charset="0"/>
              <a:buChar char="•"/>
              <a:defRPr/>
            </a:pPr>
            <a:endParaRPr lang="en-US" sz="3600" u="sng" dirty="0"/>
          </a:p>
          <a:p>
            <a:pPr algn="ctr">
              <a:defRPr/>
            </a:pPr>
            <a:endParaRPr lang="en-US" sz="1900" dirty="0">
              <a:solidFill>
                <a:schemeClr val="tx2"/>
              </a:solidFill>
              <a:latin typeface="Arial" panose="020B0604020202020204" pitchFamily="34" charset="0"/>
              <a:cs typeface="Arial" panose="020B0604020202020204" pitchFamily="34" charset="0"/>
            </a:endParaRPr>
          </a:p>
          <a:p>
            <a:pPr>
              <a:lnSpc>
                <a:spcPct val="120000"/>
              </a:lnSpc>
              <a:spcAft>
                <a:spcPts val="0"/>
              </a:spcAft>
              <a:buFont typeface="Arial" panose="020B0604020202020204" pitchFamily="34" charset="0"/>
              <a:buNone/>
              <a:defRPr/>
            </a:pPr>
            <a:endParaRPr lang="fr-CA" sz="2800" dirty="0" smtClean="0">
              <a:solidFill>
                <a:schemeClr val="tx2"/>
              </a:solidFill>
            </a:endParaRPr>
          </a:p>
        </p:txBody>
      </p:sp>
      <p:sp>
        <p:nvSpPr>
          <p:cNvPr id="6147" name="TextBox 3"/>
          <p:cNvSpPr txBox="1">
            <a:spLocks noChangeArrowheads="1"/>
          </p:cNvSpPr>
          <p:nvPr/>
        </p:nvSpPr>
        <p:spPr bwMode="auto">
          <a:xfrm>
            <a:off x="287337" y="5610726"/>
            <a:ext cx="8569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i="1" dirty="0" smtClean="0">
                <a:solidFill>
                  <a:schemeClr val="tx2"/>
                </a:solidFill>
                <a:latin typeface="Arial" charset="0"/>
              </a:rPr>
              <a:t>McGill UDL: Canadian Perspectives, Montreal, QC, May </a:t>
            </a:r>
            <a:r>
              <a:rPr lang="en-US" sz="1600" i="1" dirty="0">
                <a:solidFill>
                  <a:schemeClr val="tx2"/>
                </a:solidFill>
                <a:latin typeface="Arial" charset="0"/>
              </a:rPr>
              <a:t>2015</a:t>
            </a:r>
          </a:p>
        </p:txBody>
      </p:sp>
      <p:sp>
        <p:nvSpPr>
          <p:cNvPr id="6148" name="Connecteur droit 28"/>
          <p:cNvSpPr>
            <a:spLocks noChangeShapeType="1"/>
          </p:cNvSpPr>
          <p:nvPr/>
        </p:nvSpPr>
        <p:spPr bwMode="auto">
          <a:xfrm>
            <a:off x="468313" y="1844824"/>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149" name="Picture 25" descr="Adaptech logo blue"/>
          <p:cNvPicPr>
            <a:picLocks noChangeAspect="1" noChangeArrowheads="1"/>
          </p:cNvPicPr>
          <p:nvPr/>
        </p:nvPicPr>
        <p:blipFill>
          <a:blip r:embed="rId6"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256088" y="4653136"/>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2775" y="6116910"/>
            <a:ext cx="283845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effectLst/>
              </a:rPr>
              <a:t>Engage &amp; </a:t>
            </a:r>
            <a:r>
              <a:rPr lang="en-CA" dirty="0" smtClean="0">
                <a:effectLst/>
              </a:rPr>
              <a:t>Express</a:t>
            </a:r>
            <a:endParaRPr lang="en-CA" dirty="0">
              <a:effectLst/>
            </a:endParaRPr>
          </a:p>
        </p:txBody>
      </p:sp>
      <p:sp>
        <p:nvSpPr>
          <p:cNvPr id="3" name="Content Placeholder 2"/>
          <p:cNvSpPr>
            <a:spLocks noGrp="1"/>
          </p:cNvSpPr>
          <p:nvPr>
            <p:ph sz="quarter" idx="1"/>
          </p:nvPr>
        </p:nvSpPr>
        <p:spPr/>
        <p:txBody>
          <a:bodyPr/>
          <a:lstStyle/>
          <a:p>
            <a:endParaRPr lang="en-US" dirty="0" smtClean="0"/>
          </a:p>
          <a:p>
            <a:r>
              <a:rPr lang="en-US" dirty="0" smtClean="0"/>
              <a:t>Who are other stakeholders?</a:t>
            </a:r>
          </a:p>
          <a:p>
            <a:endParaRPr lang="en-US" dirty="0"/>
          </a:p>
          <a:p>
            <a:endParaRPr lang="en-US" dirty="0" smtClean="0"/>
          </a:p>
          <a:p>
            <a:pPr algn="ctr"/>
            <a:r>
              <a:rPr lang="en-US" dirty="0" smtClean="0"/>
              <a:t>  #</a:t>
            </a:r>
            <a:r>
              <a:rPr lang="en-US" dirty="0"/>
              <a:t>UDLictMcGill</a:t>
            </a:r>
          </a:p>
          <a:p>
            <a:pPr marL="0" indent="0" algn="ctr">
              <a:buNone/>
            </a:pPr>
            <a:endParaRPr lang="en-US" dirty="0" smtClean="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10</a:t>
            </a:fld>
            <a:endParaRPr lang="fr-FR"/>
          </a:p>
        </p:txBody>
      </p:sp>
      <p:pic>
        <p:nvPicPr>
          <p:cNvPr id="11266" name="Picture 2" title="Twitter 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616967"/>
            <a:ext cx="1524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46837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Concerns &amp; Barriers</a:t>
            </a:r>
            <a:endParaRPr lang="en-US" dirty="0">
              <a:effectLst/>
            </a:endParaRPr>
          </a:p>
        </p:txBody>
      </p:sp>
      <p:sp>
        <p:nvSpPr>
          <p:cNvPr id="3" name="Content Placeholder 2"/>
          <p:cNvSpPr>
            <a:spLocks noGrp="1"/>
          </p:cNvSpPr>
          <p:nvPr>
            <p:ph sz="quarter" idx="1"/>
          </p:nvPr>
        </p:nvSpPr>
        <p:spPr>
          <a:xfrm>
            <a:off x="457200" y="1268760"/>
            <a:ext cx="8507288" cy="4888200"/>
          </a:xfrm>
        </p:spPr>
        <p:txBody>
          <a:bodyPr/>
          <a:lstStyle/>
          <a:p>
            <a:pPr>
              <a:lnSpc>
                <a:spcPct val="120000"/>
              </a:lnSpc>
            </a:pPr>
            <a:r>
              <a:rPr lang="en-US" sz="3200" dirty="0"/>
              <a:t>C</a:t>
            </a:r>
            <a:r>
              <a:rPr lang="en-US" sz="3200" dirty="0" smtClean="0"/>
              <a:t>ompatibility between e-learning and students’ ICTs is not considered</a:t>
            </a:r>
          </a:p>
          <a:p>
            <a:pPr>
              <a:lnSpc>
                <a:spcPct val="120000"/>
              </a:lnSpc>
            </a:pPr>
            <a:r>
              <a:rPr lang="en-US" sz="3200" dirty="0" smtClean="0"/>
              <a:t>High </a:t>
            </a:r>
            <a:r>
              <a:rPr lang="en-US" sz="3200" dirty="0"/>
              <a:t>cost of ICTs </a:t>
            </a:r>
            <a:endParaRPr lang="en-US" sz="3200" dirty="0" smtClean="0"/>
          </a:p>
          <a:p>
            <a:pPr>
              <a:lnSpc>
                <a:spcPct val="120000"/>
              </a:lnSpc>
            </a:pPr>
            <a:r>
              <a:rPr lang="en-US" sz="3200" dirty="0" smtClean="0"/>
              <a:t>Inadequate opportunities </a:t>
            </a:r>
            <a:r>
              <a:rPr lang="en-US" sz="3200" dirty="0"/>
              <a:t>to </a:t>
            </a:r>
            <a:r>
              <a:rPr lang="en-US" sz="3200" dirty="0" smtClean="0"/>
              <a:t>try ICTs before purchasing</a:t>
            </a:r>
            <a:r>
              <a:rPr lang="en-CA" sz="3200" dirty="0" smtClean="0"/>
              <a:t> </a:t>
            </a:r>
            <a:endParaRPr lang="en-CA" sz="3200" dirty="0"/>
          </a:p>
          <a:p>
            <a:r>
              <a:rPr lang="en-US" sz="3200" dirty="0">
                <a:latin typeface="Arial"/>
                <a:cs typeface="Arial"/>
              </a:rPr>
              <a:t>Adaptech Research Network </a:t>
            </a:r>
            <a:r>
              <a:rPr lang="en-US" sz="3200" dirty="0" smtClean="0">
                <a:latin typeface="Arial"/>
                <a:cs typeface="Arial"/>
              </a:rPr>
              <a:t>alternatives</a:t>
            </a:r>
            <a:r>
              <a:rPr lang="en-US" sz="3200" dirty="0" smtClean="0"/>
              <a:t> </a:t>
            </a:r>
          </a:p>
          <a:p>
            <a:pPr lvl="1"/>
            <a:r>
              <a:rPr lang="en-US" sz="2800" dirty="0" smtClean="0">
                <a:latin typeface="Arial" charset="0"/>
              </a:rPr>
              <a:t>Free </a:t>
            </a:r>
            <a:r>
              <a:rPr lang="en-US" sz="2800" dirty="0">
                <a:latin typeface="Arial" charset="0"/>
              </a:rPr>
              <a:t>or inexpensive </a:t>
            </a:r>
            <a:r>
              <a:rPr lang="en-US" sz="2800" dirty="0" smtClean="0">
                <a:latin typeface="Arial" charset="0"/>
              </a:rPr>
              <a:t>ICTs </a:t>
            </a:r>
            <a:r>
              <a:rPr lang="en-US" sz="2800" dirty="0" smtClean="0">
                <a:latin typeface="Arial" charset="0"/>
                <a:cs typeface="Arial" charset="0"/>
                <a:hlinkClick r:id="rId3"/>
              </a:rPr>
              <a:t>adaptech.org/downloads</a:t>
            </a:r>
            <a:r>
              <a:rPr lang="en-US" sz="2800" dirty="0" smtClean="0">
                <a:latin typeface="Arial" charset="0"/>
                <a:cs typeface="Arial" charset="0"/>
              </a:rPr>
              <a:t> </a:t>
            </a:r>
            <a:endParaRPr lang="en-US" sz="2800" dirty="0">
              <a:latin typeface="Arial" charset="0"/>
              <a:cs typeface="Arial" charset="0"/>
            </a:endParaRPr>
          </a:p>
          <a:p>
            <a:pPr>
              <a:lnSpc>
                <a:spcPct val="120000"/>
              </a:lnSpc>
            </a:pPr>
            <a:endParaRPr lang="en-US" sz="2000" dirty="0" smtClean="0"/>
          </a:p>
          <a:p>
            <a:pPr marL="0" indent="0">
              <a:buNone/>
            </a:pPr>
            <a:endParaRPr lang="en-US" sz="2400" dirty="0" smtClean="0"/>
          </a:p>
          <a:p>
            <a:pPr marL="0" indent="0">
              <a:buNone/>
            </a:pPr>
            <a:endParaRPr lang="en-US" sz="24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11</a:t>
            </a:fld>
            <a:endParaRPr lang="fr-FR"/>
          </a:p>
        </p:txBody>
      </p:sp>
      <p:pic>
        <p:nvPicPr>
          <p:cNvPr id="8195" name="Picture 3" title="Stick Figure scratching thier head with question mark above 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0243" y="692696"/>
            <a:ext cx="152400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57200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Your Suggestions </a:t>
            </a:r>
            <a:endParaRPr lang="en-CA" dirty="0">
              <a:effectLst/>
            </a:endParaRPr>
          </a:p>
        </p:txBody>
      </p:sp>
      <p:sp>
        <p:nvSpPr>
          <p:cNvPr id="3" name="Content Placeholder 2"/>
          <p:cNvSpPr>
            <a:spLocks noGrp="1"/>
          </p:cNvSpPr>
          <p:nvPr>
            <p:ph sz="quarter" idx="1"/>
          </p:nvPr>
        </p:nvSpPr>
        <p:spPr/>
        <p:txBody>
          <a:bodyPr/>
          <a:lstStyle/>
          <a:p>
            <a:r>
              <a:rPr lang="en-US" dirty="0"/>
              <a:t>S</a:t>
            </a:r>
            <a:r>
              <a:rPr lang="en-US" dirty="0" smtClean="0"/>
              <a:t>oftware </a:t>
            </a:r>
            <a:r>
              <a:rPr lang="en-US" dirty="0"/>
              <a:t>for the </a:t>
            </a:r>
            <a:r>
              <a:rPr lang="en-US" dirty="0" smtClean="0"/>
              <a:t>Adaptech Free </a:t>
            </a:r>
            <a:r>
              <a:rPr lang="en-US" dirty="0"/>
              <a:t>and </a:t>
            </a:r>
            <a:r>
              <a:rPr lang="en-US" dirty="0" smtClean="0"/>
              <a:t>Inexpensive </a:t>
            </a:r>
            <a:r>
              <a:rPr lang="en-US" dirty="0"/>
              <a:t>web site, especially android and </a:t>
            </a:r>
            <a:r>
              <a:rPr lang="en-US" dirty="0" smtClean="0"/>
              <a:t>Apple </a:t>
            </a:r>
            <a:r>
              <a:rPr lang="en-US" dirty="0"/>
              <a:t>apps</a:t>
            </a:r>
            <a:endParaRPr lang="en-CA"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12</a:t>
            </a:fld>
            <a:endParaRPr lang="fr-FR"/>
          </a:p>
        </p:txBody>
      </p:sp>
      <p:pic>
        <p:nvPicPr>
          <p:cNvPr id="5" name="Picture 2" title="Twitter 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616967"/>
            <a:ext cx="1524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131840" y="3722425"/>
            <a:ext cx="3252814" cy="646331"/>
          </a:xfrm>
          <a:prstGeom prst="rect">
            <a:avLst/>
          </a:prstGeom>
        </p:spPr>
        <p:txBody>
          <a:bodyPr wrap="none">
            <a:spAutoFit/>
          </a:bodyPr>
          <a:lstStyle/>
          <a:p>
            <a:r>
              <a:rPr lang="en-CA" sz="3600" dirty="0"/>
              <a:t> </a:t>
            </a:r>
            <a:r>
              <a:rPr lang="en-CA" sz="3600" dirty="0">
                <a:latin typeface="Arial" panose="020B0604020202020204" pitchFamily="34" charset="0"/>
                <a:cs typeface="Arial" panose="020B0604020202020204" pitchFamily="34" charset="0"/>
              </a:rPr>
              <a:t>#UDLictMcGill</a:t>
            </a:r>
          </a:p>
        </p:txBody>
      </p:sp>
      <p:sp>
        <p:nvSpPr>
          <p:cNvPr id="7" name="TextBox 6"/>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3234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Questions &amp; Contact</a:t>
            </a:r>
            <a:endParaRPr lang="en-US" dirty="0">
              <a:effectLst/>
            </a:endParaRPr>
          </a:p>
        </p:txBody>
      </p:sp>
      <p:sp>
        <p:nvSpPr>
          <p:cNvPr id="3" name="Content Placeholder 2"/>
          <p:cNvSpPr>
            <a:spLocks noGrp="1"/>
          </p:cNvSpPr>
          <p:nvPr>
            <p:ph sz="quarter" idx="1"/>
          </p:nvPr>
        </p:nvSpPr>
        <p:spPr/>
        <p:txBody>
          <a:bodyPr/>
          <a:lstStyle/>
          <a:p>
            <a:pPr marL="0" indent="0" algn="ctr">
              <a:lnSpc>
                <a:spcPct val="110000"/>
              </a:lnSpc>
              <a:spcBef>
                <a:spcPts val="0"/>
              </a:spcBef>
              <a:spcAft>
                <a:spcPts val="0"/>
              </a:spcAft>
              <a:buNone/>
              <a:defRPr/>
            </a:pPr>
            <a:r>
              <a:rPr lang="en-US" dirty="0"/>
              <a:t>Roberta Thomson</a:t>
            </a:r>
            <a:r>
              <a:rPr lang="en-US" sz="2400" dirty="0"/>
              <a:t> </a:t>
            </a:r>
            <a:r>
              <a:rPr lang="en-US" sz="3200" dirty="0">
                <a:hlinkClick r:id="rId2"/>
              </a:rPr>
              <a:t>roberta.thomson2@mcgill.ca</a:t>
            </a:r>
            <a:r>
              <a:rPr lang="en-US" sz="3200" dirty="0"/>
              <a:t> </a:t>
            </a:r>
            <a:endParaRPr lang="en-US" sz="3200" dirty="0" smtClean="0"/>
          </a:p>
          <a:p>
            <a:pPr marL="0" indent="0" algn="ctr">
              <a:lnSpc>
                <a:spcPct val="110000"/>
              </a:lnSpc>
              <a:spcBef>
                <a:spcPts val="0"/>
              </a:spcBef>
              <a:spcAft>
                <a:spcPts val="0"/>
              </a:spcAft>
              <a:buNone/>
              <a:defRPr/>
            </a:pPr>
            <a:r>
              <a:rPr lang="en-US" sz="3200" dirty="0"/>
              <a:t>Jillian Budd          </a:t>
            </a:r>
            <a:r>
              <a:rPr lang="en-US" sz="3200" u="sng" dirty="0">
                <a:hlinkClick r:id="rId3"/>
              </a:rPr>
              <a:t>jbudd@</a:t>
            </a:r>
            <a:r>
              <a:rPr lang="en-US" sz="3200" u="sng" dirty="0" smtClean="0">
                <a:hlinkClick r:id="rId3"/>
              </a:rPr>
              <a:t>dawsoncollege.qc.ca</a:t>
            </a:r>
            <a:endParaRPr lang="en-US" sz="3200" dirty="0"/>
          </a:p>
          <a:p>
            <a:pPr marL="0" indent="0" algn="ctr">
              <a:lnSpc>
                <a:spcPct val="110000"/>
              </a:lnSpc>
              <a:spcBef>
                <a:spcPts val="0"/>
              </a:spcBef>
              <a:spcAft>
                <a:spcPts val="0"/>
              </a:spcAft>
              <a:buNone/>
              <a:defRPr/>
            </a:pPr>
            <a:r>
              <a:rPr lang="en-US" dirty="0"/>
              <a:t>Catherine Fichten </a:t>
            </a:r>
            <a:r>
              <a:rPr lang="fr-CA" sz="3200" u="sng" dirty="0">
                <a:solidFill>
                  <a:schemeClr val="bg2">
                    <a:lumMod val="25000"/>
                  </a:schemeClr>
                </a:solidFill>
                <a:hlinkClick r:id="rId4"/>
              </a:rPr>
              <a:t>catherine.fichten@mcgill.ca</a:t>
            </a:r>
            <a:endParaRPr lang="en-US" sz="3200" dirty="0">
              <a:solidFill>
                <a:schemeClr val="bg2">
                  <a:lumMod val="25000"/>
                </a:schemeClr>
              </a:solidFill>
            </a:endParaRPr>
          </a:p>
          <a:p>
            <a:pPr marL="0" indent="0" algn="ctr">
              <a:lnSpc>
                <a:spcPct val="110000"/>
              </a:lnSpc>
              <a:spcBef>
                <a:spcPts val="0"/>
              </a:spcBef>
              <a:spcAft>
                <a:spcPts val="0"/>
              </a:spcAft>
              <a:buNone/>
              <a:defRPr/>
            </a:pPr>
            <a:r>
              <a:rPr lang="en-US" u="sng" dirty="0" smtClean="0"/>
              <a:t>www.adaptech.org</a:t>
            </a:r>
          </a:p>
          <a:p>
            <a:pPr algn="ctr">
              <a:lnSpc>
                <a:spcPct val="110000"/>
              </a:lnSpc>
              <a:spcBef>
                <a:spcPts val="0"/>
              </a:spcBef>
              <a:spcAft>
                <a:spcPts val="0"/>
              </a:spcAft>
              <a:buFont typeface="Arial" panose="020B0604020202020204" pitchFamily="34" charset="0"/>
              <a:buChar char="•"/>
              <a:defRPr/>
            </a:pPr>
            <a:endParaRPr lang="en-US" u="sng"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13</a:t>
            </a:fld>
            <a:endParaRPr lang="fr-FR"/>
          </a:p>
        </p:txBody>
      </p:sp>
      <p:pic>
        <p:nvPicPr>
          <p:cNvPr id="5" name="Picture 25" descr="Adaptech logo blue"/>
          <p:cNvPicPr>
            <a:picLocks noChangeAspect="1" noChangeArrowheads="1"/>
          </p:cNvPicPr>
          <p:nvPr/>
        </p:nvPicPr>
        <p:blipFill>
          <a:blip r:embed="rId5" cstate="email">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355976" y="5373216"/>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title="Question Mark image"/>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07504" y="33870"/>
            <a:ext cx="1259363" cy="126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26430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484784"/>
            <a:ext cx="8112125" cy="720080"/>
          </a:xfrm>
        </p:spPr>
        <p:txBody>
          <a:bodyPr>
            <a:noAutofit/>
          </a:bodyPr>
          <a:lstStyle/>
          <a:p>
            <a:pPr algn="ctr">
              <a:defRPr/>
            </a:pPr>
            <a:r>
              <a:rPr lang="en-CA" sz="4000" dirty="0" smtClean="0">
                <a:solidFill>
                  <a:srgbClr val="0033CC"/>
                </a:solidFill>
                <a:effectLst/>
                <a:latin typeface="Arial" charset="0"/>
                <a:cs typeface="Arial" charset="0"/>
              </a:rPr>
              <a:t>Extra Information</a:t>
            </a:r>
            <a:endParaRPr lang="fr-CA" sz="4000" dirty="0">
              <a:solidFill>
                <a:srgbClr val="0033CC"/>
              </a:solidFill>
              <a:effectLst/>
              <a:latin typeface="Arial" charset="0"/>
              <a:cs typeface="Arial" charset="0"/>
            </a:endParaRPr>
          </a:p>
        </p:txBody>
      </p:sp>
      <p:sp>
        <p:nvSpPr>
          <p:cNvPr id="6148" name="Connecteur droit 28"/>
          <p:cNvSpPr>
            <a:spLocks noChangeShapeType="1"/>
          </p:cNvSpPr>
          <p:nvPr/>
        </p:nvSpPr>
        <p:spPr bwMode="auto">
          <a:xfrm>
            <a:off x="468313" y="2349500"/>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0624976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Training &amp; Support</a:t>
            </a:r>
            <a:endParaRPr lang="en-US" dirty="0">
              <a:effectLst/>
            </a:endParaRPr>
          </a:p>
        </p:txBody>
      </p:sp>
      <p:sp>
        <p:nvSpPr>
          <p:cNvPr id="3" name="Content Placeholder 2"/>
          <p:cNvSpPr>
            <a:spLocks noGrp="1"/>
          </p:cNvSpPr>
          <p:nvPr>
            <p:ph sz="quarter" idx="1"/>
          </p:nvPr>
        </p:nvSpPr>
        <p:spPr>
          <a:xfrm>
            <a:off x="19179" y="1268760"/>
            <a:ext cx="8686800" cy="4888200"/>
          </a:xfrm>
        </p:spPr>
        <p:txBody>
          <a:bodyPr/>
          <a:lstStyle/>
          <a:p>
            <a:pPr>
              <a:lnSpc>
                <a:spcPct val="120000"/>
              </a:lnSpc>
            </a:pPr>
            <a:r>
              <a:rPr lang="en-CA" sz="2800" dirty="0" smtClean="0"/>
              <a:t>Instructors may need training on</a:t>
            </a:r>
          </a:p>
          <a:p>
            <a:pPr lvl="1">
              <a:lnSpc>
                <a:spcPct val="120000"/>
              </a:lnSpc>
            </a:pPr>
            <a:r>
              <a:rPr lang="en-CA" sz="2800" dirty="0" smtClean="0"/>
              <a:t>Using their LMS/CMS</a:t>
            </a:r>
          </a:p>
          <a:p>
            <a:pPr lvl="1">
              <a:lnSpc>
                <a:spcPct val="120000"/>
              </a:lnSpc>
            </a:pPr>
            <a:r>
              <a:rPr lang="en-CA" sz="2800" dirty="0"/>
              <a:t>H</a:t>
            </a:r>
            <a:r>
              <a:rPr lang="en-CA" sz="2800" dirty="0" smtClean="0"/>
              <a:t>ow </a:t>
            </a:r>
            <a:r>
              <a:rPr lang="en-CA" sz="2800" dirty="0"/>
              <a:t>students with different access needs use </a:t>
            </a:r>
            <a:r>
              <a:rPr lang="en-CA" sz="2800" dirty="0" smtClean="0"/>
              <a:t>ICTs</a:t>
            </a:r>
            <a:endParaRPr lang="en-CA" sz="2800" dirty="0"/>
          </a:p>
          <a:p>
            <a:pPr lvl="1">
              <a:lnSpc>
                <a:spcPct val="120000"/>
              </a:lnSpc>
            </a:pPr>
            <a:r>
              <a:rPr lang="en-CA" sz="2800" dirty="0"/>
              <a:t>H</a:t>
            </a:r>
            <a:r>
              <a:rPr lang="en-CA" sz="2800" dirty="0" smtClean="0"/>
              <a:t>ow </a:t>
            </a:r>
            <a:r>
              <a:rPr lang="en-CA" sz="2800" dirty="0"/>
              <a:t>to employ </a:t>
            </a:r>
            <a:r>
              <a:rPr lang="en-CA" sz="2800" dirty="0" smtClean="0"/>
              <a:t>UD </a:t>
            </a:r>
            <a:r>
              <a:rPr lang="en-CA" sz="2800" dirty="0"/>
              <a:t>in designing </a:t>
            </a:r>
            <a:endParaRPr lang="en-CA" sz="2800" dirty="0" smtClean="0"/>
          </a:p>
          <a:p>
            <a:pPr lvl="2">
              <a:lnSpc>
                <a:spcPct val="120000"/>
              </a:lnSpc>
            </a:pPr>
            <a:r>
              <a:rPr lang="en-CA" sz="2400" dirty="0" smtClean="0"/>
              <a:t>Course materials </a:t>
            </a:r>
          </a:p>
          <a:p>
            <a:pPr lvl="2">
              <a:lnSpc>
                <a:spcPct val="120000"/>
              </a:lnSpc>
            </a:pPr>
            <a:r>
              <a:rPr lang="en-CA" sz="2400" dirty="0" smtClean="0"/>
              <a:t>Teaching methods</a:t>
            </a:r>
          </a:p>
          <a:p>
            <a:pPr lvl="2">
              <a:lnSpc>
                <a:spcPct val="120000"/>
              </a:lnSpc>
            </a:pPr>
            <a:r>
              <a:rPr lang="en-CA" sz="2400" dirty="0" smtClean="0"/>
              <a:t>Evaluation</a:t>
            </a:r>
          </a:p>
          <a:p>
            <a:pPr lvl="1">
              <a:lnSpc>
                <a:spcPct val="120000"/>
              </a:lnSpc>
            </a:pPr>
            <a:r>
              <a:rPr lang="en-CA" sz="2800" dirty="0" smtClean="0"/>
              <a:t>Build in reflection time pre and during course</a:t>
            </a:r>
          </a:p>
          <a:p>
            <a:pPr marL="274637" lvl="1" indent="0">
              <a:buNone/>
            </a:pPr>
            <a:endParaRPr lang="en-CA"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15</a:t>
            </a:fld>
            <a:endParaRPr lang="fr-FR"/>
          </a:p>
        </p:txBody>
      </p:sp>
    </p:spTree>
    <p:extLst>
      <p:ext uri="{BB962C8B-B14F-4D97-AF65-F5344CB8AC3E}">
        <p14:creationId xmlns:p14="http://schemas.microsoft.com/office/powerpoint/2010/main" val="12547396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4213"/>
          </a:xfrm>
        </p:spPr>
        <p:txBody>
          <a:bodyPr/>
          <a:lstStyle/>
          <a:p>
            <a:r>
              <a:rPr lang="en-US" sz="3600" dirty="0" smtClean="0">
                <a:effectLst/>
              </a:rPr>
              <a:t>Learning Management Systems (</a:t>
            </a:r>
            <a:r>
              <a:rPr lang="en-US" sz="3600" dirty="0" err="1" smtClean="0">
                <a:effectLst/>
              </a:rPr>
              <a:t>LMSs</a:t>
            </a:r>
            <a:r>
              <a:rPr lang="en-US" sz="3600" dirty="0" smtClean="0">
                <a:effectLst/>
              </a:rPr>
              <a:t>)</a:t>
            </a:r>
            <a:endParaRPr lang="en-US" sz="3600" dirty="0">
              <a:effectLst/>
            </a:endParaRPr>
          </a:p>
        </p:txBody>
      </p:sp>
      <p:sp>
        <p:nvSpPr>
          <p:cNvPr id="3" name="Content Placeholder 2"/>
          <p:cNvSpPr>
            <a:spLocks noGrp="1"/>
          </p:cNvSpPr>
          <p:nvPr>
            <p:ph sz="quarter" idx="1"/>
          </p:nvPr>
        </p:nvSpPr>
        <p:spPr>
          <a:xfrm>
            <a:off x="251520" y="1268760"/>
            <a:ext cx="8784976" cy="4888200"/>
          </a:xfrm>
        </p:spPr>
        <p:txBody>
          <a:bodyPr/>
          <a:lstStyle/>
          <a:p>
            <a:pPr>
              <a:spcAft>
                <a:spcPts val="600"/>
              </a:spcAft>
            </a:pPr>
            <a:r>
              <a:rPr lang="en-US" sz="3200" dirty="0" smtClean="0"/>
              <a:t>Desire2Learn, Blackboard, Moodle, </a:t>
            </a:r>
            <a:r>
              <a:rPr lang="en-US" sz="3200" dirty="0" err="1" smtClean="0"/>
              <a:t>Vclass</a:t>
            </a:r>
            <a:r>
              <a:rPr lang="en-US" sz="3200" dirty="0" smtClean="0"/>
              <a:t>…</a:t>
            </a:r>
          </a:p>
          <a:p>
            <a:pPr lvl="1">
              <a:spcBef>
                <a:spcPts val="600"/>
              </a:spcBef>
              <a:spcAft>
                <a:spcPts val="600"/>
              </a:spcAft>
            </a:pPr>
            <a:r>
              <a:rPr lang="en-US" sz="2800" dirty="0" smtClean="0"/>
              <a:t>Varying </a:t>
            </a:r>
            <a:r>
              <a:rPr lang="en-US" sz="2800" dirty="0"/>
              <a:t>degree of customization</a:t>
            </a:r>
          </a:p>
          <a:p>
            <a:pPr lvl="1">
              <a:spcBef>
                <a:spcPts val="600"/>
              </a:spcBef>
              <a:spcAft>
                <a:spcPts val="600"/>
              </a:spcAft>
            </a:pPr>
            <a:r>
              <a:rPr lang="en-US" sz="2800" dirty="0" smtClean="0"/>
              <a:t>Material presentation – chunk into modules</a:t>
            </a:r>
          </a:p>
          <a:p>
            <a:pPr lvl="1">
              <a:spcBef>
                <a:spcPts val="600"/>
              </a:spcBef>
              <a:spcAft>
                <a:spcPts val="600"/>
              </a:spcAft>
            </a:pPr>
            <a:r>
              <a:rPr lang="en-US" sz="2800" dirty="0" smtClean="0"/>
              <a:t>Course </a:t>
            </a:r>
            <a:r>
              <a:rPr lang="en-US" sz="2800" dirty="0"/>
              <a:t>c</a:t>
            </a:r>
            <a:r>
              <a:rPr lang="en-US" sz="2800" dirty="0" smtClean="0"/>
              <a:t>alendar – link all modules/evaluations </a:t>
            </a:r>
          </a:p>
          <a:p>
            <a:pPr lvl="1">
              <a:spcBef>
                <a:spcPts val="600"/>
              </a:spcBef>
              <a:spcAft>
                <a:spcPts val="600"/>
              </a:spcAft>
            </a:pPr>
            <a:r>
              <a:rPr lang="en-US" sz="2800" dirty="0" smtClean="0"/>
              <a:t>In-person and virtual office hours</a:t>
            </a:r>
          </a:p>
          <a:p>
            <a:pPr lvl="1">
              <a:spcBef>
                <a:spcPts val="600"/>
              </a:spcBef>
              <a:spcAft>
                <a:spcPts val="600"/>
              </a:spcAft>
            </a:pPr>
            <a:r>
              <a:rPr lang="en-US" sz="2800" dirty="0" smtClean="0"/>
              <a:t>Use student-view feature to verify usability</a:t>
            </a:r>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16</a:t>
            </a:fld>
            <a:endParaRPr lang="fr-FR"/>
          </a:p>
        </p:txBody>
      </p:sp>
    </p:spTree>
    <p:extLst>
      <p:ext uri="{BB962C8B-B14F-4D97-AF65-F5344CB8AC3E}">
        <p14:creationId xmlns:p14="http://schemas.microsoft.com/office/powerpoint/2010/main" val="42126206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Syllabus</a:t>
            </a:r>
            <a:endParaRPr lang="en-US" dirty="0">
              <a:effectLst/>
            </a:endParaRPr>
          </a:p>
        </p:txBody>
      </p:sp>
      <p:sp>
        <p:nvSpPr>
          <p:cNvPr id="3" name="Content Placeholder 2"/>
          <p:cNvSpPr>
            <a:spLocks noGrp="1"/>
          </p:cNvSpPr>
          <p:nvPr>
            <p:ph sz="quarter" idx="1"/>
          </p:nvPr>
        </p:nvSpPr>
        <p:spPr>
          <a:xfrm>
            <a:off x="179512" y="1052736"/>
            <a:ext cx="9145016" cy="5040560"/>
          </a:xfrm>
        </p:spPr>
        <p:txBody>
          <a:bodyPr/>
          <a:lstStyle/>
          <a:p>
            <a:pPr>
              <a:spcBef>
                <a:spcPts val="400"/>
              </a:spcBef>
              <a:spcAft>
                <a:spcPts val="400"/>
              </a:spcAft>
            </a:pPr>
            <a:r>
              <a:rPr lang="en-CA" sz="3200" dirty="0"/>
              <a:t>F</a:t>
            </a:r>
            <a:r>
              <a:rPr lang="en-CA" sz="3200" dirty="0" smtClean="0"/>
              <a:t>irst </a:t>
            </a:r>
            <a:r>
              <a:rPr lang="en-CA" sz="3200" dirty="0"/>
              <a:t>contact with a course </a:t>
            </a:r>
            <a:endParaRPr lang="en-CA" sz="3200" dirty="0" smtClean="0"/>
          </a:p>
          <a:p>
            <a:pPr>
              <a:spcBef>
                <a:spcPts val="400"/>
              </a:spcBef>
              <a:spcAft>
                <a:spcPts val="400"/>
              </a:spcAft>
            </a:pPr>
            <a:r>
              <a:rPr lang="en-CA" sz="3200" dirty="0" smtClean="0"/>
              <a:t>UD course </a:t>
            </a:r>
            <a:r>
              <a:rPr lang="en-CA" sz="3200" dirty="0"/>
              <a:t>syllabus </a:t>
            </a:r>
            <a:r>
              <a:rPr lang="en-CA" sz="3200" dirty="0" smtClean="0"/>
              <a:t>includes</a:t>
            </a:r>
          </a:p>
          <a:p>
            <a:pPr lvl="1">
              <a:spcBef>
                <a:spcPts val="400"/>
              </a:spcBef>
              <a:spcAft>
                <a:spcPts val="400"/>
              </a:spcAft>
            </a:pPr>
            <a:r>
              <a:rPr lang="en-CA" sz="2800" dirty="0" smtClean="0"/>
              <a:t>photo </a:t>
            </a:r>
            <a:r>
              <a:rPr lang="en-CA" sz="2800" dirty="0"/>
              <a:t>or captioned </a:t>
            </a:r>
            <a:r>
              <a:rPr lang="en-CA" sz="2800" dirty="0" smtClean="0"/>
              <a:t>video introducing </a:t>
            </a:r>
            <a:r>
              <a:rPr lang="en-CA" sz="2800" dirty="0"/>
              <a:t>the </a:t>
            </a:r>
            <a:r>
              <a:rPr lang="en-CA" sz="2800" dirty="0" smtClean="0"/>
              <a:t>instructor </a:t>
            </a:r>
            <a:endParaRPr lang="en-CA" sz="2800" dirty="0"/>
          </a:p>
          <a:p>
            <a:pPr lvl="1">
              <a:spcBef>
                <a:spcPts val="400"/>
              </a:spcBef>
              <a:spcAft>
                <a:spcPts val="400"/>
              </a:spcAft>
            </a:pPr>
            <a:r>
              <a:rPr lang="en-CA" sz="2800" dirty="0" smtClean="0"/>
              <a:t>course </a:t>
            </a:r>
            <a:r>
              <a:rPr lang="en-CA" sz="2800" dirty="0"/>
              <a:t>tour </a:t>
            </a:r>
            <a:r>
              <a:rPr lang="en-CA" sz="2800" dirty="0" smtClean="0"/>
              <a:t>in </a:t>
            </a:r>
            <a:r>
              <a:rPr lang="en-CA" sz="2800" dirty="0"/>
              <a:t>printed </a:t>
            </a:r>
            <a:r>
              <a:rPr lang="en-CA" sz="2800" dirty="0" smtClean="0"/>
              <a:t>or captioned </a:t>
            </a:r>
            <a:r>
              <a:rPr lang="en-CA" sz="2800" dirty="0"/>
              <a:t>video </a:t>
            </a:r>
            <a:r>
              <a:rPr lang="en-CA" sz="2800" dirty="0" smtClean="0"/>
              <a:t>formats</a:t>
            </a:r>
          </a:p>
          <a:p>
            <a:pPr lvl="1">
              <a:spcBef>
                <a:spcPts val="400"/>
              </a:spcBef>
              <a:spcAft>
                <a:spcPts val="400"/>
              </a:spcAft>
            </a:pPr>
            <a:r>
              <a:rPr lang="en-CA" sz="2800" dirty="0" smtClean="0"/>
              <a:t>link </a:t>
            </a:r>
            <a:r>
              <a:rPr lang="en-CA" sz="2800" dirty="0"/>
              <a:t>to instructions on how to use the </a:t>
            </a:r>
            <a:r>
              <a:rPr lang="en-CA" sz="2800" dirty="0" smtClean="0"/>
              <a:t>LMS/CMS</a:t>
            </a:r>
          </a:p>
          <a:p>
            <a:pPr lvl="1">
              <a:spcBef>
                <a:spcPts val="400"/>
              </a:spcBef>
              <a:spcAft>
                <a:spcPts val="400"/>
              </a:spcAft>
            </a:pPr>
            <a:r>
              <a:rPr lang="en-CA" sz="2800" dirty="0" smtClean="0"/>
              <a:t>description </a:t>
            </a:r>
            <a:r>
              <a:rPr lang="en-CA" sz="2800" dirty="0"/>
              <a:t>of </a:t>
            </a:r>
            <a:r>
              <a:rPr lang="en-CA" sz="2800" dirty="0" smtClean="0"/>
              <a:t>multiple </a:t>
            </a:r>
            <a:r>
              <a:rPr lang="en-CA" sz="2800" dirty="0"/>
              <a:t>pathways to </a:t>
            </a:r>
            <a:r>
              <a:rPr lang="en-CA" sz="2800" dirty="0" smtClean="0"/>
              <a:t>attain objectives </a:t>
            </a:r>
          </a:p>
          <a:p>
            <a:pPr lvl="1">
              <a:spcBef>
                <a:spcPts val="400"/>
              </a:spcBef>
              <a:spcAft>
                <a:spcPts val="400"/>
              </a:spcAft>
            </a:pPr>
            <a:r>
              <a:rPr lang="en-CA" sz="2800" dirty="0" smtClean="0"/>
              <a:t>information </a:t>
            </a:r>
            <a:r>
              <a:rPr lang="en-CA" sz="2800" dirty="0"/>
              <a:t>on how to arrange for </a:t>
            </a:r>
            <a:r>
              <a:rPr lang="en-CA" sz="2800" dirty="0" smtClean="0"/>
              <a:t>specific needs</a:t>
            </a:r>
          </a:p>
          <a:p>
            <a:pPr lvl="1">
              <a:spcBef>
                <a:spcPts val="400"/>
              </a:spcBef>
              <a:spcAft>
                <a:spcPts val="400"/>
              </a:spcAft>
            </a:pPr>
            <a:r>
              <a:rPr lang="en-CA" sz="2800" dirty="0" smtClean="0"/>
              <a:t>presented in </a:t>
            </a:r>
            <a:r>
              <a:rPr lang="en-CA" sz="2800" dirty="0"/>
              <a:t>accessible </a:t>
            </a:r>
            <a:r>
              <a:rPr lang="en-CA" sz="2800" dirty="0" smtClean="0"/>
              <a:t>format</a:t>
            </a:r>
          </a:p>
          <a:p>
            <a:pPr lvl="1">
              <a:spcBef>
                <a:spcPts val="400"/>
              </a:spcBef>
              <a:spcAft>
                <a:spcPts val="400"/>
              </a:spcAft>
            </a:pPr>
            <a:r>
              <a:rPr lang="en-CA" sz="2800" dirty="0"/>
              <a:t>e</a:t>
            </a:r>
            <a:r>
              <a:rPr lang="en-CA" sz="2800" dirty="0" smtClean="0"/>
              <a:t>mbed links to outside sources</a:t>
            </a: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17</a:t>
            </a:fld>
            <a:endParaRPr lang="fr-FR"/>
          </a:p>
        </p:txBody>
      </p:sp>
    </p:spTree>
    <p:extLst>
      <p:ext uri="{BB962C8B-B14F-4D97-AF65-F5344CB8AC3E}">
        <p14:creationId xmlns:p14="http://schemas.microsoft.com/office/powerpoint/2010/main" val="8857111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Lectures</a:t>
            </a:r>
            <a:endParaRPr lang="en-US" dirty="0">
              <a:effectLst/>
            </a:endParaRPr>
          </a:p>
        </p:txBody>
      </p:sp>
      <p:sp>
        <p:nvSpPr>
          <p:cNvPr id="3" name="Content Placeholder 2"/>
          <p:cNvSpPr>
            <a:spLocks noGrp="1"/>
          </p:cNvSpPr>
          <p:nvPr>
            <p:ph sz="quarter" idx="1"/>
          </p:nvPr>
        </p:nvSpPr>
        <p:spPr>
          <a:xfrm>
            <a:off x="467544" y="1124744"/>
            <a:ext cx="8676456" cy="4888200"/>
          </a:xfrm>
        </p:spPr>
        <p:txBody>
          <a:bodyPr/>
          <a:lstStyle/>
          <a:p>
            <a:pPr>
              <a:lnSpc>
                <a:spcPct val="120000"/>
              </a:lnSpc>
            </a:pPr>
            <a:r>
              <a:rPr lang="en-US" sz="2800" dirty="0" smtClean="0"/>
              <a:t>Presentation in accessible format</a:t>
            </a:r>
          </a:p>
          <a:p>
            <a:pPr lvl="0">
              <a:lnSpc>
                <a:spcPct val="120000"/>
              </a:lnSpc>
            </a:pPr>
            <a:r>
              <a:rPr lang="en-CA" sz="2800" dirty="0"/>
              <a:t>F</a:t>
            </a:r>
            <a:r>
              <a:rPr lang="en-CA" sz="2800" dirty="0" smtClean="0"/>
              <a:t>ont size and color contrast is sufficient</a:t>
            </a:r>
          </a:p>
          <a:p>
            <a:pPr lvl="0">
              <a:lnSpc>
                <a:spcPct val="120000"/>
              </a:lnSpc>
            </a:pPr>
            <a:r>
              <a:rPr lang="en-CA" sz="2800" dirty="0" smtClean="0"/>
              <a:t>Don’t </a:t>
            </a:r>
            <a:r>
              <a:rPr lang="en-CA" sz="2800" dirty="0"/>
              <a:t>use color as the only way to convey </a:t>
            </a:r>
            <a:r>
              <a:rPr lang="en-CA" sz="2800" dirty="0" smtClean="0"/>
              <a:t>content</a:t>
            </a:r>
            <a:endParaRPr lang="en-CA" sz="2800" dirty="0"/>
          </a:p>
          <a:p>
            <a:pPr lvl="0">
              <a:lnSpc>
                <a:spcPct val="120000"/>
              </a:lnSpc>
            </a:pPr>
            <a:r>
              <a:rPr lang="en-CA" sz="2800" dirty="0"/>
              <a:t>Avoid automatic slide </a:t>
            </a:r>
            <a:r>
              <a:rPr lang="en-CA" sz="2800" dirty="0" smtClean="0"/>
              <a:t>transitions </a:t>
            </a:r>
            <a:endParaRPr lang="en-CA" sz="2800" dirty="0"/>
          </a:p>
          <a:p>
            <a:pPr lvl="0">
              <a:lnSpc>
                <a:spcPct val="120000"/>
              </a:lnSpc>
            </a:pPr>
            <a:r>
              <a:rPr lang="en-CA" sz="2800" dirty="0"/>
              <a:t>Use </a:t>
            </a:r>
            <a:r>
              <a:rPr lang="en-CA" sz="2800" dirty="0" smtClean="0"/>
              <a:t>clear language</a:t>
            </a:r>
            <a:endParaRPr lang="en-CA" sz="2800" dirty="0"/>
          </a:p>
          <a:p>
            <a:pPr lvl="0">
              <a:lnSpc>
                <a:spcPct val="120000"/>
              </a:lnSpc>
            </a:pPr>
            <a:r>
              <a:rPr lang="en-CA" sz="2800" dirty="0"/>
              <a:t>R</a:t>
            </a:r>
            <a:r>
              <a:rPr lang="en-CA" sz="2800" dirty="0" smtClean="0"/>
              <a:t>eading </a:t>
            </a:r>
            <a:r>
              <a:rPr lang="en-CA" sz="2800" dirty="0"/>
              <a:t>order of text boxes that are not part of the native slide </a:t>
            </a:r>
            <a:r>
              <a:rPr lang="en-CA" sz="2800" dirty="0" smtClean="0"/>
              <a:t>layout</a:t>
            </a:r>
          </a:p>
          <a:p>
            <a:pPr lvl="1">
              <a:lnSpc>
                <a:spcPct val="120000"/>
              </a:lnSpc>
            </a:pPr>
            <a:r>
              <a:rPr lang="en-CA" sz="2400" dirty="0" smtClean="0"/>
              <a:t>screen </a:t>
            </a:r>
            <a:r>
              <a:rPr lang="en-CA" sz="2400" dirty="0"/>
              <a:t>reader usually reads these </a:t>
            </a:r>
            <a:r>
              <a:rPr lang="en-CA" sz="2400" dirty="0" smtClean="0"/>
              <a:t>last</a:t>
            </a:r>
          </a:p>
          <a:p>
            <a:pPr lvl="0">
              <a:lnSpc>
                <a:spcPct val="120000"/>
              </a:lnSpc>
            </a:pPr>
            <a:endParaRPr lang="en-CA" sz="2400"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18</a:t>
            </a:fld>
            <a:endParaRPr lang="fr-FR"/>
          </a:p>
        </p:txBody>
      </p:sp>
    </p:spTree>
    <p:extLst>
      <p:ext uri="{BB962C8B-B14F-4D97-AF65-F5344CB8AC3E}">
        <p14:creationId xmlns:p14="http://schemas.microsoft.com/office/powerpoint/2010/main" val="14233243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684213"/>
          </a:xfrm>
        </p:spPr>
        <p:txBody>
          <a:bodyPr/>
          <a:lstStyle/>
          <a:p>
            <a:r>
              <a:rPr lang="en-US" dirty="0" smtClean="0">
                <a:effectLst/>
              </a:rPr>
              <a:t>Lectures</a:t>
            </a:r>
            <a:endParaRPr lang="en-US" dirty="0">
              <a:effectLst/>
            </a:endParaRPr>
          </a:p>
        </p:txBody>
      </p:sp>
      <p:sp>
        <p:nvSpPr>
          <p:cNvPr id="3" name="Content Placeholder 2"/>
          <p:cNvSpPr>
            <a:spLocks noGrp="1"/>
          </p:cNvSpPr>
          <p:nvPr>
            <p:ph sz="quarter" idx="1"/>
          </p:nvPr>
        </p:nvSpPr>
        <p:spPr>
          <a:xfrm>
            <a:off x="323528" y="1052736"/>
            <a:ext cx="8229600" cy="4888200"/>
          </a:xfrm>
        </p:spPr>
        <p:txBody>
          <a:bodyPr/>
          <a:lstStyle/>
          <a:p>
            <a:r>
              <a:rPr lang="en-CA" sz="3000" dirty="0" smtClean="0"/>
              <a:t>Video</a:t>
            </a:r>
          </a:p>
          <a:p>
            <a:pPr lvl="2"/>
            <a:r>
              <a:rPr lang="en-CA" sz="2400" dirty="0" smtClean="0"/>
              <a:t>Captioned</a:t>
            </a:r>
          </a:p>
          <a:p>
            <a:pPr lvl="2"/>
            <a:r>
              <a:rPr lang="en-CA" sz="2400" dirty="0"/>
              <a:t>P</a:t>
            </a:r>
            <a:r>
              <a:rPr lang="en-CA" sz="2400" dirty="0" smtClean="0"/>
              <a:t>layer </a:t>
            </a:r>
            <a:r>
              <a:rPr lang="en-CA" sz="2400" dirty="0"/>
              <a:t>controls are </a:t>
            </a:r>
            <a:r>
              <a:rPr lang="en-CA" sz="2400" dirty="0" smtClean="0"/>
              <a:t>accessible</a:t>
            </a:r>
            <a:endParaRPr lang="en-CA" sz="2400" dirty="0"/>
          </a:p>
          <a:p>
            <a:pPr lvl="0"/>
            <a:r>
              <a:rPr lang="en-CA" sz="3000" dirty="0"/>
              <a:t>Embedded audio</a:t>
            </a:r>
          </a:p>
          <a:p>
            <a:pPr lvl="2"/>
            <a:r>
              <a:rPr lang="en-CA" sz="2400" dirty="0"/>
              <a:t>Include a transcript</a:t>
            </a:r>
          </a:p>
          <a:p>
            <a:r>
              <a:rPr lang="en-US" sz="3000" dirty="0"/>
              <a:t>Post presentations online in timely manner</a:t>
            </a:r>
          </a:p>
          <a:p>
            <a:pPr lvl="2"/>
            <a:r>
              <a:rPr lang="en-US" sz="2400" dirty="0"/>
              <a:t>Accessible text based format (not PDF)</a:t>
            </a:r>
          </a:p>
          <a:p>
            <a:r>
              <a:rPr lang="en-US" sz="3000" dirty="0"/>
              <a:t>Use Creative Commons </a:t>
            </a:r>
          </a:p>
          <a:p>
            <a:pPr lvl="2"/>
            <a:r>
              <a:rPr lang="en-US" sz="2400" dirty="0"/>
              <a:t>http://creativecommons.org/licenses/</a:t>
            </a:r>
          </a:p>
          <a:p>
            <a:r>
              <a:rPr lang="en-US" sz="3000" dirty="0"/>
              <a:t>Record lecture and caption </a:t>
            </a:r>
          </a:p>
          <a:p>
            <a:pPr lvl="2"/>
            <a:r>
              <a:rPr lang="en-US" sz="2400" dirty="0"/>
              <a:t>Post on LMS: students view at own time and pace</a:t>
            </a:r>
          </a:p>
          <a:p>
            <a:pPr marL="0" indent="0">
              <a:buNone/>
            </a:pPr>
            <a:endParaRPr lang="en-US" sz="2400" dirty="0"/>
          </a:p>
          <a:p>
            <a:pPr lvl="0"/>
            <a:endParaRPr lang="en-CA" sz="2400" dirty="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19</a:t>
            </a:fld>
            <a:endParaRPr lang="fr-FR"/>
          </a:p>
        </p:txBody>
      </p:sp>
    </p:spTree>
    <p:extLst>
      <p:ext uri="{BB962C8B-B14F-4D97-AF65-F5344CB8AC3E}">
        <p14:creationId xmlns:p14="http://schemas.microsoft.com/office/powerpoint/2010/main" val="21941467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Learning Objectives</a:t>
            </a:r>
            <a:endParaRPr lang="en-US" dirty="0">
              <a:effectLst/>
            </a:endParaRPr>
          </a:p>
        </p:txBody>
      </p:sp>
      <p:sp>
        <p:nvSpPr>
          <p:cNvPr id="3" name="Content Placeholder 2"/>
          <p:cNvSpPr>
            <a:spLocks noGrp="1"/>
          </p:cNvSpPr>
          <p:nvPr>
            <p:ph sz="quarter" idx="1"/>
          </p:nvPr>
        </p:nvSpPr>
        <p:spPr>
          <a:xfrm>
            <a:off x="457200" y="1268760"/>
            <a:ext cx="8686800" cy="4888200"/>
          </a:xfrm>
        </p:spPr>
        <p:txBody>
          <a:bodyPr/>
          <a:lstStyle/>
          <a:p>
            <a:pPr>
              <a:spcAft>
                <a:spcPts val="600"/>
              </a:spcAft>
            </a:pPr>
            <a:r>
              <a:rPr lang="en-US" dirty="0" smtClean="0"/>
              <a:t>Understand</a:t>
            </a:r>
            <a:r>
              <a:rPr lang="en-US" sz="3200" dirty="0" smtClean="0"/>
              <a:t> </a:t>
            </a:r>
          </a:p>
          <a:p>
            <a:pPr lvl="1">
              <a:spcAft>
                <a:spcPts val="600"/>
              </a:spcAft>
            </a:pPr>
            <a:r>
              <a:rPr lang="en-US" dirty="0" smtClean="0"/>
              <a:t>The role of ICTs in student learning</a:t>
            </a:r>
          </a:p>
          <a:p>
            <a:pPr lvl="1">
              <a:spcAft>
                <a:spcPts val="600"/>
              </a:spcAft>
            </a:pPr>
            <a:r>
              <a:rPr lang="en-US" dirty="0" smtClean="0"/>
              <a:t>Specific tech solutions</a:t>
            </a:r>
          </a:p>
          <a:p>
            <a:pPr lvl="1">
              <a:spcAft>
                <a:spcPts val="600"/>
              </a:spcAft>
            </a:pPr>
            <a:r>
              <a:rPr lang="en-US" dirty="0" smtClean="0"/>
              <a:t>How to apply 8 key course design questions</a:t>
            </a:r>
          </a:p>
          <a:p>
            <a:r>
              <a:rPr lang="en-US" dirty="0"/>
              <a:t>Aware</a:t>
            </a:r>
          </a:p>
          <a:p>
            <a:pPr lvl="1"/>
            <a:r>
              <a:rPr lang="en-US" dirty="0"/>
              <a:t>Online library free/inexpensive technology</a:t>
            </a:r>
          </a:p>
          <a:p>
            <a:endParaRPr lang="en-US" sz="3200" dirty="0"/>
          </a:p>
          <a:p>
            <a:pPr marL="0" indent="0">
              <a:buNone/>
            </a:pPr>
            <a:endParaRPr lang="en-US" sz="32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a:t>
            </a:fld>
            <a:endParaRPr lang="fr-FR"/>
          </a:p>
        </p:txBody>
      </p:sp>
      <p:sp>
        <p:nvSpPr>
          <p:cNvPr id="5" name="TextBox 4"/>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8326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effectLst/>
              </a:rPr>
              <a:t>Textbooks</a:t>
            </a:r>
            <a:endParaRPr lang="en-US" b="0" dirty="0">
              <a:effectLst/>
            </a:endParaRPr>
          </a:p>
        </p:txBody>
      </p:sp>
      <p:sp>
        <p:nvSpPr>
          <p:cNvPr id="3" name="Content Placeholder 2"/>
          <p:cNvSpPr>
            <a:spLocks noGrp="1"/>
          </p:cNvSpPr>
          <p:nvPr>
            <p:ph sz="quarter" idx="1"/>
          </p:nvPr>
        </p:nvSpPr>
        <p:spPr>
          <a:xfrm>
            <a:off x="395536" y="1196752"/>
            <a:ext cx="8640960" cy="4888200"/>
          </a:xfrm>
        </p:spPr>
        <p:txBody>
          <a:bodyPr/>
          <a:lstStyle/>
          <a:p>
            <a:pPr>
              <a:spcBef>
                <a:spcPts val="400"/>
              </a:spcBef>
              <a:spcAft>
                <a:spcPts val="400"/>
              </a:spcAft>
            </a:pPr>
            <a:r>
              <a:rPr lang="en-US" sz="2800" dirty="0" smtClean="0"/>
              <a:t>E-text in accessible format provides options</a:t>
            </a:r>
          </a:p>
          <a:p>
            <a:pPr>
              <a:spcBef>
                <a:spcPts val="400"/>
              </a:spcBef>
              <a:spcAft>
                <a:spcPts val="400"/>
              </a:spcAft>
            </a:pPr>
            <a:r>
              <a:rPr lang="en-US" sz="2800" dirty="0" smtClean="0"/>
              <a:t>Portability </a:t>
            </a:r>
            <a:r>
              <a:rPr lang="en-US" sz="2800" dirty="0"/>
              <a:t>among </a:t>
            </a:r>
            <a:r>
              <a:rPr lang="en-US" sz="2800" dirty="0" smtClean="0"/>
              <a:t>devices</a:t>
            </a:r>
          </a:p>
          <a:p>
            <a:pPr>
              <a:spcBef>
                <a:spcPts val="400"/>
              </a:spcBef>
              <a:spcAft>
                <a:spcPts val="400"/>
              </a:spcAft>
            </a:pPr>
            <a:r>
              <a:rPr lang="en-US" sz="2800" dirty="0" smtClean="0"/>
              <a:t>Laptops, </a:t>
            </a:r>
            <a:r>
              <a:rPr lang="en-US" sz="2800" dirty="0"/>
              <a:t>tablets, e-readers, </a:t>
            </a:r>
            <a:r>
              <a:rPr lang="en-US" sz="2800" dirty="0" smtClean="0"/>
              <a:t>smartphones </a:t>
            </a:r>
          </a:p>
          <a:p>
            <a:pPr>
              <a:spcBef>
                <a:spcPts val="400"/>
              </a:spcBef>
              <a:spcAft>
                <a:spcPts val="400"/>
              </a:spcAft>
            </a:pPr>
            <a:r>
              <a:rPr lang="en-US" sz="2800" dirty="0"/>
              <a:t>P</a:t>
            </a:r>
            <a:r>
              <a:rPr lang="en-US" sz="2800" dirty="0" smtClean="0"/>
              <a:t>ublishers may use </a:t>
            </a:r>
            <a:r>
              <a:rPr lang="en-US" sz="2800" dirty="0"/>
              <a:t>proprietary formats </a:t>
            </a:r>
            <a:endParaRPr lang="en-US" sz="2800" dirty="0" smtClean="0"/>
          </a:p>
          <a:p>
            <a:pPr lvl="1">
              <a:spcBef>
                <a:spcPts val="400"/>
              </a:spcBef>
              <a:spcAft>
                <a:spcPts val="400"/>
              </a:spcAft>
            </a:pPr>
            <a:r>
              <a:rPr lang="en-US" sz="2800" dirty="0"/>
              <a:t>restrict accessibility for certain students </a:t>
            </a:r>
          </a:p>
          <a:p>
            <a:pPr lvl="2">
              <a:spcBef>
                <a:spcPts val="400"/>
              </a:spcBef>
              <a:spcAft>
                <a:spcPts val="400"/>
              </a:spcAft>
            </a:pPr>
            <a:r>
              <a:rPr lang="en-US" sz="2000" dirty="0" smtClean="0"/>
              <a:t>no option </a:t>
            </a:r>
            <a:r>
              <a:rPr lang="en-US" sz="2000" dirty="0"/>
              <a:t>to select text for reformatting or </a:t>
            </a:r>
            <a:r>
              <a:rPr lang="en-US" sz="2000" dirty="0" smtClean="0"/>
              <a:t>use </a:t>
            </a:r>
            <a:r>
              <a:rPr lang="en-US" sz="2000" dirty="0"/>
              <a:t>with screen </a:t>
            </a:r>
            <a:r>
              <a:rPr lang="en-US" sz="2000" dirty="0" smtClean="0"/>
              <a:t>reader</a:t>
            </a:r>
          </a:p>
          <a:p>
            <a:pPr marL="633413" lvl="2" indent="-295275">
              <a:spcBef>
                <a:spcPts val="400"/>
              </a:spcBef>
              <a:spcAft>
                <a:spcPts val="400"/>
              </a:spcAft>
            </a:pPr>
            <a:r>
              <a:rPr lang="en-US" dirty="0" smtClean="0"/>
              <a:t>may </a:t>
            </a:r>
            <a:r>
              <a:rPr lang="en-US" dirty="0"/>
              <a:t>use </a:t>
            </a:r>
            <a:r>
              <a:rPr lang="en-US" dirty="0" smtClean="0"/>
              <a:t>complicated navigation schemes</a:t>
            </a:r>
          </a:p>
          <a:p>
            <a:pPr>
              <a:spcBef>
                <a:spcPts val="400"/>
              </a:spcBef>
              <a:spcAft>
                <a:spcPts val="400"/>
              </a:spcAft>
            </a:pPr>
            <a:r>
              <a:rPr lang="en-US" sz="2800" dirty="0" smtClean="0"/>
              <a:t>Before </a:t>
            </a:r>
            <a:r>
              <a:rPr lang="en-US" sz="2800" dirty="0"/>
              <a:t>selecting </a:t>
            </a:r>
            <a:r>
              <a:rPr lang="en-US" sz="2800" dirty="0" smtClean="0"/>
              <a:t>an e-textbook talk to the </a:t>
            </a:r>
            <a:r>
              <a:rPr lang="en-US" sz="2800" dirty="0"/>
              <a:t>vendor </a:t>
            </a:r>
            <a:endParaRPr lang="en-US" sz="2800" dirty="0" smtClean="0"/>
          </a:p>
          <a:p>
            <a:pPr lvl="1">
              <a:spcBef>
                <a:spcPts val="400"/>
              </a:spcBef>
              <a:spcAft>
                <a:spcPts val="400"/>
              </a:spcAft>
            </a:pPr>
            <a:r>
              <a:rPr lang="en-US" sz="2400" dirty="0" smtClean="0"/>
              <a:t>accessibility </a:t>
            </a:r>
          </a:p>
          <a:p>
            <a:pPr lvl="1">
              <a:spcBef>
                <a:spcPts val="400"/>
              </a:spcBef>
              <a:spcAft>
                <a:spcPts val="400"/>
              </a:spcAft>
            </a:pPr>
            <a:r>
              <a:rPr lang="en-US" sz="2400" dirty="0" smtClean="0"/>
              <a:t>usability</a:t>
            </a:r>
            <a:endParaRPr lang="en-CA" sz="2400" dirty="0"/>
          </a:p>
          <a:p>
            <a:endParaRPr lang="en-US" sz="2400" dirty="0" smtClean="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20</a:t>
            </a:fld>
            <a:endParaRPr lang="fr-FR"/>
          </a:p>
        </p:txBody>
      </p:sp>
    </p:spTree>
    <p:extLst>
      <p:ext uri="{BB962C8B-B14F-4D97-AF65-F5344CB8AC3E}">
        <p14:creationId xmlns:p14="http://schemas.microsoft.com/office/powerpoint/2010/main" val="27870787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684213"/>
          </a:xfrm>
        </p:spPr>
        <p:txBody>
          <a:bodyPr/>
          <a:lstStyle/>
          <a:p>
            <a:r>
              <a:rPr lang="en-US" dirty="0" smtClean="0">
                <a:effectLst/>
              </a:rPr>
              <a:t>Documents</a:t>
            </a:r>
            <a:endParaRPr lang="en-US" dirty="0">
              <a:effectLst/>
            </a:endParaRPr>
          </a:p>
        </p:txBody>
      </p:sp>
      <p:sp>
        <p:nvSpPr>
          <p:cNvPr id="3" name="Content Placeholder 2"/>
          <p:cNvSpPr>
            <a:spLocks noGrp="1"/>
          </p:cNvSpPr>
          <p:nvPr>
            <p:ph sz="quarter" idx="1"/>
          </p:nvPr>
        </p:nvSpPr>
        <p:spPr/>
        <p:txBody>
          <a:bodyPr/>
          <a:lstStyle/>
          <a:p>
            <a:r>
              <a:rPr lang="en-US" dirty="0" smtClean="0"/>
              <a:t>Provide in advance </a:t>
            </a:r>
          </a:p>
          <a:p>
            <a:r>
              <a:rPr lang="en-US" dirty="0" smtClean="0"/>
              <a:t>In accessible, useable formats</a:t>
            </a:r>
          </a:p>
          <a:p>
            <a:r>
              <a:rPr lang="en-US" dirty="0" smtClean="0"/>
              <a:t>Use alt text for images and tables</a:t>
            </a:r>
          </a:p>
          <a:p>
            <a:r>
              <a:rPr lang="en-US" dirty="0" smtClean="0"/>
              <a:t>Caption videos </a:t>
            </a:r>
          </a:p>
          <a:p>
            <a:r>
              <a:rPr lang="en-US" dirty="0" smtClean="0"/>
              <a:t>Described video</a:t>
            </a:r>
          </a:p>
          <a:p>
            <a:r>
              <a:rPr lang="en-US" dirty="0" smtClean="0"/>
              <a:t>Avoid scanned paper to pdf or image</a:t>
            </a:r>
          </a:p>
          <a:p>
            <a:r>
              <a:rPr lang="en-US" dirty="0" smtClean="0"/>
              <a:t>OCR document to make accessible</a:t>
            </a:r>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21</a:t>
            </a:fld>
            <a:endParaRPr lang="fr-FR"/>
          </a:p>
        </p:txBody>
      </p:sp>
    </p:spTree>
    <p:extLst>
      <p:ext uri="{BB962C8B-B14F-4D97-AF65-F5344CB8AC3E}">
        <p14:creationId xmlns:p14="http://schemas.microsoft.com/office/powerpoint/2010/main" val="26826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Communication</a:t>
            </a:r>
            <a:endParaRPr lang="en-US" dirty="0">
              <a:effectLst/>
            </a:endParaRPr>
          </a:p>
        </p:txBody>
      </p:sp>
      <p:sp>
        <p:nvSpPr>
          <p:cNvPr id="3" name="Content Placeholder 2"/>
          <p:cNvSpPr>
            <a:spLocks noGrp="1"/>
          </p:cNvSpPr>
          <p:nvPr>
            <p:ph sz="quarter" idx="1"/>
          </p:nvPr>
        </p:nvSpPr>
        <p:spPr/>
        <p:txBody>
          <a:bodyPr/>
          <a:lstStyle/>
          <a:p>
            <a:r>
              <a:rPr lang="en-US" sz="3200" dirty="0" smtClean="0"/>
              <a:t>On-line communication </a:t>
            </a:r>
          </a:p>
          <a:p>
            <a:pPr lvl="1"/>
            <a:r>
              <a:rPr lang="en-US" sz="2800" dirty="0" smtClean="0"/>
              <a:t>Email, Skype, Adobe </a:t>
            </a:r>
            <a:r>
              <a:rPr lang="en-US" sz="2800" dirty="0"/>
              <a:t>C</a:t>
            </a:r>
            <a:r>
              <a:rPr lang="en-US" sz="2800" dirty="0" smtClean="0"/>
              <a:t>onnect, discussion forum, chat</a:t>
            </a:r>
          </a:p>
          <a:p>
            <a:pPr marL="361950" lvl="1" indent="-361950">
              <a:spcBef>
                <a:spcPts val="600"/>
              </a:spcBef>
            </a:pPr>
            <a:r>
              <a:rPr lang="en-US" dirty="0" smtClean="0"/>
              <a:t>Asynchronous – individual time and pace</a:t>
            </a:r>
          </a:p>
          <a:p>
            <a:pPr marL="628650" lvl="2" indent="-361950">
              <a:spcBef>
                <a:spcPts val="600"/>
              </a:spcBef>
            </a:pPr>
            <a:r>
              <a:rPr lang="en-US" dirty="0" smtClean="0"/>
              <a:t>Self-review of content and grammar</a:t>
            </a:r>
          </a:p>
          <a:p>
            <a:pPr marL="361950" lvl="1" indent="-361950">
              <a:spcBef>
                <a:spcPts val="600"/>
              </a:spcBef>
            </a:pPr>
            <a:r>
              <a:rPr lang="en-US" dirty="0"/>
              <a:t>Synchronous </a:t>
            </a:r>
            <a:r>
              <a:rPr lang="en-US" dirty="0" smtClean="0"/>
              <a:t>– real time chat room, IM</a:t>
            </a:r>
          </a:p>
          <a:p>
            <a:pPr marL="628650" lvl="2" indent="-361950">
              <a:spcBef>
                <a:spcPts val="600"/>
              </a:spcBef>
            </a:pPr>
            <a:r>
              <a:rPr lang="en-US" dirty="0" smtClean="0"/>
              <a:t>More access and usability challenges</a:t>
            </a:r>
          </a:p>
          <a:p>
            <a:pPr marL="628650" lvl="2" indent="-361950">
              <a:spcBef>
                <a:spcPts val="600"/>
              </a:spcBef>
            </a:pPr>
            <a:r>
              <a:rPr lang="en-US" dirty="0" smtClean="0"/>
              <a:t>Provide multiple means of engagement</a:t>
            </a:r>
          </a:p>
          <a:p>
            <a:pPr marL="895350" lvl="3" indent="-361950">
              <a:spcBef>
                <a:spcPts val="600"/>
              </a:spcBef>
            </a:pPr>
            <a:r>
              <a:rPr lang="en-US" dirty="0" smtClean="0"/>
              <a:t>Audio, video, text</a:t>
            </a:r>
          </a:p>
          <a:p>
            <a:pPr marL="628650" lvl="2" indent="-361950">
              <a:spcBef>
                <a:spcPts val="600"/>
              </a:spcBef>
            </a:pPr>
            <a:endParaRPr lang="en-US" sz="2400"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22</a:t>
            </a:fld>
            <a:endParaRPr lang="fr-FR"/>
          </a:p>
        </p:txBody>
      </p:sp>
    </p:spTree>
    <p:extLst>
      <p:ext uri="{BB962C8B-B14F-4D97-AF65-F5344CB8AC3E}">
        <p14:creationId xmlns:p14="http://schemas.microsoft.com/office/powerpoint/2010/main" val="8396743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Communication</a:t>
            </a:r>
            <a:endParaRPr lang="en-US" dirty="0">
              <a:effectLst/>
            </a:endParaRPr>
          </a:p>
        </p:txBody>
      </p:sp>
      <p:sp>
        <p:nvSpPr>
          <p:cNvPr id="3" name="Content Placeholder 2"/>
          <p:cNvSpPr>
            <a:spLocks noGrp="1"/>
          </p:cNvSpPr>
          <p:nvPr>
            <p:ph sz="quarter" idx="1"/>
          </p:nvPr>
        </p:nvSpPr>
        <p:spPr/>
        <p:txBody>
          <a:bodyPr/>
          <a:lstStyle/>
          <a:p>
            <a:pPr marL="0" indent="0">
              <a:buNone/>
            </a:pPr>
            <a:r>
              <a:rPr lang="en-US" dirty="0" smtClean="0"/>
              <a:t>In-Class</a:t>
            </a:r>
          </a:p>
          <a:p>
            <a:r>
              <a:rPr lang="en-US" dirty="0" smtClean="0"/>
              <a:t>Synchronous </a:t>
            </a:r>
            <a:r>
              <a:rPr lang="en-US" dirty="0"/>
              <a:t>tools </a:t>
            </a:r>
            <a:r>
              <a:rPr lang="en-US" dirty="0" smtClean="0"/>
              <a:t>not all UD</a:t>
            </a:r>
          </a:p>
          <a:p>
            <a:pPr lvl="1"/>
            <a:r>
              <a:rPr lang="en-US" dirty="0"/>
              <a:t>Audience response tools (clickers</a:t>
            </a:r>
            <a:r>
              <a:rPr lang="en-US" dirty="0" smtClean="0"/>
              <a:t>) </a:t>
            </a:r>
          </a:p>
          <a:p>
            <a:pPr lvl="2"/>
            <a:r>
              <a:rPr lang="en-US" dirty="0" smtClean="0"/>
              <a:t>Some </a:t>
            </a:r>
            <a:r>
              <a:rPr lang="en-US" dirty="0"/>
              <a:t>clickers have small screens </a:t>
            </a:r>
            <a:endParaRPr lang="en-US" dirty="0" smtClean="0"/>
          </a:p>
          <a:p>
            <a:pPr lvl="2"/>
            <a:r>
              <a:rPr lang="en-US" dirty="0" smtClean="0"/>
              <a:t>Surveys not </a:t>
            </a:r>
            <a:r>
              <a:rPr lang="en-US" dirty="0"/>
              <a:t>all universally </a:t>
            </a:r>
            <a:r>
              <a:rPr lang="en-US" dirty="0" smtClean="0"/>
              <a:t>designed </a:t>
            </a:r>
          </a:p>
          <a:p>
            <a:r>
              <a:rPr lang="en-US" dirty="0" smtClean="0"/>
              <a:t>UD </a:t>
            </a:r>
            <a:r>
              <a:rPr lang="en-US" dirty="0"/>
              <a:t>requires </a:t>
            </a:r>
            <a:r>
              <a:rPr lang="en-US" dirty="0" smtClean="0"/>
              <a:t>engagement alternatives</a:t>
            </a:r>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23</a:t>
            </a:fld>
            <a:endParaRPr lang="fr-FR"/>
          </a:p>
        </p:txBody>
      </p:sp>
    </p:spTree>
    <p:extLst>
      <p:ext uri="{BB962C8B-B14F-4D97-AF65-F5344CB8AC3E}">
        <p14:creationId xmlns:p14="http://schemas.microsoft.com/office/powerpoint/2010/main" val="3147368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Evaluation</a:t>
            </a:r>
            <a:endParaRPr lang="en-US" dirty="0">
              <a:effectLst/>
            </a:endParaRPr>
          </a:p>
        </p:txBody>
      </p:sp>
      <p:sp>
        <p:nvSpPr>
          <p:cNvPr id="3" name="Content Placeholder 2"/>
          <p:cNvSpPr>
            <a:spLocks noGrp="1"/>
          </p:cNvSpPr>
          <p:nvPr>
            <p:ph sz="quarter" idx="1"/>
          </p:nvPr>
        </p:nvSpPr>
        <p:spPr>
          <a:xfrm>
            <a:off x="395536" y="1412776"/>
            <a:ext cx="8229600" cy="5184576"/>
          </a:xfrm>
        </p:spPr>
        <p:txBody>
          <a:bodyPr/>
          <a:lstStyle/>
          <a:p>
            <a:r>
              <a:rPr lang="en-US" sz="3200" dirty="0" smtClean="0"/>
              <a:t>Multiple pathways to achieving course objectives</a:t>
            </a:r>
          </a:p>
          <a:p>
            <a:r>
              <a:rPr lang="en-US" sz="3200" dirty="0" smtClean="0"/>
              <a:t>Reduce barriers of paper, speeded testing</a:t>
            </a:r>
          </a:p>
          <a:p>
            <a:r>
              <a:rPr lang="en-US" sz="3200" dirty="0"/>
              <a:t>Build in </a:t>
            </a:r>
            <a:r>
              <a:rPr lang="en-US" sz="3200" dirty="0" smtClean="0"/>
              <a:t>extra-time</a:t>
            </a:r>
          </a:p>
          <a:p>
            <a:r>
              <a:rPr lang="en-US" sz="3200" dirty="0" smtClean="0"/>
              <a:t>“Late </a:t>
            </a:r>
            <a:r>
              <a:rPr lang="en-US" sz="3200" dirty="0"/>
              <a:t>day </a:t>
            </a:r>
            <a:r>
              <a:rPr lang="en-US" sz="3200" dirty="0" smtClean="0"/>
              <a:t>bank” </a:t>
            </a:r>
            <a:r>
              <a:rPr lang="en-US" sz="3200" dirty="0"/>
              <a:t>for </a:t>
            </a:r>
            <a:r>
              <a:rPr lang="en-US" sz="3200" dirty="0" smtClean="0"/>
              <a:t>submission</a:t>
            </a:r>
            <a:endParaRPr lang="en-US" sz="32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a:pPr>
                <a:defRPr/>
              </a:pPr>
              <a:t>24</a:t>
            </a:fld>
            <a:endParaRPr lang="fr-FR"/>
          </a:p>
        </p:txBody>
      </p:sp>
    </p:spTree>
    <p:extLst>
      <p:ext uri="{BB962C8B-B14F-4D97-AF65-F5344CB8AC3E}">
        <p14:creationId xmlns:p14="http://schemas.microsoft.com/office/powerpoint/2010/main" val="19127967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Evaluation</a:t>
            </a:r>
            <a:endParaRPr lang="en-US" dirty="0">
              <a:effectLst/>
            </a:endParaRPr>
          </a:p>
        </p:txBody>
      </p:sp>
      <p:sp>
        <p:nvSpPr>
          <p:cNvPr id="3" name="Content Placeholder 2"/>
          <p:cNvSpPr>
            <a:spLocks noGrp="1"/>
          </p:cNvSpPr>
          <p:nvPr>
            <p:ph sz="quarter" idx="1"/>
          </p:nvPr>
        </p:nvSpPr>
        <p:spPr>
          <a:xfrm>
            <a:off x="467544" y="1052736"/>
            <a:ext cx="8229600" cy="5184576"/>
          </a:xfrm>
        </p:spPr>
        <p:txBody>
          <a:bodyPr/>
          <a:lstStyle/>
          <a:p>
            <a:r>
              <a:rPr lang="en-US" sz="2800" dirty="0" smtClean="0"/>
              <a:t>Provide options</a:t>
            </a:r>
          </a:p>
          <a:p>
            <a:pPr lvl="1">
              <a:spcBef>
                <a:spcPts val="200"/>
              </a:spcBef>
            </a:pPr>
            <a:r>
              <a:rPr lang="en-US" sz="2400" dirty="0"/>
              <a:t>W</a:t>
            </a:r>
            <a:r>
              <a:rPr lang="en-US" sz="2400" dirty="0" smtClean="0"/>
              <a:t>ritten papers</a:t>
            </a:r>
          </a:p>
          <a:p>
            <a:pPr lvl="1">
              <a:spcBef>
                <a:spcPts val="200"/>
              </a:spcBef>
            </a:pPr>
            <a:r>
              <a:rPr lang="en-US" sz="2400" dirty="0" smtClean="0"/>
              <a:t>Virtual </a:t>
            </a:r>
            <a:r>
              <a:rPr lang="en-US" sz="2400" dirty="0"/>
              <a:t>group </a:t>
            </a:r>
            <a:r>
              <a:rPr lang="en-US" sz="2400" dirty="0" smtClean="0"/>
              <a:t>projects </a:t>
            </a:r>
          </a:p>
          <a:p>
            <a:pPr lvl="1">
              <a:spcBef>
                <a:spcPts val="200"/>
              </a:spcBef>
            </a:pPr>
            <a:r>
              <a:rPr lang="en-US" sz="2400" dirty="0" smtClean="0"/>
              <a:t>Online tests</a:t>
            </a:r>
          </a:p>
          <a:p>
            <a:pPr lvl="1">
              <a:spcBef>
                <a:spcPts val="200"/>
              </a:spcBef>
            </a:pPr>
            <a:r>
              <a:rPr lang="en-US" sz="2400" dirty="0" smtClean="0"/>
              <a:t>Blogs</a:t>
            </a:r>
          </a:p>
          <a:p>
            <a:pPr lvl="1">
              <a:spcBef>
                <a:spcPts val="200"/>
              </a:spcBef>
            </a:pPr>
            <a:r>
              <a:rPr lang="en-US" sz="2400" dirty="0" smtClean="0"/>
              <a:t>Portfolios</a:t>
            </a:r>
          </a:p>
          <a:p>
            <a:pPr lvl="1">
              <a:spcBef>
                <a:spcPts val="200"/>
              </a:spcBef>
            </a:pPr>
            <a:r>
              <a:rPr lang="en-US" sz="2400" dirty="0" smtClean="0"/>
              <a:t>Mind/concept mapping</a:t>
            </a:r>
          </a:p>
          <a:p>
            <a:pPr lvl="1">
              <a:spcBef>
                <a:spcPts val="200"/>
              </a:spcBef>
            </a:pPr>
            <a:r>
              <a:rPr lang="en-US" sz="2400" dirty="0" smtClean="0"/>
              <a:t>Discussion forums</a:t>
            </a:r>
          </a:p>
          <a:p>
            <a:pPr lvl="1">
              <a:spcBef>
                <a:spcPts val="200"/>
              </a:spcBef>
            </a:pPr>
            <a:r>
              <a:rPr lang="en-US" sz="2400" dirty="0" smtClean="0"/>
              <a:t>Audio recording</a:t>
            </a:r>
          </a:p>
          <a:p>
            <a:pPr lvl="1">
              <a:spcBef>
                <a:spcPts val="200"/>
              </a:spcBef>
            </a:pPr>
            <a:r>
              <a:rPr lang="en-US" sz="2400" dirty="0"/>
              <a:t>H</a:t>
            </a:r>
            <a:r>
              <a:rPr lang="en-US" sz="2400" dirty="0" smtClean="0"/>
              <a:t>ands</a:t>
            </a:r>
            <a:r>
              <a:rPr lang="en-US" sz="2400" dirty="0"/>
              <a:t>-on </a:t>
            </a:r>
            <a:r>
              <a:rPr lang="en-US" sz="2400" dirty="0" smtClean="0"/>
              <a:t>demonstrations</a:t>
            </a:r>
          </a:p>
          <a:p>
            <a:pPr lvl="1">
              <a:spcBef>
                <a:spcPts val="200"/>
              </a:spcBef>
            </a:pPr>
            <a:r>
              <a:rPr lang="en-US" sz="2400" dirty="0" smtClean="0"/>
              <a:t>Student presentations</a:t>
            </a:r>
          </a:p>
          <a:p>
            <a:pPr lvl="1">
              <a:spcBef>
                <a:spcPts val="200"/>
              </a:spcBef>
            </a:pPr>
            <a:r>
              <a:rPr lang="en-US" sz="2400" dirty="0" smtClean="0"/>
              <a:t>Online oral exams </a:t>
            </a:r>
            <a:r>
              <a:rPr lang="en-US" sz="2400" dirty="0"/>
              <a:t>through Skype </a:t>
            </a:r>
            <a:endParaRPr lang="en-US" sz="2400" dirty="0" smtClean="0"/>
          </a:p>
          <a:p>
            <a:pPr lvl="1">
              <a:spcBef>
                <a:spcPts val="200"/>
              </a:spcBef>
            </a:pPr>
            <a:r>
              <a:rPr lang="en-US" sz="2400" dirty="0" smtClean="0"/>
              <a:t>Course participation in-class, online</a:t>
            </a:r>
          </a:p>
        </p:txBody>
      </p:sp>
      <p:sp>
        <p:nvSpPr>
          <p:cNvPr id="4" name="Slide Number Placeholder 3"/>
          <p:cNvSpPr>
            <a:spLocks noGrp="1"/>
          </p:cNvSpPr>
          <p:nvPr>
            <p:ph type="sldNum" sz="quarter" idx="11"/>
          </p:nvPr>
        </p:nvSpPr>
        <p:spPr/>
        <p:txBody>
          <a:bodyPr/>
          <a:lstStyle/>
          <a:p>
            <a:pPr>
              <a:defRPr/>
            </a:pPr>
            <a:fld id="{34BC1E9D-A5BA-7E40-AF7C-D161EDC63C0A}" type="slidenum">
              <a:rPr lang="fr-FR"/>
              <a:pPr>
                <a:defRPr/>
              </a:pPr>
              <a:t>25</a:t>
            </a:fld>
            <a:endParaRPr lang="fr-FR"/>
          </a:p>
        </p:txBody>
      </p:sp>
    </p:spTree>
    <p:extLst>
      <p:ext uri="{BB962C8B-B14F-4D97-AF65-F5344CB8AC3E}">
        <p14:creationId xmlns:p14="http://schemas.microsoft.com/office/powerpoint/2010/main" val="21832289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extLst>
              <p:ext uri="{D42A27DB-BD31-4B8C-83A1-F6EECF244321}">
                <p14:modId xmlns:p14="http://schemas.microsoft.com/office/powerpoint/2010/main" val="1386904475"/>
              </p:ext>
            </p:extLst>
          </p:nvPr>
        </p:nvGraphicFramePr>
        <p:xfrm>
          <a:off x="467544" y="518160"/>
          <a:ext cx="8496944" cy="5943600"/>
        </p:xfrm>
        <a:graphic>
          <a:graphicData uri="http://schemas.openxmlformats.org/drawingml/2006/table">
            <a:tbl>
              <a:tblPr firstRow="1" bandRow="1">
                <a:tableStyleId>{5C22544A-7EE6-4342-B048-85BDC9FD1C3A}</a:tableStyleId>
              </a:tblPr>
              <a:tblGrid>
                <a:gridCol w="3802389"/>
                <a:gridCol w="4694555"/>
              </a:tblGrid>
              <a:tr h="370840">
                <a:tc>
                  <a:txBody>
                    <a:bodyPr/>
                    <a:lstStyle/>
                    <a:p>
                      <a:r>
                        <a:rPr kumimoji="0" lang="en-US" sz="1800" b="0" i="0" kern="1200" dirty="0" smtClean="0">
                          <a:solidFill>
                            <a:schemeClr val="dk1"/>
                          </a:solidFill>
                          <a:effectLst/>
                          <a:latin typeface="Arial" panose="020B0604020202020204" pitchFamily="34" charset="0"/>
                          <a:ea typeface="ＭＳ 明朝"/>
                          <a:cs typeface="Arial" panose="020B0604020202020204" pitchFamily="34" charset="0"/>
                        </a:rPr>
                        <a:t>AccessDL</a:t>
                      </a:r>
                      <a:endParaRPr kumimoji="0" lang="en-US" sz="1800" b="0" i="0" kern="1200" dirty="0">
                        <a:solidFill>
                          <a:schemeClr val="dk1"/>
                        </a:solidFill>
                        <a:effectLst/>
                        <a:latin typeface="Arial" panose="020B0604020202020204" pitchFamily="34" charset="0"/>
                        <a:ea typeface="ＭＳ 明朝"/>
                        <a:cs typeface="Arial" panose="020B0604020202020204" pitchFamily="34" charset="0"/>
                      </a:endParaRPr>
                    </a:p>
                  </a:txBody>
                  <a:tcPr>
                    <a:noFill/>
                  </a:tcPr>
                </a:tc>
                <a:tc>
                  <a:txBody>
                    <a:bodyPr/>
                    <a:lstStyle/>
                    <a:p>
                      <a:r>
                        <a:rPr kumimoji="0" lang="en-US" sz="1800" b="0" u="sng" kern="1200" dirty="0" smtClean="0">
                          <a:solidFill>
                            <a:schemeClr val="dk1"/>
                          </a:solidFill>
                          <a:effectLst/>
                          <a:latin typeface="Arial" panose="020B0604020202020204" pitchFamily="34" charset="0"/>
                          <a:ea typeface="+mn-ea"/>
                          <a:cs typeface="Arial" panose="020B0604020202020204" pitchFamily="34" charset="0"/>
                          <a:hlinkClick r:id="rId3"/>
                        </a:rPr>
                        <a:t>http://www.uw.edu/doit/Resources/accessdl.html</a:t>
                      </a:r>
                      <a:r>
                        <a:rPr kumimoji="0" lang="en-US" sz="1800" b="0" u="sng" kern="1200" dirty="0" smtClean="0">
                          <a:solidFill>
                            <a:schemeClr val="dk1"/>
                          </a:solidFill>
                          <a:effectLst/>
                          <a:latin typeface="Arial" panose="020B0604020202020204" pitchFamily="34" charset="0"/>
                          <a:ea typeface="+mn-ea"/>
                          <a:cs typeface="Arial" panose="020B0604020202020204" pitchFamily="34" charset="0"/>
                        </a:rPr>
                        <a:t>  </a:t>
                      </a:r>
                      <a:endParaRPr kumimoji="0" lang="en-US" sz="1800" b="0" u="sng" kern="1200" dirty="0">
                        <a:solidFill>
                          <a:schemeClr val="dk1"/>
                        </a:solidFill>
                        <a:effectLst/>
                        <a:latin typeface="Arial" panose="020B0604020202020204" pitchFamily="34" charset="0"/>
                        <a:ea typeface="+mn-ea"/>
                        <a:cs typeface="Arial" panose="020B0604020202020204" pitchFamily="34" charset="0"/>
                      </a:endParaRPr>
                    </a:p>
                  </a:txBody>
                  <a:tcPr>
                    <a:noFill/>
                  </a:tcPr>
                </a:tc>
              </a:tr>
              <a:tr h="370840">
                <a:tc>
                  <a:txBody>
                    <a:bodyPr/>
                    <a:lstStyle/>
                    <a:p>
                      <a:r>
                        <a:rPr lang="en-US" sz="1800" dirty="0" smtClean="0">
                          <a:effectLst/>
                          <a:latin typeface="Arial" panose="020B0604020202020204" pitchFamily="34" charset="0"/>
                          <a:ea typeface="ＭＳ 明朝"/>
                          <a:cs typeface="Arial" panose="020B0604020202020204" pitchFamily="34" charset="0"/>
                        </a:rPr>
                        <a:t>Adaptech Research Network: Database of Free and Inexpensive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4"/>
                        </a:rPr>
                        <a:t>http://www.adaptech.org/en/research/fandi</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CAST</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5"/>
                        </a:rPr>
                        <a:t>http://www.udlcenter.org/aboutudl/udlguidelines</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Center for Universal Design in Education</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6"/>
                        </a:rPr>
                        <a:t>http://www.uw.edu/doit/CUDE/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JISC </a:t>
                      </a:r>
                      <a:r>
                        <a:rPr kumimoji="0" lang="en-US" sz="1800" kern="1200" dirty="0" err="1" smtClean="0">
                          <a:solidFill>
                            <a:schemeClr val="dk1"/>
                          </a:solidFill>
                          <a:effectLst/>
                          <a:latin typeface="Arial" panose="020B0604020202020204" pitchFamily="34" charset="0"/>
                          <a:ea typeface="+mn-ea"/>
                          <a:cs typeface="Arial" panose="020B0604020202020204" pitchFamily="34" charset="0"/>
                        </a:rPr>
                        <a:t>TechDis</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Inclusion Technology Advice</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u="sng" kern="1200" dirty="0" smtClean="0">
                          <a:solidFill>
                            <a:schemeClr val="dk1"/>
                          </a:solidFill>
                          <a:effectLst/>
                          <a:latin typeface="Arial" panose="020B0604020202020204" pitchFamily="34" charset="0"/>
                          <a:ea typeface="+mn-ea"/>
                          <a:cs typeface="Arial" panose="020B0604020202020204" pitchFamily="34" charset="0"/>
                          <a:hlinkClick r:id="rId7"/>
                        </a:rPr>
                        <a:t>http://www.jisctechdis.ac.uk/techdis/resources/accessiblecontent</a:t>
                      </a:r>
                      <a:endParaRPr kumimoji="0" lang="en-CA" sz="1800" kern="1200" dirty="0" smtClean="0">
                        <a:solidFill>
                          <a:schemeClr val="dk1"/>
                        </a:solidFill>
                        <a:effectLst/>
                        <a:latin typeface="Arial" panose="020B0604020202020204" pitchFamily="34" charset="0"/>
                        <a:ea typeface="+mn-ea"/>
                        <a:cs typeface="Arial" panose="020B0604020202020204" pitchFamily="34" charset="0"/>
                      </a:endParaRPr>
                    </a:p>
                  </a:txBody>
                  <a:tcPr/>
                </a:tc>
              </a:tr>
              <a:tr h="370840">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Province of Ontario: Making your Website Accessible: </a:t>
                      </a:r>
                      <a:endParaRPr lang="en-US" sz="1800" dirty="0">
                        <a:latin typeface="Arial" panose="020B0604020202020204" pitchFamily="34" charset="0"/>
                        <a:cs typeface="Arial" panose="020B0604020202020204" pitchFamily="34" charset="0"/>
                      </a:endParaRPr>
                    </a:p>
                  </a:txBody>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8"/>
                        </a:rPr>
                        <a:t>http://www.mcss.gov.on.ca/en/mcss/programs/accessibility/info_sheets/info_comm/website.aspx</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r>
                        <a:rPr lang="en-CA" sz="1800" dirty="0" smtClean="0">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txBody>
                  <a:tcPr/>
                </a:tc>
              </a:tr>
              <a:tr h="396034">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UDL Course Changes sections of UDL-Universe</a:t>
                      </a:r>
                      <a:r>
                        <a:rPr lang="en-CA" sz="1800" dirty="0" smtClean="0">
                          <a:effectLst/>
                          <a:latin typeface="Arial" panose="020B0604020202020204" pitchFamily="34" charset="0"/>
                          <a:cs typeface="Arial" panose="020B0604020202020204" pitchFamily="34" charset="0"/>
                        </a:rPr>
                        <a:t> </a:t>
                      </a:r>
                    </a:p>
                  </a:txBody>
                  <a:tcPr>
                    <a:lnB w="12700" cap="flat" cmpd="sng" algn="ctr">
                      <a:solidFill>
                        <a:srgbClr val="FFFFFF"/>
                      </a:solidFill>
                      <a:prstDash val="solid"/>
                      <a:round/>
                      <a:headEnd type="none" w="med" len="med"/>
                      <a:tailEnd type="none" w="med" len="med"/>
                    </a:lnB>
                  </a:tcPr>
                </a:tc>
                <a:tc>
                  <a:txBody>
                    <a:bodyPr/>
                    <a:lstStyle/>
                    <a:p>
                      <a:r>
                        <a:rPr kumimoji="0" lang="en-US" sz="1800" u="sng" kern="1200" dirty="0" smtClean="0">
                          <a:solidFill>
                            <a:schemeClr val="dk1"/>
                          </a:solidFill>
                          <a:effectLst/>
                          <a:latin typeface="Arial" panose="020B0604020202020204" pitchFamily="34" charset="0"/>
                          <a:ea typeface="+mn-ea"/>
                          <a:cs typeface="Arial" panose="020B0604020202020204" pitchFamily="34" charset="0"/>
                          <a:hlinkClick r:id="rId9"/>
                        </a:rPr>
                        <a:t>http://www.udluniverse.com</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txBody>
                  <a:tcPr>
                    <a:lnB w="12700" cap="flat" cmpd="sng" algn="ctr">
                      <a:solidFill>
                        <a:srgbClr val="FFFFFF"/>
                      </a:solidFill>
                      <a:prstDash val="solid"/>
                      <a:round/>
                      <a:headEnd type="none" w="med" len="med"/>
                      <a:tailEnd type="none" w="med" len="med"/>
                    </a:lnB>
                  </a:tcPr>
                </a:tc>
              </a:tr>
              <a:tr h="728855">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rPr>
                        <a:t>WebAIM</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p>
                      <a:r>
                        <a:rPr kumimoji="0" lang="en-US" sz="1800" kern="1200" dirty="0" smtClean="0">
                          <a:solidFill>
                            <a:schemeClr val="dk1"/>
                          </a:solidFill>
                          <a:effectLst/>
                          <a:latin typeface="Arial" panose="020B0604020202020204" pitchFamily="34" charset="0"/>
                          <a:ea typeface="+mn-ea"/>
                          <a:cs typeface="Arial" panose="020B0604020202020204" pitchFamily="34" charset="0"/>
                        </a:rPr>
                        <a:t>Web Content Accessibility Guidelines</a:t>
                      </a:r>
                      <a:r>
                        <a:rPr lang="en-CA" sz="1800" dirty="0" smtClean="0">
                          <a:effectLst/>
                          <a:latin typeface="Arial" panose="020B0604020202020204" pitchFamily="34" charset="0"/>
                          <a:cs typeface="Arial" panose="020B0604020202020204" pitchFamily="34" charset="0"/>
                        </a:rPr>
                        <a:t> </a:t>
                      </a:r>
                    </a:p>
                  </a:txBody>
                  <a:tcPr>
                    <a:lnT w="12700" cap="flat" cmpd="sng" algn="ctr">
                      <a:solidFill>
                        <a:srgbClr val="FFFFFF"/>
                      </a:solidFill>
                      <a:prstDash val="solid"/>
                      <a:round/>
                      <a:headEnd type="none" w="med" len="med"/>
                      <a:tailEnd type="none" w="med" len="med"/>
                    </a:lnT>
                  </a:tcPr>
                </a:tc>
                <a:tc>
                  <a:txBody>
                    <a:bodyPr/>
                    <a:lstStyle/>
                    <a:p>
                      <a:r>
                        <a:rPr kumimoji="0" lang="en-US" sz="1800" kern="1200" dirty="0" smtClean="0">
                          <a:solidFill>
                            <a:schemeClr val="dk1"/>
                          </a:solidFill>
                          <a:effectLst/>
                          <a:latin typeface="Arial" panose="020B0604020202020204" pitchFamily="34" charset="0"/>
                          <a:ea typeface="+mn-ea"/>
                          <a:cs typeface="Arial" panose="020B0604020202020204" pitchFamily="34" charset="0"/>
                          <a:hlinkClick r:id="rId10"/>
                        </a:rPr>
                        <a:t>http://webaim.org/techniques/powerpoint/</a:t>
                      </a:r>
                      <a:r>
                        <a:rPr kumimoji="0" lang="en-US" sz="1800" kern="1200" dirty="0" smtClean="0">
                          <a:solidFill>
                            <a:schemeClr val="dk1"/>
                          </a:solidFill>
                          <a:effectLst/>
                          <a:latin typeface="Arial" panose="020B0604020202020204" pitchFamily="34" charset="0"/>
                          <a:ea typeface="+mn-ea"/>
                          <a:cs typeface="Arial" panose="020B0604020202020204" pitchFamily="34" charset="0"/>
                        </a:rPr>
                        <a:t> </a:t>
                      </a:r>
                      <a:r>
                        <a:rPr lang="en-CA" sz="1800" dirty="0" smtClean="0">
                          <a:effectLst/>
                          <a:latin typeface="Arial" panose="020B0604020202020204" pitchFamily="34" charset="0"/>
                          <a:cs typeface="Arial" panose="020B0604020202020204" pitchFamily="34" charset="0"/>
                        </a:rPr>
                        <a:t> </a:t>
                      </a:r>
                    </a:p>
                    <a:p>
                      <a:endParaRPr lang="en-CA" sz="1800" dirty="0" smtClean="0">
                        <a:effectLst/>
                        <a:latin typeface="Arial" panose="020B0604020202020204" pitchFamily="34" charset="0"/>
                        <a:cs typeface="Arial" panose="020B0604020202020204" pitchFamily="34" charset="0"/>
                      </a:endParaRPr>
                    </a:p>
                    <a:p>
                      <a:r>
                        <a:rPr kumimoji="0" lang="en-US" sz="1800" kern="1200" dirty="0" smtClean="0">
                          <a:solidFill>
                            <a:srgbClr val="0033CC"/>
                          </a:solidFill>
                          <a:effectLst/>
                          <a:latin typeface="Arial" panose="020B0604020202020204" pitchFamily="34" charset="0"/>
                          <a:ea typeface="+mn-ea"/>
                          <a:cs typeface="Arial" panose="020B0604020202020204" pitchFamily="34" charset="0"/>
                          <a:hlinkClick r:id="rId11"/>
                        </a:rPr>
                        <a:t>http://www.w3.org/WAI/intro/</a:t>
                      </a:r>
                      <a:r>
                        <a:rPr kumimoji="0" lang="en-US" sz="1800" kern="1200" dirty="0" err="1" smtClean="0">
                          <a:solidFill>
                            <a:srgbClr val="0033CC"/>
                          </a:solidFill>
                          <a:effectLst/>
                          <a:latin typeface="Arial" panose="020B0604020202020204" pitchFamily="34" charset="0"/>
                          <a:ea typeface="+mn-ea"/>
                          <a:cs typeface="Arial" panose="020B0604020202020204" pitchFamily="34" charset="0"/>
                          <a:hlinkClick r:id="rId11"/>
                        </a:rPr>
                        <a:t>wcag</a:t>
                      </a:r>
                      <a:r>
                        <a:rPr lang="en-CA" sz="1800" dirty="0" smtClean="0">
                          <a:solidFill>
                            <a:srgbClr val="0033CC"/>
                          </a:solidFill>
                          <a:effectLst/>
                          <a:latin typeface="Arial" panose="020B0604020202020204" pitchFamily="34" charset="0"/>
                          <a:cs typeface="Arial" panose="020B0604020202020204" pitchFamily="34" charset="0"/>
                          <a:hlinkClick r:id="rId11"/>
                        </a:rPr>
                        <a:t> </a:t>
                      </a:r>
                      <a:endParaRPr lang="en-US" sz="1800" dirty="0" smtClean="0">
                        <a:solidFill>
                          <a:srgbClr val="0033CC"/>
                        </a:solidFill>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txBody>
                  <a:tcPr>
                    <a:lnT w="12700" cap="flat" cmpd="sng" algn="ctr">
                      <a:solidFill>
                        <a:srgbClr val="FFFFFF"/>
                      </a:solidFill>
                      <a:prstDash val="solid"/>
                      <a:round/>
                      <a:headEnd type="none" w="med" len="med"/>
                      <a:tailEnd type="none" w="med" len="med"/>
                    </a:lnT>
                  </a:tcPr>
                </a:tc>
              </a:tr>
            </a:tbl>
          </a:graphicData>
        </a:graphic>
      </p:graphicFrame>
      <p:sp>
        <p:nvSpPr>
          <p:cNvPr id="2" name="Title 1"/>
          <p:cNvSpPr>
            <a:spLocks noGrp="1"/>
          </p:cNvSpPr>
          <p:nvPr>
            <p:ph type="title"/>
          </p:nvPr>
        </p:nvSpPr>
        <p:spPr>
          <a:xfrm>
            <a:off x="467544" y="116632"/>
            <a:ext cx="8229600" cy="503957"/>
          </a:xfrm>
        </p:spPr>
        <p:txBody>
          <a:bodyPr/>
          <a:lstStyle/>
          <a:p>
            <a:r>
              <a:rPr lang="en-US" sz="3000" dirty="0" smtClean="0">
                <a:effectLst/>
              </a:rPr>
              <a:t>Resources</a:t>
            </a:r>
            <a:endParaRPr lang="en-US" sz="3000" dirty="0">
              <a:effectLst/>
            </a:endParaRPr>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26</a:t>
            </a:fld>
            <a:endParaRPr lang="fr-FR"/>
          </a:p>
        </p:txBody>
      </p:sp>
      <p:cxnSp>
        <p:nvCxnSpPr>
          <p:cNvPr id="6" name="Straight Connector 5"/>
          <p:cNvCxnSpPr/>
          <p:nvPr/>
        </p:nvCxnSpPr>
        <p:spPr>
          <a:xfrm>
            <a:off x="323528" y="548680"/>
            <a:ext cx="806489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8077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effectLst/>
              </a:rPr>
              <a:t>Engage &amp; </a:t>
            </a:r>
            <a:r>
              <a:rPr lang="en-CA" dirty="0" smtClean="0">
                <a:effectLst/>
              </a:rPr>
              <a:t>Express</a:t>
            </a:r>
            <a:endParaRPr lang="en-CA" dirty="0">
              <a:effectLst/>
            </a:endParaRPr>
          </a:p>
        </p:txBody>
      </p:sp>
      <p:sp>
        <p:nvSpPr>
          <p:cNvPr id="3" name="Content Placeholder 2"/>
          <p:cNvSpPr>
            <a:spLocks noGrp="1"/>
          </p:cNvSpPr>
          <p:nvPr>
            <p:ph sz="quarter" idx="1"/>
          </p:nvPr>
        </p:nvSpPr>
        <p:spPr/>
        <p:txBody>
          <a:bodyPr/>
          <a:lstStyle/>
          <a:p>
            <a:endParaRPr lang="en-US" dirty="0" smtClean="0"/>
          </a:p>
          <a:p>
            <a:r>
              <a:rPr lang="en-US" dirty="0" smtClean="0"/>
              <a:t>Share your thoughts and input throughout this presentation</a:t>
            </a:r>
          </a:p>
          <a:p>
            <a:pPr marL="0" indent="0">
              <a:buNone/>
            </a:pPr>
            <a:endParaRPr lang="en-US" dirty="0" smtClean="0"/>
          </a:p>
          <a:p>
            <a:pPr marL="0" indent="0" algn="ctr">
              <a:buNone/>
            </a:pPr>
            <a:r>
              <a:rPr lang="en-US" dirty="0" smtClean="0"/>
              <a:t>       #UDLictMcGill</a:t>
            </a:r>
            <a:endParaRPr lang="en-CA"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3</a:t>
            </a:fld>
            <a:endParaRPr lang="fr-FR"/>
          </a:p>
        </p:txBody>
      </p:sp>
      <p:pic>
        <p:nvPicPr>
          <p:cNvPr id="11266" name="Picture 2" title="Twitter 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616967"/>
            <a:ext cx="152400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516216" y="6309320"/>
            <a:ext cx="23225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42628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Potential</a:t>
            </a:r>
            <a:endParaRPr lang="en-US" dirty="0">
              <a:effectLst/>
            </a:endParaRPr>
          </a:p>
        </p:txBody>
      </p:sp>
      <p:sp>
        <p:nvSpPr>
          <p:cNvPr id="3" name="Content Placeholder 2"/>
          <p:cNvSpPr>
            <a:spLocks noGrp="1"/>
          </p:cNvSpPr>
          <p:nvPr>
            <p:ph sz="quarter" idx="1"/>
          </p:nvPr>
        </p:nvSpPr>
        <p:spPr>
          <a:xfrm>
            <a:off x="457200" y="1268760"/>
            <a:ext cx="8363272" cy="4888200"/>
          </a:xfrm>
        </p:spPr>
        <p:txBody>
          <a:bodyPr/>
          <a:lstStyle/>
          <a:p>
            <a:pPr marL="0" indent="0">
              <a:buNone/>
            </a:pPr>
            <a:endParaRPr lang="en-CA" sz="3200" i="1" dirty="0" smtClean="0"/>
          </a:p>
          <a:p>
            <a:pPr marL="0" indent="0">
              <a:buNone/>
            </a:pPr>
            <a:r>
              <a:rPr lang="en-CA" i="1" dirty="0" smtClean="0"/>
              <a:t>“…</a:t>
            </a:r>
            <a:r>
              <a:rPr lang="en-CA" dirty="0" smtClean="0"/>
              <a:t>just </a:t>
            </a:r>
            <a:r>
              <a:rPr lang="en-CA" dirty="0"/>
              <a:t>because a course is digital does not ensure that it is usable by everyone or that it is accessible to </a:t>
            </a:r>
            <a:r>
              <a:rPr lang="en-CA" dirty="0" smtClean="0"/>
              <a:t>all” </a:t>
            </a:r>
            <a:r>
              <a:rPr lang="en-CA" sz="2800" dirty="0"/>
              <a:t>(Berkowitz, 2008</a:t>
            </a:r>
            <a:r>
              <a:rPr lang="en-CA" sz="2800" dirty="0" smtClean="0"/>
              <a:t>)</a:t>
            </a:r>
            <a:endParaRPr lang="en-CA" sz="2800" i="1"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4</a:t>
            </a:fld>
            <a:endParaRPr lang="fr-FR"/>
          </a:p>
        </p:txBody>
      </p:sp>
      <p:pic>
        <p:nvPicPr>
          <p:cNvPr id="1027" name="Picture 3" descr="Above the laptop there is a thought bubble with many types of words, images of technology and concepts." title="Boy siting with a laptop"/>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943815" y="4005064"/>
            <a:ext cx="2482852" cy="2165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44208" y="6309318"/>
            <a:ext cx="23225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1052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Potential</a:t>
            </a:r>
            <a:endParaRPr lang="en-US" dirty="0">
              <a:effectLst/>
            </a:endParaRPr>
          </a:p>
        </p:txBody>
      </p:sp>
      <p:sp>
        <p:nvSpPr>
          <p:cNvPr id="3" name="Content Placeholder 2"/>
          <p:cNvSpPr>
            <a:spLocks noGrp="1"/>
          </p:cNvSpPr>
          <p:nvPr>
            <p:ph sz="quarter" idx="1"/>
          </p:nvPr>
        </p:nvSpPr>
        <p:spPr>
          <a:xfrm>
            <a:off x="457200" y="1268760"/>
            <a:ext cx="8363272" cy="4888200"/>
          </a:xfrm>
        </p:spPr>
        <p:txBody>
          <a:bodyPr/>
          <a:lstStyle/>
          <a:p>
            <a:pPr marL="0" indent="0">
              <a:buNone/>
            </a:pPr>
            <a:endParaRPr lang="en-US" sz="3200" dirty="0" smtClean="0"/>
          </a:p>
          <a:p>
            <a:pPr marL="0" indent="0">
              <a:buNone/>
            </a:pPr>
            <a:r>
              <a:rPr lang="en-US" dirty="0" smtClean="0"/>
              <a:t>“… </a:t>
            </a:r>
            <a:r>
              <a:rPr lang="en-US" dirty="0"/>
              <a:t>in the rush to integrate technology into teaching, instructors and those responsible for designing, supporting, and implementing e‑learning often fail to think about the specific accessibility requirements of students with </a:t>
            </a:r>
            <a:r>
              <a:rPr lang="en-US" dirty="0" smtClean="0"/>
              <a:t>different </a:t>
            </a:r>
            <a:r>
              <a:rPr lang="en-US" dirty="0"/>
              <a:t>needs”</a:t>
            </a:r>
            <a:r>
              <a:rPr lang="en-US" sz="2800" dirty="0"/>
              <a:t> (Bissonnette, 2006</a:t>
            </a:r>
            <a:r>
              <a:rPr lang="en-US" sz="2800" dirty="0" smtClean="0"/>
              <a:t>)</a:t>
            </a:r>
            <a:endParaRPr lang="en-US" sz="2800" dirty="0"/>
          </a:p>
          <a:p>
            <a:endParaRPr lang="en-CA" sz="3200" i="1" dirty="0"/>
          </a:p>
          <a:p>
            <a:endParaRPr lang="en-US"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5</a:t>
            </a:fld>
            <a:endParaRPr lang="fr-FR"/>
          </a:p>
        </p:txBody>
      </p:sp>
      <p:pic>
        <p:nvPicPr>
          <p:cNvPr id="2059" name="Picture 11" descr="Person in wheelchaire sitting comforably infront of a desktop computer." title="Accessibi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1521" y="180620"/>
            <a:ext cx="1524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829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Three Key Components</a:t>
            </a:r>
            <a:endParaRPr lang="en-US" dirty="0">
              <a:effectLst/>
            </a:endParaRPr>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6</a:t>
            </a:fld>
            <a:endParaRPr lang="fr-FR"/>
          </a:p>
        </p:txBody>
      </p:sp>
      <p:graphicFrame>
        <p:nvGraphicFramePr>
          <p:cNvPr id="5" name="Content Placeholder 4" descr="3 circles are within a funnel shape. The circles contain individual ideas of - &#10;Learner Variability, 2. Course Components and 3. E-Learning tools and their features. " title="Blending UD and E-Learning"/>
          <p:cNvGraphicFramePr>
            <a:graphicFrameLocks noGrp="1"/>
          </p:cNvGraphicFramePr>
          <p:nvPr>
            <p:ph sz="quarter" idx="1"/>
            <p:extLst>
              <p:ext uri="{D42A27DB-BD31-4B8C-83A1-F6EECF244321}">
                <p14:modId xmlns:p14="http://schemas.microsoft.com/office/powerpoint/2010/main" val="957738623"/>
              </p:ext>
            </p:extLst>
          </p:nvPr>
        </p:nvGraphicFramePr>
        <p:xfrm>
          <a:off x="539552" y="1268760"/>
          <a:ext cx="7920880" cy="4068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Box 4" descr="Accessible and Useable Learning Environments" title="Box"/>
          <p:cNvSpPr txBox="1"/>
          <p:nvPr/>
        </p:nvSpPr>
        <p:spPr>
          <a:xfrm>
            <a:off x="1907704" y="5643118"/>
            <a:ext cx="5904656" cy="36004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800" dirty="0">
                <a:effectLst/>
                <a:latin typeface="Arial"/>
                <a:ea typeface="ＭＳ 明朝"/>
                <a:cs typeface="Arial"/>
              </a:rPr>
              <a:t>Accessible Learning Environments</a:t>
            </a:r>
            <a:endParaRPr lang="en-CA" sz="2800" dirty="0">
              <a:effectLst/>
              <a:latin typeface="Arial"/>
              <a:ea typeface="ＭＳ 明朝"/>
              <a:cs typeface="Arial"/>
            </a:endParaRPr>
          </a:p>
        </p:txBody>
      </p:sp>
      <p:sp>
        <p:nvSpPr>
          <p:cNvPr id="8" name="Down Arrow 7"/>
          <p:cNvSpPr/>
          <p:nvPr/>
        </p:nvSpPr>
        <p:spPr>
          <a:xfrm>
            <a:off x="4355976" y="5229200"/>
            <a:ext cx="635695" cy="406845"/>
          </a:xfrm>
          <a:prstGeom prst="downArrow">
            <a:avLst/>
          </a:prstGeom>
        </p:spPr>
        <p:style>
          <a:lnRef idx="0">
            <a:schemeClr val="lt1">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dk1">
              <a:hueOff val="0"/>
              <a:satOff val="0"/>
              <a:lumOff val="0"/>
              <a:alphaOff val="0"/>
            </a:schemeClr>
          </a:fontRef>
        </p:style>
      </p:sp>
      <p:sp>
        <p:nvSpPr>
          <p:cNvPr id="9" name="TextBox 8"/>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9553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Course Design Questions </a:t>
            </a:r>
            <a:endParaRPr lang="en-US" dirty="0">
              <a:effectLst/>
            </a:endParaRPr>
          </a:p>
        </p:txBody>
      </p:sp>
      <p:sp>
        <p:nvSpPr>
          <p:cNvPr id="3" name="Content Placeholder 2"/>
          <p:cNvSpPr>
            <a:spLocks noGrp="1"/>
          </p:cNvSpPr>
          <p:nvPr>
            <p:ph sz="quarter" idx="1"/>
          </p:nvPr>
        </p:nvSpPr>
        <p:spPr>
          <a:xfrm>
            <a:off x="251520" y="1268760"/>
            <a:ext cx="8892480" cy="4888200"/>
          </a:xfrm>
        </p:spPr>
        <p:txBody>
          <a:bodyPr/>
          <a:lstStyle/>
          <a:p>
            <a:pPr marL="514350" indent="-514350">
              <a:lnSpc>
                <a:spcPct val="120000"/>
              </a:lnSpc>
              <a:buFont typeface="+mj-lt"/>
              <a:buAutoNum type="arabicPeriod"/>
            </a:pPr>
            <a:r>
              <a:rPr lang="en-US" sz="2800" dirty="0"/>
              <a:t>Are </a:t>
            </a:r>
            <a:r>
              <a:rPr lang="en-US" sz="2800" dirty="0" smtClean="0"/>
              <a:t>the </a:t>
            </a:r>
            <a:r>
              <a:rPr lang="en-US" sz="2800" dirty="0"/>
              <a:t>barriers in the course considered for the diversity of learners</a:t>
            </a:r>
            <a:r>
              <a:rPr lang="en-US" sz="2800" dirty="0" smtClean="0"/>
              <a:t>?</a:t>
            </a:r>
          </a:p>
          <a:p>
            <a:pPr marL="514350" indent="-514350">
              <a:lnSpc>
                <a:spcPct val="120000"/>
              </a:lnSpc>
              <a:buFont typeface="+mj-lt"/>
              <a:buAutoNum type="arabicPeriod"/>
            </a:pPr>
            <a:endParaRPr lang="en-US" sz="1000" dirty="0"/>
          </a:p>
          <a:p>
            <a:pPr marL="514350" indent="-514350">
              <a:lnSpc>
                <a:spcPct val="120000"/>
              </a:lnSpc>
              <a:buFont typeface="+mj-lt"/>
              <a:buAutoNum type="arabicPeriod"/>
            </a:pPr>
            <a:r>
              <a:rPr lang="en-US" sz="2800" dirty="0"/>
              <a:t>Has accessibility of LMS/CMS been considered</a:t>
            </a:r>
            <a:r>
              <a:rPr lang="en-US" sz="2800" dirty="0" smtClean="0"/>
              <a:t>?</a:t>
            </a:r>
          </a:p>
          <a:p>
            <a:pPr marL="514350" indent="-514350">
              <a:lnSpc>
                <a:spcPct val="120000"/>
              </a:lnSpc>
              <a:buFont typeface="+mj-lt"/>
              <a:buAutoNum type="arabicPeriod"/>
            </a:pPr>
            <a:endParaRPr lang="en-US" sz="1000" dirty="0"/>
          </a:p>
          <a:p>
            <a:pPr marL="514350" indent="-514350">
              <a:lnSpc>
                <a:spcPct val="120000"/>
              </a:lnSpc>
              <a:buFont typeface="+mj-lt"/>
              <a:buAutoNum type="arabicPeriod"/>
            </a:pPr>
            <a:r>
              <a:rPr lang="en-US" sz="2800" dirty="0"/>
              <a:t>Are platforms used by mobile devices considered</a:t>
            </a:r>
            <a:r>
              <a:rPr lang="en-US" sz="2800" dirty="0" smtClean="0"/>
              <a:t>?</a:t>
            </a:r>
          </a:p>
          <a:p>
            <a:pPr marL="514350" indent="-514350">
              <a:lnSpc>
                <a:spcPct val="120000"/>
              </a:lnSpc>
              <a:buFont typeface="+mj-lt"/>
              <a:buAutoNum type="arabicPeriod"/>
            </a:pPr>
            <a:endParaRPr lang="en-US" sz="1000" dirty="0"/>
          </a:p>
          <a:p>
            <a:pPr marL="514350" indent="-514350">
              <a:lnSpc>
                <a:spcPct val="120000"/>
              </a:lnSpc>
              <a:buFont typeface="+mj-lt"/>
              <a:buAutoNum type="arabicPeriod"/>
            </a:pPr>
            <a:r>
              <a:rPr lang="en-US" sz="2800" dirty="0"/>
              <a:t>Are digital versions of course material accessible and useable?</a:t>
            </a:r>
          </a:p>
          <a:p>
            <a:pPr marL="742950" indent="-742950">
              <a:lnSpc>
                <a:spcPct val="120000"/>
              </a:lnSpc>
              <a:buFont typeface="+mj-lt"/>
              <a:buAutoNum type="arabicPeriod"/>
            </a:pPr>
            <a:endParaRPr lang="en-US" sz="2800" dirty="0" smtClean="0"/>
          </a:p>
          <a:p>
            <a:pPr marL="742950" indent="-742950">
              <a:lnSpc>
                <a:spcPct val="120000"/>
              </a:lnSpc>
              <a:buFont typeface="+mj-lt"/>
              <a:buAutoNum type="arabicPeriod"/>
            </a:pP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7</a:t>
            </a:fld>
            <a:endParaRPr lang="fr-FR"/>
          </a:p>
        </p:txBody>
      </p:sp>
      <p:pic>
        <p:nvPicPr>
          <p:cNvPr id="4099" name="Picture 3" descr="Shows this title and two laptops, three textbooks and a pen." title="Course Design and Delivery"/>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79345" y="4885411"/>
            <a:ext cx="3408000" cy="1377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5262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Course Design Questions </a:t>
            </a:r>
            <a:endParaRPr lang="en-US" dirty="0">
              <a:effectLst/>
            </a:endParaRPr>
          </a:p>
        </p:txBody>
      </p:sp>
      <p:sp>
        <p:nvSpPr>
          <p:cNvPr id="3" name="Content Placeholder 2"/>
          <p:cNvSpPr>
            <a:spLocks noGrp="1"/>
          </p:cNvSpPr>
          <p:nvPr>
            <p:ph sz="quarter" idx="1"/>
          </p:nvPr>
        </p:nvSpPr>
        <p:spPr>
          <a:xfrm>
            <a:off x="251520" y="1268760"/>
            <a:ext cx="8686800" cy="4888200"/>
          </a:xfrm>
        </p:spPr>
        <p:txBody>
          <a:bodyPr/>
          <a:lstStyle/>
          <a:p>
            <a:pPr marL="514350" indent="-514350">
              <a:lnSpc>
                <a:spcPct val="120000"/>
              </a:lnSpc>
              <a:buFont typeface="+mj-lt"/>
              <a:buAutoNum type="arabicPeriod" startAt="5"/>
            </a:pPr>
            <a:r>
              <a:rPr lang="en-US" sz="2800" dirty="0"/>
              <a:t>Are there options for engagement with course content and objectives?</a:t>
            </a:r>
          </a:p>
          <a:p>
            <a:pPr marL="514350" indent="-514350">
              <a:lnSpc>
                <a:spcPct val="120000"/>
              </a:lnSpc>
              <a:buFont typeface="+mj-lt"/>
              <a:buAutoNum type="arabicPeriod" startAt="5"/>
            </a:pPr>
            <a:r>
              <a:rPr lang="en-US" sz="2800" dirty="0" smtClean="0"/>
              <a:t>Can students demonstrate </a:t>
            </a:r>
            <a:r>
              <a:rPr lang="en-US" sz="2800" dirty="0"/>
              <a:t>what they </a:t>
            </a:r>
            <a:r>
              <a:rPr lang="en-US" sz="2800" dirty="0" smtClean="0"/>
              <a:t>learned through </a:t>
            </a:r>
            <a:r>
              <a:rPr lang="en-US" sz="2800" dirty="0"/>
              <a:t>accessible ICTs or e-learning </a:t>
            </a:r>
            <a:r>
              <a:rPr lang="en-US" sz="2800" dirty="0" smtClean="0"/>
              <a:t>tools?</a:t>
            </a:r>
          </a:p>
          <a:p>
            <a:pPr marL="514350" lvl="0" indent="-514350">
              <a:lnSpc>
                <a:spcPct val="120000"/>
              </a:lnSpc>
              <a:buFont typeface="+mj-lt"/>
              <a:buAutoNum type="arabicPeriod" startAt="5"/>
            </a:pPr>
            <a:r>
              <a:rPr lang="en-US" sz="2800" dirty="0" smtClean="0"/>
              <a:t>Have learning modules/activities been validated for access and usability with institution’s access technologist?</a:t>
            </a:r>
          </a:p>
          <a:p>
            <a:pPr marL="514350" lvl="0" indent="-514350">
              <a:lnSpc>
                <a:spcPct val="120000"/>
              </a:lnSpc>
              <a:buFont typeface="+mj-lt"/>
              <a:buAutoNum type="arabicPeriod" startAt="5"/>
            </a:pPr>
            <a:r>
              <a:rPr lang="en-US" sz="2800" dirty="0" smtClean="0"/>
              <a:t>Have all stakeholders been considered in ICT related decisions?</a:t>
            </a:r>
            <a:endParaRPr lang="en-US" sz="2800" dirty="0"/>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8</a:t>
            </a:fld>
            <a:endParaRPr lang="fr-FR"/>
          </a:p>
        </p:txBody>
      </p:sp>
      <p:sp>
        <p:nvSpPr>
          <p:cNvPr id="7" name="TextBox 6"/>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4949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Post-Secondary Stakeholders</a:t>
            </a:r>
            <a:endParaRPr lang="en-US" dirty="0">
              <a:effectLst/>
            </a:endParaRPr>
          </a:p>
        </p:txBody>
      </p:sp>
      <p:sp>
        <p:nvSpPr>
          <p:cNvPr id="3" name="Content Placeholder 2"/>
          <p:cNvSpPr>
            <a:spLocks noGrp="1"/>
          </p:cNvSpPr>
          <p:nvPr>
            <p:ph sz="quarter" idx="1"/>
          </p:nvPr>
        </p:nvSpPr>
        <p:spPr>
          <a:xfrm>
            <a:off x="323528" y="1268760"/>
            <a:ext cx="8686800" cy="4888200"/>
          </a:xfrm>
        </p:spPr>
        <p:txBody>
          <a:bodyPr/>
          <a:lstStyle/>
          <a:p>
            <a:pPr marL="742950" indent="-742950">
              <a:lnSpc>
                <a:spcPct val="120000"/>
              </a:lnSpc>
              <a:buFont typeface="+mj-lt"/>
              <a:buAutoNum type="arabicPeriod"/>
            </a:pPr>
            <a:r>
              <a:rPr lang="en-US" sz="2800" dirty="0" smtClean="0"/>
              <a:t>Students </a:t>
            </a:r>
          </a:p>
          <a:p>
            <a:pPr marL="742950" indent="-742950">
              <a:lnSpc>
                <a:spcPct val="120000"/>
              </a:lnSpc>
              <a:buFont typeface="+mj-lt"/>
              <a:buAutoNum type="arabicPeriod"/>
            </a:pPr>
            <a:r>
              <a:rPr lang="en-US" sz="2800" dirty="0" smtClean="0"/>
              <a:t>Disability service providers </a:t>
            </a:r>
          </a:p>
          <a:p>
            <a:pPr marL="742950" indent="-742950">
              <a:lnSpc>
                <a:spcPct val="120000"/>
              </a:lnSpc>
              <a:buFont typeface="+mj-lt"/>
              <a:buAutoNum type="arabicPeriod"/>
            </a:pPr>
            <a:r>
              <a:rPr lang="en-US" sz="2800" dirty="0" smtClean="0"/>
              <a:t>Access technologists</a:t>
            </a:r>
          </a:p>
          <a:p>
            <a:pPr marL="742950" indent="-742950">
              <a:lnSpc>
                <a:spcPct val="120000"/>
              </a:lnSpc>
              <a:buFont typeface="+mj-lt"/>
              <a:buAutoNum type="arabicPeriod"/>
            </a:pPr>
            <a:r>
              <a:rPr lang="en-US" sz="2800" dirty="0" smtClean="0"/>
              <a:t>Instructors</a:t>
            </a:r>
            <a:r>
              <a:rPr lang="en-US" sz="2800" dirty="0"/>
              <a:t> </a:t>
            </a:r>
            <a:r>
              <a:rPr lang="en-US" sz="2800" dirty="0" smtClean="0"/>
              <a:t>using e</a:t>
            </a:r>
            <a:r>
              <a:rPr lang="en-US" sz="2800" dirty="0"/>
              <a:t>-</a:t>
            </a:r>
            <a:r>
              <a:rPr lang="en-US" sz="2800" dirty="0" smtClean="0"/>
              <a:t>learning</a:t>
            </a:r>
          </a:p>
          <a:p>
            <a:pPr marL="742950" indent="-742950">
              <a:lnSpc>
                <a:spcPct val="120000"/>
              </a:lnSpc>
              <a:buFont typeface="+mj-lt"/>
              <a:buAutoNum type="arabicPeriod"/>
            </a:pPr>
            <a:r>
              <a:rPr lang="en-US" sz="2800" dirty="0" smtClean="0"/>
              <a:t>Campus e-</a:t>
            </a:r>
            <a:r>
              <a:rPr lang="en-US" sz="2800" dirty="0"/>
              <a:t>learning professionals </a:t>
            </a:r>
            <a:r>
              <a:rPr lang="en-US" sz="2800" dirty="0" smtClean="0"/>
              <a:t>who lead </a:t>
            </a:r>
            <a:r>
              <a:rPr lang="en-US" sz="2800" dirty="0"/>
              <a:t>and </a:t>
            </a:r>
            <a:r>
              <a:rPr lang="en-US" sz="2800" dirty="0" smtClean="0"/>
              <a:t>select </a:t>
            </a:r>
            <a:r>
              <a:rPr lang="en-US" sz="2800" dirty="0"/>
              <a:t>e-learning products </a:t>
            </a:r>
            <a:endParaRPr lang="en-US" sz="2800" dirty="0" smtClean="0"/>
          </a:p>
          <a:p>
            <a:pPr marL="742950" indent="-742950">
              <a:lnSpc>
                <a:spcPct val="110000"/>
              </a:lnSpc>
              <a:buFont typeface="+mj-lt"/>
              <a:buAutoNum type="arabicPeriod"/>
            </a:pPr>
            <a:r>
              <a:rPr lang="en-US" sz="2800" dirty="0" smtClean="0"/>
              <a:t>Vendors: develop/sell </a:t>
            </a:r>
            <a:r>
              <a:rPr lang="en-US" sz="2800" dirty="0"/>
              <a:t>e-learning products to </a:t>
            </a:r>
            <a:r>
              <a:rPr lang="en-US" sz="2800" dirty="0" smtClean="0"/>
              <a:t>institutions</a:t>
            </a:r>
            <a:endParaRPr lang="en-CA" sz="2800" dirty="0" smtClean="0"/>
          </a:p>
          <a:p>
            <a:pPr marL="742950" indent="-742950">
              <a:lnSpc>
                <a:spcPct val="110000"/>
              </a:lnSpc>
              <a:buFont typeface="+mj-lt"/>
              <a:buAutoNum type="arabicPeriod"/>
            </a:pPr>
            <a:r>
              <a:rPr lang="en-CA" sz="2800" dirty="0" smtClean="0"/>
              <a:t>Others?</a:t>
            </a:r>
            <a:r>
              <a:rPr lang="en-US" sz="2800" dirty="0"/>
              <a:t> </a:t>
            </a:r>
          </a:p>
        </p:txBody>
      </p:sp>
      <p:sp>
        <p:nvSpPr>
          <p:cNvPr id="4" name="Slide Number Placeholder 3"/>
          <p:cNvSpPr>
            <a:spLocks noGrp="1"/>
          </p:cNvSpPr>
          <p:nvPr>
            <p:ph type="sldNum" sz="quarter" idx="11"/>
          </p:nvPr>
        </p:nvSpPr>
        <p:spPr/>
        <p:txBody>
          <a:bodyPr/>
          <a:lstStyle/>
          <a:p>
            <a:pPr>
              <a:defRPr/>
            </a:pPr>
            <a:fld id="{34BC1E9D-A5BA-7E40-AF7C-D161EDC63C0A}" type="slidenum">
              <a:rPr lang="fr-FR" smtClean="0"/>
              <a:pPr>
                <a:defRPr/>
              </a:pPr>
              <a:t>9</a:t>
            </a:fld>
            <a:endParaRPr lang="fr-FR"/>
          </a:p>
        </p:txBody>
      </p:sp>
      <p:pic>
        <p:nvPicPr>
          <p:cNvPr id="7171" name="Picture 3" descr="Each sign representas a different type of post secondary path.&#10;For example: University, college, apprenticeship." title="Five signposts showpost on a pol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7305" y="1340768"/>
            <a:ext cx="3152048"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16216" y="6399298"/>
            <a:ext cx="2137124" cy="461665"/>
          </a:xfrm>
          <a:prstGeom prst="rect">
            <a:avLst/>
          </a:prstGeom>
          <a:noFill/>
        </p:spPr>
        <p:txBody>
          <a:bodyPr wrap="none" rtlCol="0">
            <a:spAutoFit/>
          </a:bodyPr>
          <a:lstStyle/>
          <a:p>
            <a:r>
              <a:rPr lang="en-US" dirty="0" smtClean="0">
                <a:solidFill>
                  <a:srgbClr val="3333FF"/>
                </a:solidFill>
                <a:latin typeface="Arial" panose="020B0604020202020204" pitchFamily="34" charset="0"/>
                <a:cs typeface="Arial" panose="020B0604020202020204" pitchFamily="34" charset="0"/>
              </a:rPr>
              <a:t>#</a:t>
            </a:r>
            <a:r>
              <a:rPr lang="en-US" dirty="0">
                <a:solidFill>
                  <a:srgbClr val="3333FF"/>
                </a:solidFill>
                <a:latin typeface="Arial" panose="020B0604020202020204" pitchFamily="34" charset="0"/>
                <a:cs typeface="Arial" panose="020B0604020202020204" pitchFamily="34" charset="0"/>
              </a:rPr>
              <a:t>UDLictMcGill</a:t>
            </a:r>
            <a:endParaRPr lang="en-CA" dirty="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15054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9474</TotalTime>
  <Words>1238</Words>
  <Application>Microsoft Office PowerPoint</Application>
  <PresentationFormat>On-screen Show (4:3)</PresentationFormat>
  <Paragraphs>267</Paragraphs>
  <Slides>26</Slides>
  <Notes>15</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Origine</vt:lpstr>
      <vt:lpstr>Universal Design plus               E-Learning in Higher Education</vt:lpstr>
      <vt:lpstr>Learning Objectives</vt:lpstr>
      <vt:lpstr>Engage &amp; Express</vt:lpstr>
      <vt:lpstr>Potential</vt:lpstr>
      <vt:lpstr>Potential</vt:lpstr>
      <vt:lpstr>Three Key Components</vt:lpstr>
      <vt:lpstr>Course Design Questions </vt:lpstr>
      <vt:lpstr>Course Design Questions </vt:lpstr>
      <vt:lpstr>Post-Secondary Stakeholders</vt:lpstr>
      <vt:lpstr>Engage &amp; Express</vt:lpstr>
      <vt:lpstr>Concerns &amp; Barriers</vt:lpstr>
      <vt:lpstr>Your Suggestions </vt:lpstr>
      <vt:lpstr>Questions &amp; Contact</vt:lpstr>
      <vt:lpstr>Extra Information</vt:lpstr>
      <vt:lpstr>Training &amp; Support</vt:lpstr>
      <vt:lpstr>Learning Management Systems (LMSs)</vt:lpstr>
      <vt:lpstr>Syllabus</vt:lpstr>
      <vt:lpstr>Lectures</vt:lpstr>
      <vt:lpstr>Lectures</vt:lpstr>
      <vt:lpstr>Textbooks</vt:lpstr>
      <vt:lpstr>Documents</vt:lpstr>
      <vt:lpstr>Communication</vt:lpstr>
      <vt:lpstr>Communication</vt:lpstr>
      <vt:lpstr>Evaluation</vt:lpstr>
      <vt:lpstr>Evaluation</vt:lpstr>
      <vt:lpstr>Resources</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f</cp:lastModifiedBy>
  <cp:revision>566</cp:revision>
  <dcterms:created xsi:type="dcterms:W3CDTF">2002-08-29T15:31:57Z</dcterms:created>
  <dcterms:modified xsi:type="dcterms:W3CDTF">2015-05-15T15:13:55Z</dcterms:modified>
</cp:coreProperties>
</file>