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43891200" cy="329184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048" userDrawn="1">
          <p15:clr>
            <a:srgbClr val="A4A3A4"/>
          </p15:clr>
        </p15:guide>
        <p15:guide id="2" pos="8064" userDrawn="1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8" clrIdx="0"/>
  <p:cmAuthor id="1" name="Mai Nhu Nguyen" initials="MNN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FC5"/>
    <a:srgbClr val="F68222"/>
    <a:srgbClr val="00D25F"/>
    <a:srgbClr val="3333FF"/>
    <a:srgbClr val="0033CC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08" autoAdjust="0"/>
    <p:restoredTop sz="96433" autoAdjust="0"/>
  </p:normalViewPr>
  <p:slideViewPr>
    <p:cSldViewPr>
      <p:cViewPr>
        <p:scale>
          <a:sx n="30" d="100"/>
          <a:sy n="30" d="100"/>
        </p:scale>
        <p:origin x="-42" y="-72"/>
      </p:cViewPr>
      <p:guideLst>
        <p:guide orient="horz" pos="6048"/>
        <p:guide orient="horz" pos="10368"/>
        <p:guide pos="8064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593285214348207"/>
          <c:y val="3.0403658637915693E-2"/>
          <c:w val="0.88060673665791778"/>
          <c:h val="0.819290060022403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Worked well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35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Sheet1!$A$4:$A$8</c:f>
              <c:strCache>
                <c:ptCount val="5"/>
                <c:pt idx="0">
                  <c:v>Content on PPT slides</c:v>
                </c:pt>
                <c:pt idx="1">
                  <c:v>Posting online</c:v>
                </c:pt>
                <c:pt idx="2">
                  <c:v>Pedagogical use of PPT</c:v>
                </c:pt>
                <c:pt idx="3">
                  <c:v>Technology</c:v>
                </c:pt>
                <c:pt idx="4">
                  <c:v>Note-taking</c:v>
                </c:pt>
              </c:strCache>
            </c:strRef>
          </c:cat>
          <c:val>
            <c:numRef>
              <c:f>Sheet1!$B$4:$B$8</c:f>
              <c:numCache>
                <c:formatCode>0%</c:formatCode>
                <c:ptCount val="5"/>
                <c:pt idx="0">
                  <c:v>0.75</c:v>
                </c:pt>
                <c:pt idx="1">
                  <c:v>0.5</c:v>
                </c:pt>
                <c:pt idx="2">
                  <c:v>0.75</c:v>
                </c:pt>
                <c:pt idx="3">
                  <c:v>0.25</c:v>
                </c:pt>
                <c:pt idx="4">
                  <c:v>0.13</c:v>
                </c:pt>
              </c:numCache>
            </c:numRef>
          </c:val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Didn't work well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35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Sheet1!$A$4:$A$8</c:f>
              <c:strCache>
                <c:ptCount val="5"/>
                <c:pt idx="0">
                  <c:v>Content on PPT slides</c:v>
                </c:pt>
                <c:pt idx="1">
                  <c:v>Posting online</c:v>
                </c:pt>
                <c:pt idx="2">
                  <c:v>Pedagogical use of PPT</c:v>
                </c:pt>
                <c:pt idx="3">
                  <c:v>Technology</c:v>
                </c:pt>
                <c:pt idx="4">
                  <c:v>Note-taking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0.63</c:v>
                </c:pt>
                <c:pt idx="1">
                  <c:v>0.13</c:v>
                </c:pt>
                <c:pt idx="2">
                  <c:v>0.63</c:v>
                </c:pt>
                <c:pt idx="3">
                  <c:v>0.88</c:v>
                </c:pt>
                <c:pt idx="4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3715200"/>
        <c:axId val="83716736"/>
      </c:barChart>
      <c:catAx>
        <c:axId val="837152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83716736"/>
        <c:crosses val="autoZero"/>
        <c:auto val="1"/>
        <c:lblAlgn val="ctr"/>
        <c:lblOffset val="100"/>
        <c:noMultiLvlLbl val="0"/>
      </c:catAx>
      <c:valAx>
        <c:axId val="837167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83715200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13526814793370487"/>
          <c:y val="2.9072595644833606E-2"/>
          <c:w val="0.59513229665940093"/>
          <c:h val="8.625862019629725E-2"/>
        </c:manualLayout>
      </c:layout>
      <c:overlay val="0"/>
      <c:txPr>
        <a:bodyPr/>
        <a:lstStyle/>
        <a:p>
          <a:pPr>
            <a:defRPr lang="en-US" sz="3600" b="0" i="0" u="none" strike="noStrike" kern="1200" baseline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2043963254593172E-2"/>
          <c:y val="7.9489790219762935E-2"/>
          <c:w val="0.90795603674540681"/>
          <c:h val="0.729907265857326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Sheet1!$B$20</c:f>
              <c:strCache>
                <c:ptCount val="1"/>
                <c:pt idx="0">
                  <c:v>Worked well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35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Sheet1!$A$21:$A$25</c:f>
              <c:strCache>
                <c:ptCount val="5"/>
                <c:pt idx="0">
                  <c:v>Content on PPT slides</c:v>
                </c:pt>
                <c:pt idx="1">
                  <c:v>Posting online</c:v>
                </c:pt>
                <c:pt idx="2">
                  <c:v>Pedagogical use of PPT</c:v>
                </c:pt>
                <c:pt idx="3">
                  <c:v>Technology</c:v>
                </c:pt>
                <c:pt idx="4">
                  <c:v>Note-taking</c:v>
                </c:pt>
              </c:strCache>
            </c:strRef>
          </c:cat>
          <c:val>
            <c:numRef>
              <c:f>Sheet1!$B$21:$B$25</c:f>
              <c:numCache>
                <c:formatCode>0%</c:formatCode>
                <c:ptCount val="5"/>
                <c:pt idx="0">
                  <c:v>0.71</c:v>
                </c:pt>
                <c:pt idx="1">
                  <c:v>0.71</c:v>
                </c:pt>
                <c:pt idx="2">
                  <c:v>0.56999999999999995</c:v>
                </c:pt>
                <c:pt idx="3">
                  <c:v>0</c:v>
                </c:pt>
                <c:pt idx="4">
                  <c:v>0.28999999999999998</c:v>
                </c:pt>
              </c:numCache>
            </c:numRef>
          </c:val>
        </c:ser>
        <c:ser>
          <c:idx val="1"/>
          <c:order val="1"/>
          <c:tx>
            <c:strRef>
              <c:f>Sheet1!$C$20</c:f>
              <c:strCache>
                <c:ptCount val="1"/>
                <c:pt idx="0">
                  <c:v>Didn't work well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35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Sheet1!$A$21:$A$25</c:f>
              <c:strCache>
                <c:ptCount val="5"/>
                <c:pt idx="0">
                  <c:v>Content on PPT slides</c:v>
                </c:pt>
                <c:pt idx="1">
                  <c:v>Posting online</c:v>
                </c:pt>
                <c:pt idx="2">
                  <c:v>Pedagogical use of PPT</c:v>
                </c:pt>
                <c:pt idx="3">
                  <c:v>Technology</c:v>
                </c:pt>
                <c:pt idx="4">
                  <c:v>Note-taking</c:v>
                </c:pt>
              </c:strCache>
            </c:strRef>
          </c:cat>
          <c:val>
            <c:numRef>
              <c:f>Sheet1!$C$21:$C$25</c:f>
              <c:numCache>
                <c:formatCode>0%</c:formatCode>
                <c:ptCount val="5"/>
                <c:pt idx="0">
                  <c:v>0.56999999999999995</c:v>
                </c:pt>
                <c:pt idx="1">
                  <c:v>0.86</c:v>
                </c:pt>
                <c:pt idx="2">
                  <c:v>0.71</c:v>
                </c:pt>
                <c:pt idx="3">
                  <c:v>0.43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4103168"/>
        <c:axId val="84104704"/>
      </c:barChart>
      <c:catAx>
        <c:axId val="84103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84104704"/>
        <c:crosses val="autoZero"/>
        <c:auto val="1"/>
        <c:lblAlgn val="ctr"/>
        <c:lblOffset val="100"/>
        <c:noMultiLvlLbl val="0"/>
      </c:catAx>
      <c:valAx>
        <c:axId val="84104704"/>
        <c:scaling>
          <c:orientation val="minMax"/>
          <c:max val="1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410316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36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47128538433794E-2"/>
          <c:y val="2.8252405949256341E-2"/>
          <c:w val="0.94219331559855046"/>
          <c:h val="0.76397531476963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Sheet1!$B$37</c:f>
              <c:strCache>
                <c:ptCount val="1"/>
                <c:pt idx="0">
                  <c:v>Worked well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35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Sheet1!$A$38:$A$42</c:f>
              <c:strCache>
                <c:ptCount val="5"/>
                <c:pt idx="0">
                  <c:v>Content on PPT slides</c:v>
                </c:pt>
                <c:pt idx="1">
                  <c:v>Posting online</c:v>
                </c:pt>
                <c:pt idx="2">
                  <c:v>Pedagogical use of PPT</c:v>
                </c:pt>
                <c:pt idx="3">
                  <c:v>Technology</c:v>
                </c:pt>
                <c:pt idx="4">
                  <c:v>Note-taking</c:v>
                </c:pt>
              </c:strCache>
            </c:strRef>
          </c:cat>
          <c:val>
            <c:numRef>
              <c:f>Sheet1!$B$38:$B$42</c:f>
              <c:numCache>
                <c:formatCode>0%</c:formatCode>
                <c:ptCount val="5"/>
                <c:pt idx="0">
                  <c:v>0.71</c:v>
                </c:pt>
                <c:pt idx="1">
                  <c:v>0.43</c:v>
                </c:pt>
                <c:pt idx="2">
                  <c:v>0.56999999999999995</c:v>
                </c:pt>
                <c:pt idx="3">
                  <c:v>0</c:v>
                </c:pt>
                <c:pt idx="4">
                  <c:v>0.28999999999999998</c:v>
                </c:pt>
              </c:numCache>
            </c:numRef>
          </c:val>
        </c:ser>
        <c:ser>
          <c:idx val="1"/>
          <c:order val="1"/>
          <c:tx>
            <c:strRef>
              <c:f>Sheet1!$C$37</c:f>
              <c:strCache>
                <c:ptCount val="1"/>
                <c:pt idx="0">
                  <c:v>Didn't work well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35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Sheet1!$A$38:$A$42</c:f>
              <c:strCache>
                <c:ptCount val="5"/>
                <c:pt idx="0">
                  <c:v>Content on PPT slides</c:v>
                </c:pt>
                <c:pt idx="1">
                  <c:v>Posting online</c:v>
                </c:pt>
                <c:pt idx="2">
                  <c:v>Pedagogical use of PPT</c:v>
                </c:pt>
                <c:pt idx="3">
                  <c:v>Technology</c:v>
                </c:pt>
                <c:pt idx="4">
                  <c:v>Note-taking</c:v>
                </c:pt>
              </c:strCache>
            </c:strRef>
          </c:cat>
          <c:val>
            <c:numRef>
              <c:f>Sheet1!$C$38:$C$42</c:f>
              <c:numCache>
                <c:formatCode>0%</c:formatCode>
                <c:ptCount val="5"/>
                <c:pt idx="0">
                  <c:v>0.86</c:v>
                </c:pt>
                <c:pt idx="1">
                  <c:v>0.28999999999999998</c:v>
                </c:pt>
                <c:pt idx="2">
                  <c:v>0.71</c:v>
                </c:pt>
                <c:pt idx="3">
                  <c:v>0</c:v>
                </c:pt>
                <c:pt idx="4">
                  <c:v>0.43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3782272"/>
        <c:axId val="83792256"/>
      </c:barChart>
      <c:catAx>
        <c:axId val="83782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83792256"/>
        <c:crosses val="autoZero"/>
        <c:auto val="1"/>
        <c:lblAlgn val="ctr"/>
        <c:lblOffset val="100"/>
        <c:noMultiLvlLbl val="0"/>
      </c:catAx>
      <c:valAx>
        <c:axId val="837922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837822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2520965847428268"/>
          <c:y val="4.1470569550924492E-2"/>
          <c:w val="0.61979475379992777"/>
          <c:h val="0.10067195977978148"/>
        </c:manualLayout>
      </c:layout>
      <c:overlay val="0"/>
      <c:txPr>
        <a:bodyPr/>
        <a:lstStyle/>
        <a:p>
          <a:pPr>
            <a:defRPr sz="360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43225" y="514350"/>
            <a:ext cx="342900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/>
              <a:pPr/>
              <a:t>1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5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3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78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1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5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197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3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76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15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7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7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78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39468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4078934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1840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4pPr>
            <a:lvl5pPr marL="815786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5pPr>
            <a:lvl6pPr marL="1019733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6pPr>
            <a:lvl7pPr marL="12236803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7pPr>
            <a:lvl8pPr marL="1427627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8pPr>
            <a:lvl9pPr marL="1631573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90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90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9468" indent="0">
              <a:buNone/>
              <a:defRPr sz="9000" b="1"/>
            </a:lvl2pPr>
            <a:lvl3pPr marL="4078934" indent="0">
              <a:buNone/>
              <a:defRPr sz="8000" b="1"/>
            </a:lvl3pPr>
            <a:lvl4pPr marL="6118401" indent="0">
              <a:buNone/>
              <a:defRPr sz="7200" b="1"/>
            </a:lvl4pPr>
            <a:lvl5pPr marL="8157869" indent="0">
              <a:buNone/>
              <a:defRPr sz="7200" b="1"/>
            </a:lvl5pPr>
            <a:lvl6pPr marL="10197337" indent="0">
              <a:buNone/>
              <a:defRPr sz="7200" b="1"/>
            </a:lvl6pPr>
            <a:lvl7pPr marL="12236803" indent="0">
              <a:buNone/>
              <a:defRPr sz="7200" b="1"/>
            </a:lvl7pPr>
            <a:lvl8pPr marL="14276271" indent="0">
              <a:buNone/>
              <a:defRPr sz="7200" b="1"/>
            </a:lvl8pPr>
            <a:lvl9pPr marL="16315737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4"/>
            <a:ext cx="19392902" cy="18966183"/>
          </a:xfrm>
        </p:spPr>
        <p:txBody>
          <a:bodyPr/>
          <a:lstStyle>
            <a:lvl1pPr>
              <a:defRPr sz="10700"/>
            </a:lvl1pPr>
            <a:lvl2pPr>
              <a:defRPr sz="90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9468" indent="0">
              <a:buNone/>
              <a:defRPr sz="9000" b="1"/>
            </a:lvl2pPr>
            <a:lvl3pPr marL="4078934" indent="0">
              <a:buNone/>
              <a:defRPr sz="8000" b="1"/>
            </a:lvl3pPr>
            <a:lvl4pPr marL="6118401" indent="0">
              <a:buNone/>
              <a:defRPr sz="7200" b="1"/>
            </a:lvl4pPr>
            <a:lvl5pPr marL="8157869" indent="0">
              <a:buNone/>
              <a:defRPr sz="7200" b="1"/>
            </a:lvl5pPr>
            <a:lvl6pPr marL="10197337" indent="0">
              <a:buNone/>
              <a:defRPr sz="7200" b="1"/>
            </a:lvl6pPr>
            <a:lvl7pPr marL="12236803" indent="0">
              <a:buNone/>
              <a:defRPr sz="7200" b="1"/>
            </a:lvl7pPr>
            <a:lvl8pPr marL="14276271" indent="0">
              <a:buNone/>
              <a:defRPr sz="7200" b="1"/>
            </a:lvl8pPr>
            <a:lvl9pPr marL="16315737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4"/>
            <a:ext cx="19400520" cy="18966183"/>
          </a:xfrm>
        </p:spPr>
        <p:txBody>
          <a:bodyPr/>
          <a:lstStyle>
            <a:lvl1pPr>
              <a:defRPr sz="10700"/>
            </a:lvl1pPr>
            <a:lvl2pPr>
              <a:defRPr sz="90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1310642"/>
            <a:ext cx="14439902" cy="557784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2" y="1310643"/>
            <a:ext cx="24536400" cy="28094942"/>
          </a:xfrm>
        </p:spPr>
        <p:txBody>
          <a:bodyPr/>
          <a:lstStyle>
            <a:lvl1pPr>
              <a:defRPr sz="14300"/>
            </a:lvl1pPr>
            <a:lvl2pPr>
              <a:defRPr sz="12500"/>
            </a:lvl2pPr>
            <a:lvl3pPr>
              <a:defRPr sz="107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5" y="6888483"/>
            <a:ext cx="14439902" cy="22517102"/>
          </a:xfrm>
        </p:spPr>
        <p:txBody>
          <a:bodyPr/>
          <a:lstStyle>
            <a:lvl1pPr marL="0" indent="0">
              <a:buNone/>
              <a:defRPr sz="6200"/>
            </a:lvl1pPr>
            <a:lvl2pPr marL="2039468" indent="0">
              <a:buNone/>
              <a:defRPr sz="5300"/>
            </a:lvl2pPr>
            <a:lvl3pPr marL="4078934" indent="0">
              <a:buNone/>
              <a:defRPr sz="4500"/>
            </a:lvl3pPr>
            <a:lvl4pPr marL="6118401" indent="0">
              <a:buNone/>
              <a:defRPr sz="4100"/>
            </a:lvl4pPr>
            <a:lvl5pPr marL="8157869" indent="0">
              <a:buNone/>
              <a:defRPr sz="4100"/>
            </a:lvl5pPr>
            <a:lvl6pPr marL="10197337" indent="0">
              <a:buNone/>
              <a:defRPr sz="4100"/>
            </a:lvl6pPr>
            <a:lvl7pPr marL="12236803" indent="0">
              <a:buNone/>
              <a:defRPr sz="4100"/>
            </a:lvl7pPr>
            <a:lvl8pPr marL="14276271" indent="0">
              <a:buNone/>
              <a:defRPr sz="4100"/>
            </a:lvl8pPr>
            <a:lvl9pPr marL="1631573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4300"/>
            </a:lvl1pPr>
            <a:lvl2pPr marL="2039468" indent="0">
              <a:buNone/>
              <a:defRPr sz="12500"/>
            </a:lvl2pPr>
            <a:lvl3pPr marL="4078934" indent="0">
              <a:buNone/>
              <a:defRPr sz="10700"/>
            </a:lvl3pPr>
            <a:lvl4pPr marL="6118401" indent="0">
              <a:buNone/>
              <a:defRPr sz="9000"/>
            </a:lvl4pPr>
            <a:lvl5pPr marL="8157869" indent="0">
              <a:buNone/>
              <a:defRPr sz="9000"/>
            </a:lvl5pPr>
            <a:lvl6pPr marL="10197337" indent="0">
              <a:buNone/>
              <a:defRPr sz="9000"/>
            </a:lvl6pPr>
            <a:lvl7pPr marL="12236803" indent="0">
              <a:buNone/>
              <a:defRPr sz="9000"/>
            </a:lvl7pPr>
            <a:lvl8pPr marL="14276271" indent="0">
              <a:buNone/>
              <a:defRPr sz="9000"/>
            </a:lvl8pPr>
            <a:lvl9pPr marL="16315737" indent="0">
              <a:buNone/>
              <a:defRPr sz="9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8"/>
            <a:ext cx="26334720" cy="3863337"/>
          </a:xfrm>
        </p:spPr>
        <p:txBody>
          <a:bodyPr/>
          <a:lstStyle>
            <a:lvl1pPr marL="0" indent="0">
              <a:buNone/>
              <a:defRPr sz="6200"/>
            </a:lvl1pPr>
            <a:lvl2pPr marL="2039468" indent="0">
              <a:buNone/>
              <a:defRPr sz="5300"/>
            </a:lvl2pPr>
            <a:lvl3pPr marL="4078934" indent="0">
              <a:buNone/>
              <a:defRPr sz="4500"/>
            </a:lvl3pPr>
            <a:lvl4pPr marL="6118401" indent="0">
              <a:buNone/>
              <a:defRPr sz="4100"/>
            </a:lvl4pPr>
            <a:lvl5pPr marL="8157869" indent="0">
              <a:buNone/>
              <a:defRPr sz="4100"/>
            </a:lvl5pPr>
            <a:lvl6pPr marL="10197337" indent="0">
              <a:buNone/>
              <a:defRPr sz="4100"/>
            </a:lvl6pPr>
            <a:lvl7pPr marL="12236803" indent="0">
              <a:buNone/>
              <a:defRPr sz="4100"/>
            </a:lvl7pPr>
            <a:lvl8pPr marL="14276271" indent="0">
              <a:buNone/>
              <a:defRPr sz="4100"/>
            </a:lvl8pPr>
            <a:lvl9pPr marL="1631573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94909" y="1317511"/>
            <a:ext cx="39501389" cy="548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94909" y="7680907"/>
            <a:ext cx="39501389" cy="2172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909" y="30510764"/>
            <a:ext cx="10240589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678" y="30510764"/>
            <a:ext cx="13897845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707" y="30510764"/>
            <a:ext cx="10240589" cy="1752917"/>
          </a:xfrm>
          <a:prstGeom prst="rect">
            <a:avLst/>
          </a:prstGeom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>
            <a:lvl1pPr algn="r">
              <a:defRPr sz="53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8"/>
          <p:cNvSpPr>
            <a:spLocks noChangeShapeType="1"/>
          </p:cNvSpPr>
          <p:nvPr/>
        </p:nvSpPr>
        <p:spPr bwMode="auto">
          <a:xfrm>
            <a:off x="440916" y="5998944"/>
            <a:ext cx="4300936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7860" tIns="203930" rIns="407860" bIns="203930"/>
          <a:lstStyle/>
          <a:p>
            <a:endParaRPr lang="en-CA" sz="6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077604" rtl="0" eaLnBrk="0" fontAlgn="base" hangingPunct="0">
        <a:spcBef>
          <a:spcPct val="0"/>
        </a:spcBef>
        <a:spcAft>
          <a:spcPct val="0"/>
        </a:spcAft>
        <a:defRPr sz="19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2pPr>
      <a:lvl3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3pPr>
      <a:lvl4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4pPr>
      <a:lvl5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5pPr>
      <a:lvl6pPr marL="394077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6pPr>
      <a:lvl7pPr marL="788153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7pPr>
      <a:lvl8pPr marL="1182231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8pPr>
      <a:lvl9pPr marL="1576308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9pPr>
    </p:titleStyle>
    <p:bodyStyle>
      <a:lvl1pPr marL="1528418" indent="-1528418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4080" indent="-1273909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8374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717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17734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217070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256538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296004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471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9468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8934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840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7869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973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36803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7627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157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chart" Target="../charts/chart3.xm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chart" Target="../charts/chart1.xml"/><Relationship Id="rId5" Type="http://schemas.openxmlformats.org/officeDocument/2006/relationships/image" Target="../media/image3.png"/><Relationship Id="rId15" Type="http://schemas.openxmlformats.org/officeDocument/2006/relationships/package" Target="../embeddings/Microsoft_Excel_Worksheet4.xlsx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445514" y="3851157"/>
            <a:ext cx="39105531" cy="2787192"/>
          </a:xfrm>
        </p:spPr>
        <p:txBody>
          <a:bodyPr rtlCol="0">
            <a:normAutofit fontScale="90000"/>
          </a:bodyPr>
          <a:lstStyle/>
          <a:p>
            <a:pPr defTabSz="4078934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445514" y="7369014"/>
            <a:ext cx="40033227" cy="20663813"/>
          </a:xfrm>
        </p:spPr>
        <p:txBody>
          <a:bodyPr/>
          <a:lstStyle/>
          <a:p>
            <a:pPr marL="1273909" lvl="1" eaLnBrk="1" hangingPunct="1">
              <a:spcAft>
                <a:spcPts val="2672"/>
              </a:spcAft>
            </a:pPr>
            <a:r>
              <a:rPr lang="en-US" altLang="en-US" sz="160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464351" lvl="2" eaLnBrk="1" hangingPunct="1">
              <a:spcAft>
                <a:spcPts val="2672"/>
              </a:spcAft>
            </a:pPr>
            <a:r>
              <a:rPr lang="en-US" altLang="en-US" sz="143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653423" lvl="3" eaLnBrk="1" hangingPunct="1">
              <a:spcAft>
                <a:spcPts val="2672"/>
              </a:spcAft>
            </a:pPr>
            <a:r>
              <a:rPr lang="en-US" altLang="en-US" sz="125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913" lvl="4" eaLnBrk="1" hangingPunct="1">
              <a:spcAft>
                <a:spcPts val="2672"/>
              </a:spcAft>
            </a:pPr>
            <a:r>
              <a:rPr lang="en-US" altLang="en-US" sz="107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913" lvl="4" eaLnBrk="1" hangingPunct="1">
              <a:spcAft>
                <a:spcPts val="2672"/>
              </a:spcAft>
            </a:pPr>
            <a:endParaRPr lang="en-US" altLang="en-US" sz="10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220685" y="294906"/>
            <a:ext cx="43449831" cy="302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6746" tIns="78373" rIns="156746" bIns="78373"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551"/>
              </a:spcAft>
            </a:pPr>
            <a:endParaRPr lang="en-US" alt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altLang="en-US" sz="6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altLang="en-US" sz="6000" b="1" dirty="0">
                <a:latin typeface="Segoe UI" panose="020B0502040204020203" pitchFamily="34" charset="0"/>
                <a:cs typeface="Segoe UI" panose="020B0502040204020203" pitchFamily="34" charset="0"/>
              </a:rPr>
              <a:t>Power of PowerPoint: Student, Teacher and Professional Perspectives </a:t>
            </a:r>
            <a:endParaRPr lang="fr-FR" altLang="en-US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Mary Jorgensen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Alice Havel</a:t>
            </a:r>
            <a:r>
              <a:rPr lang="fr-FR" altLang="en-US" sz="5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1,4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fr-FR" altLang="en-US" sz="5000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Laura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King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Catherine Fichten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1,2,4,5,6,7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Alex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Lussier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Maegan Harvison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1,4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Christine Vo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Adaptech Research Network 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McGill University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Cégep 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André-Laurendeau  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Dawson College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Jewish General Hospital   </a:t>
            </a:r>
            <a:r>
              <a:rPr lang="en-CA" altLang="en-US" sz="43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CRIR   </a:t>
            </a:r>
            <a:r>
              <a:rPr lang="en-CA" altLang="en-US" sz="43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CSLP</a:t>
            </a:r>
            <a:endParaRPr lang="en-CA" altLang="en-US" sz="4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275" y="6678316"/>
            <a:ext cx="14044518" cy="25903786"/>
          </a:xfrm>
          <a:prstGeom prst="rect">
            <a:avLst/>
          </a:prstGeom>
          <a:noFill/>
          <a:ln w="3175">
            <a:noFill/>
          </a:ln>
        </p:spPr>
        <p:txBody>
          <a:bodyPr wrap="square" lIns="156746" tIns="78373" rIns="156746" bIns="78373">
            <a:spAutoFit/>
          </a:bodyPr>
          <a:lstStyle/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fr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goal was to examine the use of PowerPoint (PPT) in college</a:t>
            </a:r>
            <a:r>
              <a:rPr lang="en-US" sz="39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education</a:t>
            </a:r>
          </a:p>
          <a:p>
            <a:pPr marL="1554480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tudent, teacher and professional perspectives on the use of PPT</a:t>
            </a:r>
          </a:p>
          <a:p>
            <a:pPr marL="1554480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 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practices using PPT in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teaching identified by students</a:t>
            </a: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Participants (1 English college)</a:t>
            </a:r>
          </a:p>
          <a:p>
            <a:pPr marL="571500" indent="-57150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focus groups 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Social 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science students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(n = 7)</a:t>
            </a: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Teachers (n = 8)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rofessionals (n = 7)</a:t>
            </a:r>
          </a:p>
          <a:p>
            <a:pPr marL="576072" indent="-576072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 questionnaire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284 social science students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213 (75 %) females,  62 (22 %) males, 2 (1 %) other and 7 (2%) not reported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Average age = 18.54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75 (26%) with disabilities, 209 (74%) without disabilities</a:t>
            </a:r>
          </a:p>
          <a:p>
            <a:pPr marL="0" lvl="1" indent="0">
              <a:spcBef>
                <a:spcPts val="1034"/>
              </a:spcBef>
              <a:spcAft>
                <a:spcPts val="1034"/>
              </a:spcAft>
              <a:defRPr/>
            </a:pPr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Measures</a:t>
            </a: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ocus group questions:</a:t>
            </a:r>
          </a:p>
          <a:p>
            <a:pPr marL="1554480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PPT was used in a way that worked well?</a:t>
            </a:r>
          </a:p>
          <a:p>
            <a:pPr marL="1554480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PPT was used in a way that did not work well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 questionnaire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Based on focus group findings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Completed in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social science classes</a:t>
            </a:r>
          </a:p>
          <a:p>
            <a:pPr marL="1554480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Examined student experience 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PPT </a:t>
            </a: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their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courses</a:t>
            </a:r>
          </a:p>
          <a:p>
            <a:pPr marL="1280160"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554480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9124047" y="6749816"/>
            <a:ext cx="13842694" cy="3200135"/>
          </a:xfrm>
          <a:prstGeom prst="rect">
            <a:avLst/>
          </a:prstGeom>
          <a:noFill/>
        </p:spPr>
        <p:txBody>
          <a:bodyPr wrap="square" lIns="156746" tIns="78373" rIns="156746" bIns="78373">
            <a:spAutoFit/>
          </a:bodyPr>
          <a:lstStyle/>
          <a:p>
            <a:pPr marL="485914" indent="-58779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</a:pPr>
            <a:endParaRPr lang="fr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94077" indent="-394077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755" y="1719938"/>
            <a:ext cx="2234319" cy="247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032352" y="9694177"/>
            <a:ext cx="14547178" cy="1138884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endParaRPr lang="en-US" sz="64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778831"/>
              </p:ext>
            </p:extLst>
          </p:nvPr>
        </p:nvGraphicFramePr>
        <p:xfrm>
          <a:off x="15098248" y="6686776"/>
          <a:ext cx="28403012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3012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en-US" sz="8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Results</a:t>
                      </a:r>
                      <a:endParaRPr lang="en-US" sz="8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269511"/>
              </p:ext>
            </p:extLst>
          </p:nvPr>
        </p:nvGraphicFramePr>
        <p:xfrm>
          <a:off x="712229" y="6707259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en-US" sz="8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Summary</a:t>
                      </a:r>
                      <a:endParaRPr lang="en-US" sz="8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563838"/>
              </p:ext>
            </p:extLst>
          </p:nvPr>
        </p:nvGraphicFramePr>
        <p:xfrm>
          <a:off x="712229" y="13002816"/>
          <a:ext cx="13804610" cy="1509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509951">
                <a:tc>
                  <a:txBody>
                    <a:bodyPr/>
                    <a:lstStyle/>
                    <a:p>
                      <a:pPr algn="ctr"/>
                      <a:r>
                        <a:rPr lang="en-US" sz="8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Methodology</a:t>
                      </a:r>
                      <a:endParaRPr lang="en-US" sz="8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598577"/>
              </p:ext>
            </p:extLst>
          </p:nvPr>
        </p:nvGraphicFramePr>
        <p:xfrm>
          <a:off x="29590737" y="24123009"/>
          <a:ext cx="13921731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1731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en-US" sz="8000" b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Take-H</a:t>
                      </a:r>
                      <a:r>
                        <a:rPr lang="en-US" sz="8000" b="0" baseline="0" noProof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ome</a:t>
                      </a:r>
                      <a:r>
                        <a:rPr lang="fr-CA" sz="8000" b="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Messages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5" name="Picture 1029" descr="Logo du Collège Dawson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16914" y="32035635"/>
            <a:ext cx="1858087" cy="618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" descr="Logo de l'Hôpital Général Ju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403475" y="31937506"/>
            <a:ext cx="2466636" cy="73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47" descr="Logo de l'Université McGill&#10;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350272" y="32149187"/>
            <a:ext cx="2149145" cy="504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8" descr="logo CRIR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BFAFA"/>
              </a:clrFrom>
              <a:clrTo>
                <a:srgbClr val="FB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456" y="31385146"/>
            <a:ext cx="1333954" cy="126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563938" y="16145415"/>
            <a:ext cx="135379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Teacher Focus Group</a:t>
            </a:r>
            <a:endParaRPr lang="en-US" sz="39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90737" y="25700428"/>
            <a:ext cx="1392173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Perspectives of students, teachers and professionals regarding PPT are very different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PPT and class notes are considered synonymous for some, but not for everyone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Students value teachers’ use of PPT in the classroom</a:t>
            </a:r>
          </a:p>
          <a:p>
            <a:pPr marL="1554480" lvl="1" indent="-27432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Clarity and content of slides to facilitate understanding</a:t>
            </a:r>
          </a:p>
          <a:p>
            <a:pPr marL="1554480" lvl="1" indent="-27432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nteractive use of PPT to facilitate discussion</a:t>
            </a:r>
          </a:p>
        </p:txBody>
      </p:sp>
      <p:pic>
        <p:nvPicPr>
          <p:cNvPr id="52" name="Picture 17" descr="Cégep André-Laurendeau logo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04040" y="31533223"/>
            <a:ext cx="3328259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1" descr="Centre for the Study of Learning and Performance logo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78230" y="31258582"/>
            <a:ext cx="2736304" cy="139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3" name="Char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239786"/>
              </p:ext>
            </p:extLst>
          </p:nvPr>
        </p:nvGraphicFramePr>
        <p:xfrm>
          <a:off x="15703530" y="17190159"/>
          <a:ext cx="13258800" cy="6739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15563938" y="24149071"/>
            <a:ext cx="135379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Professional Focus Group</a:t>
            </a:r>
            <a:endParaRPr lang="en-US" sz="39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3" name="Chart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2917762"/>
              </p:ext>
            </p:extLst>
          </p:nvPr>
        </p:nvGraphicFramePr>
        <p:xfrm>
          <a:off x="15703530" y="25296507"/>
          <a:ext cx="13258800" cy="6739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15563938" y="8438112"/>
            <a:ext cx="135379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 Focus Group</a:t>
            </a:r>
            <a:endParaRPr lang="en-US" sz="39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6" name="Chart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192546"/>
              </p:ext>
            </p:extLst>
          </p:nvPr>
        </p:nvGraphicFramePr>
        <p:xfrm>
          <a:off x="15705962" y="9408107"/>
          <a:ext cx="13253936" cy="6737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29782610" y="8286299"/>
            <a:ext cx="135379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 Questionnaire: Best Practices Using PowerPoint</a:t>
            </a:r>
            <a:endParaRPr lang="en-US" sz="39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388736"/>
              </p:ext>
            </p:extLst>
          </p:nvPr>
        </p:nvGraphicFramePr>
        <p:xfrm>
          <a:off x="30800090" y="9372600"/>
          <a:ext cx="11503025" cy="145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Worksheet" r:id="rId15" imgW="3505245" imgH="4419630" progId="Excel.Sheet.12">
                  <p:embed/>
                </p:oleObj>
              </mc:Choice>
              <mc:Fallback>
                <p:oleObj name="Worksheet" r:id="rId15" imgW="3505245" imgH="44196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0800090" y="9372600"/>
                        <a:ext cx="11503025" cy="1450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40206" y="3569768"/>
            <a:ext cx="368107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Presentation at the </a:t>
            </a:r>
            <a:r>
              <a:rPr lang="en-US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US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US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Annual </a:t>
            </a:r>
            <a:r>
              <a:rPr lang="en-US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SALTISE Conference, Montreal, Quebec</a:t>
            </a:r>
          </a:p>
          <a:p>
            <a:pPr algn="ctr"/>
            <a:r>
              <a:rPr lang="en-US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May 31, 2018</a:t>
            </a:r>
          </a:p>
          <a:p>
            <a:pPr algn="ctr"/>
            <a:r>
              <a:rPr lang="en-US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 more information: mjorgensen@dawsoncollege.qc.ca</a:t>
            </a:r>
            <a:endParaRPr lang="en-US" sz="4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en-US" sz="4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8414</TotalTime>
  <Words>316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Worksheet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662</cp:revision>
  <dcterms:created xsi:type="dcterms:W3CDTF">2002-08-29T15:31:57Z</dcterms:created>
  <dcterms:modified xsi:type="dcterms:W3CDTF">2018-05-28T16:01:43Z</dcterms:modified>
</cp:coreProperties>
</file>