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8" r:id="rId1"/>
  </p:sldMasterIdLst>
  <p:notesMasterIdLst>
    <p:notesMasterId r:id="rId3"/>
  </p:notesMasterIdLst>
  <p:handoutMasterIdLst>
    <p:handoutMasterId r:id="rId4"/>
  </p:handoutMasterIdLst>
  <p:sldIdLst>
    <p:sldId id="284" r:id="rId2"/>
  </p:sldIdLst>
  <p:sldSz cx="43891200" cy="32918400"/>
  <p:notesSz cx="9313863" cy="6858000"/>
  <p:defaultTextStyle>
    <a:defPPr>
      <a:defRPr lang="fr-CA"/>
    </a:defPPr>
    <a:lvl1pPr algn="l" rtl="0" eaLnBrk="0" fontAlgn="base" hangingPunct="0">
      <a:spcBef>
        <a:spcPct val="0"/>
      </a:spcBef>
      <a:spcAft>
        <a:spcPct val="0"/>
      </a:spcAft>
      <a:defRPr sz="127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1pPr>
    <a:lvl2pPr marL="2417298" indent="-1950062" algn="l" rtl="0" eaLnBrk="0" fontAlgn="base" hangingPunct="0">
      <a:spcBef>
        <a:spcPct val="0"/>
      </a:spcBef>
      <a:spcAft>
        <a:spcPct val="0"/>
      </a:spcAft>
      <a:defRPr sz="127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2pPr>
    <a:lvl3pPr marL="4834596" indent="-3900126" algn="l" rtl="0" eaLnBrk="0" fontAlgn="base" hangingPunct="0">
      <a:spcBef>
        <a:spcPct val="0"/>
      </a:spcBef>
      <a:spcAft>
        <a:spcPct val="0"/>
      </a:spcAft>
      <a:defRPr sz="127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3pPr>
    <a:lvl4pPr marL="7253517" indent="-5851811" algn="l" rtl="0" eaLnBrk="0" fontAlgn="base" hangingPunct="0">
      <a:spcBef>
        <a:spcPct val="0"/>
      </a:spcBef>
      <a:spcAft>
        <a:spcPct val="0"/>
      </a:spcAft>
      <a:defRPr sz="127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4pPr>
    <a:lvl5pPr marL="9670817" indent="-7801873" algn="l" rtl="0" eaLnBrk="0" fontAlgn="base" hangingPunct="0">
      <a:spcBef>
        <a:spcPct val="0"/>
      </a:spcBef>
      <a:spcAft>
        <a:spcPct val="0"/>
      </a:spcAft>
      <a:defRPr sz="127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5pPr>
    <a:lvl6pPr marL="2336180" algn="l" defTabSz="934472" rtl="0" eaLnBrk="1" latinLnBrk="0" hangingPunct="1">
      <a:defRPr sz="127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6pPr>
    <a:lvl7pPr marL="2803418" algn="l" defTabSz="934472" rtl="0" eaLnBrk="1" latinLnBrk="0" hangingPunct="1">
      <a:defRPr sz="127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7pPr>
    <a:lvl8pPr marL="3270652" algn="l" defTabSz="934472" rtl="0" eaLnBrk="1" latinLnBrk="0" hangingPunct="1">
      <a:defRPr sz="127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8pPr>
    <a:lvl9pPr marL="3737890" algn="l" defTabSz="934472" rtl="0" eaLnBrk="1" latinLnBrk="0" hangingPunct="1">
      <a:defRPr sz="127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048" userDrawn="1">
          <p15:clr>
            <a:srgbClr val="A4A3A4"/>
          </p15:clr>
        </p15:guide>
        <p15:guide id="2" pos="8064" userDrawn="1">
          <p15:clr>
            <a:srgbClr val="A4A3A4"/>
          </p15:clr>
        </p15:guide>
        <p15:guide id="3" orient="horz" pos="10368">
          <p15:clr>
            <a:srgbClr val="A4A3A4"/>
          </p15:clr>
        </p15:guide>
        <p15:guide id="4" pos="1382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160">
          <p15:clr>
            <a:srgbClr val="A4A3A4"/>
          </p15:clr>
        </p15:guide>
        <p15:guide id="2" pos="2933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" initials="A" lastIdx="8" clrIdx="0"/>
  <p:cmAuthor id="1" name="Mai Nhu Nguyen" initials="MNN" lastIdx="2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C3FC5"/>
    <a:srgbClr val="F68222"/>
    <a:srgbClr val="00D25F"/>
    <a:srgbClr val="3333FF"/>
    <a:srgbClr val="0033CC"/>
    <a:srgbClr val="C91103"/>
    <a:srgbClr val="CC660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6008" autoAdjust="0"/>
    <p:restoredTop sz="96433" autoAdjust="0"/>
  </p:normalViewPr>
  <p:slideViewPr>
    <p:cSldViewPr>
      <p:cViewPr>
        <p:scale>
          <a:sx n="30" d="100"/>
          <a:sy n="30" d="100"/>
        </p:scale>
        <p:origin x="-72" y="-72"/>
      </p:cViewPr>
      <p:guideLst>
        <p:guide orient="horz" pos="6048"/>
        <p:guide orient="horz" pos="10368"/>
        <p:guide pos="8064"/>
        <p:guide pos="138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08" d="100"/>
          <a:sy n="108" d="100"/>
        </p:scale>
        <p:origin x="-1722" y="-78"/>
      </p:cViewPr>
      <p:guideLst>
        <p:guide orient="horz" pos="2160"/>
        <p:guide pos="293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jorgensen\Desktop\Completed%20ARC%20forms\Graphs%20for%20ARC%20poster.xlsx" TargetMode="External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027538191032666E-2"/>
          <c:y val="2.3086175048357482E-2"/>
          <c:w val="0.87715710428916138"/>
          <c:h val="0.924822329024739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Sheet1!$B$45</c:f>
              <c:strCache>
                <c:ptCount val="1"/>
                <c:pt idx="0">
                  <c:v>% Students said teacher use ICT 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 b="1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Sheet1!$A$46:$A$47</c:f>
              <c:strCache>
                <c:ptCount val="2"/>
                <c:pt idx="0">
                  <c:v>Heures de disponibilité virtuelle</c:v>
                </c:pt>
                <c:pt idx="1">
                  <c:v>Télévoteurs </c:v>
                </c:pt>
              </c:strCache>
            </c:strRef>
          </c:cat>
          <c:val>
            <c:numRef>
              <c:f>Sheet1!$B$46:$B$47</c:f>
              <c:numCache>
                <c:formatCode>0%</c:formatCode>
                <c:ptCount val="2"/>
                <c:pt idx="0">
                  <c:v>0.33</c:v>
                </c:pt>
                <c:pt idx="1">
                  <c:v>0.33</c:v>
                </c:pt>
              </c:numCache>
            </c:numRef>
          </c:val>
        </c:ser>
        <c:ser>
          <c:idx val="1"/>
          <c:order val="1"/>
          <c:tx>
            <c:strRef>
              <c:f>Sheet1!$C$45</c:f>
              <c:strCache>
                <c:ptCount val="1"/>
                <c:pt idx="0">
                  <c:v>% Nominated teachers said they use ICT 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 b="1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Sheet1!$A$46:$A$47</c:f>
              <c:strCache>
                <c:ptCount val="2"/>
                <c:pt idx="0">
                  <c:v>Heures de disponibilité virtuelle</c:v>
                </c:pt>
                <c:pt idx="1">
                  <c:v>Télévoteurs </c:v>
                </c:pt>
              </c:strCache>
            </c:strRef>
          </c:cat>
          <c:val>
            <c:numRef>
              <c:f>Sheet1!$C$46:$C$47</c:f>
              <c:numCache>
                <c:formatCode>0%</c:formatCode>
                <c:ptCount val="2"/>
                <c:pt idx="0">
                  <c:v>0.3</c:v>
                </c:pt>
                <c:pt idx="1">
                  <c:v>0.17</c:v>
                </c:pt>
              </c:numCache>
            </c:numRef>
          </c:val>
        </c:ser>
        <c:ser>
          <c:idx val="2"/>
          <c:order val="2"/>
          <c:tx>
            <c:strRef>
              <c:f>Sheet1!$D$45</c:f>
              <c:strCache>
                <c:ptCount val="1"/>
                <c:pt idx="0">
                  <c:v>% Students said ICTs worked well 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 b="1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Sheet1!$A$46:$A$47</c:f>
              <c:strCache>
                <c:ptCount val="2"/>
                <c:pt idx="0">
                  <c:v>Heures de disponibilité virtuelle</c:v>
                </c:pt>
                <c:pt idx="1">
                  <c:v>Télévoteurs </c:v>
                </c:pt>
              </c:strCache>
            </c:strRef>
          </c:cat>
          <c:val>
            <c:numRef>
              <c:f>Sheet1!$D$46:$D$47</c:f>
              <c:numCache>
                <c:formatCode>0%</c:formatCode>
                <c:ptCount val="2"/>
                <c:pt idx="0">
                  <c:v>0.86</c:v>
                </c:pt>
                <c:pt idx="1">
                  <c:v>0.73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6031616"/>
        <c:axId val="80598528"/>
      </c:barChart>
      <c:catAx>
        <c:axId val="660316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3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pPr>
            <a:endParaRPr lang="en-US"/>
          </a:p>
        </c:txPr>
        <c:crossAx val="80598528"/>
        <c:crosses val="autoZero"/>
        <c:auto val="1"/>
        <c:lblAlgn val="ctr"/>
        <c:lblOffset val="100"/>
        <c:noMultiLvlLbl val="0"/>
      </c:catAx>
      <c:valAx>
        <c:axId val="8059852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3600" b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pPr>
            <a:endParaRPr lang="en-US"/>
          </a:p>
        </c:txPr>
        <c:crossAx val="6603161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2899235822193653"/>
          <c:y val="0.33719371219634381"/>
          <c:w val="0.87100764177806345"/>
          <c:h val="0.520088389080378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Sheet1!$B$23</c:f>
              <c:strCache>
                <c:ptCount val="1"/>
                <c:pt idx="0">
                  <c:v>% des étudiants qui ont dit que leurs enseignants utilisent les TIC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 b="1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Sheet1!$A$24:$A$25</c:f>
              <c:strCache>
                <c:ptCount val="2"/>
                <c:pt idx="0">
                  <c:v>Présence en ligne</c:v>
                </c:pt>
                <c:pt idx="1">
                  <c:v>Tests / quiz en ligne</c:v>
                </c:pt>
              </c:strCache>
            </c:strRef>
          </c:cat>
          <c:val>
            <c:numRef>
              <c:f>Sheet1!$B$24:$B$25</c:f>
              <c:numCache>
                <c:formatCode>0%</c:formatCode>
                <c:ptCount val="2"/>
                <c:pt idx="0">
                  <c:v>0.73</c:v>
                </c:pt>
                <c:pt idx="1">
                  <c:v>0.63</c:v>
                </c:pt>
              </c:numCache>
            </c:numRef>
          </c:val>
        </c:ser>
        <c:ser>
          <c:idx val="1"/>
          <c:order val="1"/>
          <c:tx>
            <c:strRef>
              <c:f>Sheet1!$C$23</c:f>
              <c:strCache>
                <c:ptCount val="1"/>
                <c:pt idx="0">
                  <c:v> % des enseignants nominés qui ont dit utiliser les TIC dans leur enseignement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 b="1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Sheet1!$A$24:$A$25</c:f>
              <c:strCache>
                <c:ptCount val="2"/>
                <c:pt idx="0">
                  <c:v>Présence en ligne</c:v>
                </c:pt>
                <c:pt idx="1">
                  <c:v>Tests / quiz en ligne</c:v>
                </c:pt>
              </c:strCache>
            </c:strRef>
          </c:cat>
          <c:val>
            <c:numRef>
              <c:f>Sheet1!$C$24:$C$25</c:f>
              <c:numCache>
                <c:formatCode>0%</c:formatCode>
                <c:ptCount val="2"/>
                <c:pt idx="0">
                  <c:v>0.59</c:v>
                </c:pt>
                <c:pt idx="1">
                  <c:v>0.39</c:v>
                </c:pt>
              </c:numCache>
            </c:numRef>
          </c:val>
        </c:ser>
        <c:ser>
          <c:idx val="2"/>
          <c:order val="2"/>
          <c:tx>
            <c:strRef>
              <c:f>Sheet1!$D$23</c:f>
              <c:strCache>
                <c:ptCount val="1"/>
                <c:pt idx="0">
                  <c:v>% des étudiants qui ont dit que les TIC fonctionnaient bien pour eux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 b="1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Sheet1!$A$24:$A$25</c:f>
              <c:strCache>
                <c:ptCount val="2"/>
                <c:pt idx="0">
                  <c:v>Présence en ligne</c:v>
                </c:pt>
                <c:pt idx="1">
                  <c:v>Tests / quiz en ligne</c:v>
                </c:pt>
              </c:strCache>
            </c:strRef>
          </c:cat>
          <c:val>
            <c:numRef>
              <c:f>Sheet1!$D$24:$D$25</c:f>
              <c:numCache>
                <c:formatCode>0%</c:formatCode>
                <c:ptCount val="2"/>
                <c:pt idx="0">
                  <c:v>0.9</c:v>
                </c:pt>
                <c:pt idx="1">
                  <c:v>0.89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4474496"/>
        <c:axId val="104550400"/>
      </c:barChart>
      <c:catAx>
        <c:axId val="1044744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3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pPr>
            <a:endParaRPr lang="en-US"/>
          </a:p>
        </c:txPr>
        <c:crossAx val="104550400"/>
        <c:crosses val="autoZero"/>
        <c:auto val="1"/>
        <c:lblAlgn val="ctr"/>
        <c:lblOffset val="100"/>
        <c:noMultiLvlLbl val="0"/>
      </c:catAx>
      <c:valAx>
        <c:axId val="10455040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3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pPr>
            <a:endParaRPr lang="en-US"/>
          </a:p>
        </c:txPr>
        <c:crossAx val="10447449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5.6320908339655432E-2"/>
          <c:y val="2.3766542191741163E-2"/>
          <c:w val="0.93828653786402116"/>
          <c:h val="0.30127741421518056"/>
        </c:manualLayout>
      </c:layout>
      <c:overlay val="0"/>
      <c:txPr>
        <a:bodyPr/>
        <a:lstStyle/>
        <a:p>
          <a:pPr>
            <a:defRPr sz="360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defRPr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820798604794828"/>
          <c:y val="4.9082420329365113E-2"/>
          <c:w val="0.89179201395205177"/>
          <c:h val="0.733559251963457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Sheet1!$B$35</c:f>
              <c:strCache>
                <c:ptCount val="1"/>
                <c:pt idx="0">
                  <c:v>% Students said teacher use ICT 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 b="1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Sheet1!$A$36:$A$37</c:f>
              <c:strCache>
                <c:ptCount val="2"/>
                <c:pt idx="0">
                  <c:v>Baladodiffusion (« podcasts ») </c:v>
                </c:pt>
                <c:pt idx="1">
                  <c:v> Sites wiki (sites Web collaboratifs)</c:v>
                </c:pt>
              </c:strCache>
            </c:strRef>
          </c:cat>
          <c:val>
            <c:numRef>
              <c:f>Sheet1!$B$36:$B$37</c:f>
              <c:numCache>
                <c:formatCode>0%</c:formatCode>
                <c:ptCount val="2"/>
                <c:pt idx="0">
                  <c:v>0.12</c:v>
                </c:pt>
                <c:pt idx="1">
                  <c:v>0.27</c:v>
                </c:pt>
              </c:numCache>
            </c:numRef>
          </c:val>
        </c:ser>
        <c:ser>
          <c:idx val="1"/>
          <c:order val="1"/>
          <c:tx>
            <c:strRef>
              <c:f>Sheet1!$C$35</c:f>
              <c:strCache>
                <c:ptCount val="1"/>
                <c:pt idx="0">
                  <c:v>% Nominated teachers said they use ICT 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 b="1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Sheet1!$A$36:$A$37</c:f>
              <c:strCache>
                <c:ptCount val="2"/>
                <c:pt idx="0">
                  <c:v>Baladodiffusion (« podcasts ») </c:v>
                </c:pt>
                <c:pt idx="1">
                  <c:v> Sites wiki (sites Web collaboratifs)</c:v>
                </c:pt>
              </c:strCache>
            </c:strRef>
          </c:cat>
          <c:val>
            <c:numRef>
              <c:f>Sheet1!$C$36:$C$37</c:f>
              <c:numCache>
                <c:formatCode>0%</c:formatCode>
                <c:ptCount val="2"/>
                <c:pt idx="0">
                  <c:v>0.14000000000000001</c:v>
                </c:pt>
                <c:pt idx="1">
                  <c:v>0.22</c:v>
                </c:pt>
              </c:numCache>
            </c:numRef>
          </c:val>
        </c:ser>
        <c:ser>
          <c:idx val="2"/>
          <c:order val="2"/>
          <c:tx>
            <c:strRef>
              <c:f>Sheet1!$D$35</c:f>
              <c:strCache>
                <c:ptCount val="1"/>
                <c:pt idx="0">
                  <c:v>% Students said ICTs worked well 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 b="1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Sheet1!$A$36:$A$37</c:f>
              <c:strCache>
                <c:ptCount val="2"/>
                <c:pt idx="0">
                  <c:v>Baladodiffusion (« podcasts ») </c:v>
                </c:pt>
                <c:pt idx="1">
                  <c:v> Sites wiki (sites Web collaboratifs)</c:v>
                </c:pt>
              </c:strCache>
            </c:strRef>
          </c:cat>
          <c:val>
            <c:numRef>
              <c:f>Sheet1!$D$36:$D$37</c:f>
              <c:numCache>
                <c:formatCode>0%</c:formatCode>
                <c:ptCount val="2"/>
                <c:pt idx="0">
                  <c:v>0.71</c:v>
                </c:pt>
                <c:pt idx="1">
                  <c:v>0.76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0916480"/>
        <c:axId val="36196736"/>
      </c:barChart>
      <c:catAx>
        <c:axId val="1709164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3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pPr>
            <a:endParaRPr lang="en-US"/>
          </a:p>
        </c:txPr>
        <c:crossAx val="36196736"/>
        <c:crosses val="autoZero"/>
        <c:auto val="1"/>
        <c:lblAlgn val="ctr"/>
        <c:lblOffset val="100"/>
        <c:noMultiLvlLbl val="0"/>
      </c:catAx>
      <c:valAx>
        <c:axId val="36196736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3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pPr>
            <a:endParaRPr lang="en-US"/>
          </a:p>
        </c:txPr>
        <c:crossAx val="170916480"/>
        <c:crosses val="autoZero"/>
        <c:crossBetween val="between"/>
        <c:majorUnit val="0.2"/>
      </c:valAx>
    </c:plotArea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8653332307789808"/>
          <c:y val="0.21652444807904359"/>
          <c:w val="0.67968660521846014"/>
          <c:h val="0.7195570667444232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Sheet1!$B$56</c:f>
              <c:strCache>
                <c:ptCount val="1"/>
                <c:pt idx="0">
                  <c:v>Enseigants nominés : Je permet aux étudiants d'utiliser leurs propres technologies en classe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 b="1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Sheet1!$A$57:$A$62</c:f>
              <c:strCache>
                <c:ptCount val="6"/>
                <c:pt idx="0">
                  <c:v>Fortement en désaccord</c:v>
                </c:pt>
                <c:pt idx="1">
                  <c:v>Modérément en désaccord</c:v>
                </c:pt>
                <c:pt idx="2">
                  <c:v>Un peu en désaccord</c:v>
                </c:pt>
                <c:pt idx="3">
                  <c:v>Un peu en accord</c:v>
                </c:pt>
                <c:pt idx="4">
                  <c:v>Modérément en accord</c:v>
                </c:pt>
                <c:pt idx="5">
                  <c:v>Fortement en accord</c:v>
                </c:pt>
              </c:strCache>
            </c:strRef>
          </c:cat>
          <c:val>
            <c:numRef>
              <c:f>Sheet1!$B$57:$B$62</c:f>
              <c:numCache>
                <c:formatCode>0%</c:formatCode>
                <c:ptCount val="6"/>
                <c:pt idx="0">
                  <c:v>0.1</c:v>
                </c:pt>
                <c:pt idx="1">
                  <c:v>0.04</c:v>
                </c:pt>
                <c:pt idx="2">
                  <c:v>0.03</c:v>
                </c:pt>
                <c:pt idx="3">
                  <c:v>0.1</c:v>
                </c:pt>
                <c:pt idx="4">
                  <c:v>0.25</c:v>
                </c:pt>
                <c:pt idx="5">
                  <c:v>0.48</c:v>
                </c:pt>
              </c:numCache>
            </c:numRef>
          </c:val>
        </c:ser>
        <c:ser>
          <c:idx val="1"/>
          <c:order val="1"/>
          <c:tx>
            <c:strRef>
              <c:f>Sheet1!$C$56</c:f>
              <c:strCache>
                <c:ptCount val="1"/>
                <c:pt idx="0">
                  <c:v>Étudiants : J'apprécie les cours dans lesquels les enseignants me permettent d'utiliser mes propres technologies en classe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 b="1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Sheet1!$A$57:$A$62</c:f>
              <c:strCache>
                <c:ptCount val="6"/>
                <c:pt idx="0">
                  <c:v>Fortement en désaccord</c:v>
                </c:pt>
                <c:pt idx="1">
                  <c:v>Modérément en désaccord</c:v>
                </c:pt>
                <c:pt idx="2">
                  <c:v>Un peu en désaccord</c:v>
                </c:pt>
                <c:pt idx="3">
                  <c:v>Un peu en accord</c:v>
                </c:pt>
                <c:pt idx="4">
                  <c:v>Modérément en accord</c:v>
                </c:pt>
                <c:pt idx="5">
                  <c:v>Fortement en accord</c:v>
                </c:pt>
              </c:strCache>
            </c:strRef>
          </c:cat>
          <c:val>
            <c:numRef>
              <c:f>Sheet1!$C$57:$C$62</c:f>
              <c:numCache>
                <c:formatCode>0%</c:formatCode>
                <c:ptCount val="6"/>
                <c:pt idx="0">
                  <c:v>0.01</c:v>
                </c:pt>
                <c:pt idx="1">
                  <c:v>0.03</c:v>
                </c:pt>
                <c:pt idx="2">
                  <c:v>0.04</c:v>
                </c:pt>
                <c:pt idx="3">
                  <c:v>0.18</c:v>
                </c:pt>
                <c:pt idx="4">
                  <c:v>0.27</c:v>
                </c:pt>
                <c:pt idx="5">
                  <c:v>0.47</c:v>
                </c:pt>
              </c:numCache>
            </c:numRef>
          </c:val>
        </c:ser>
        <c:ser>
          <c:idx val="2"/>
          <c:order val="2"/>
          <c:tx>
            <c:strRef>
              <c:f>Sheet1!$D$56</c:f>
              <c:strCache>
                <c:ptCount val="1"/>
                <c:pt idx="0">
                  <c:v>Étudiants : Les enseignants me permettent d'utiliser mes propres technologies en classe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 b="1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Sheet1!$A$57:$A$62</c:f>
              <c:strCache>
                <c:ptCount val="6"/>
                <c:pt idx="0">
                  <c:v>Fortement en désaccord</c:v>
                </c:pt>
                <c:pt idx="1">
                  <c:v>Modérément en désaccord</c:v>
                </c:pt>
                <c:pt idx="2">
                  <c:v>Un peu en désaccord</c:v>
                </c:pt>
                <c:pt idx="3">
                  <c:v>Un peu en accord</c:v>
                </c:pt>
                <c:pt idx="4">
                  <c:v>Modérément en accord</c:v>
                </c:pt>
                <c:pt idx="5">
                  <c:v>Fortement en accord</c:v>
                </c:pt>
              </c:strCache>
            </c:strRef>
          </c:cat>
          <c:val>
            <c:numRef>
              <c:f>Sheet1!$D$57:$D$62</c:f>
              <c:numCache>
                <c:formatCode>0%</c:formatCode>
                <c:ptCount val="6"/>
                <c:pt idx="0">
                  <c:v>0.17</c:v>
                </c:pt>
                <c:pt idx="1">
                  <c:v>0.14000000000000001</c:v>
                </c:pt>
                <c:pt idx="2">
                  <c:v>0.18</c:v>
                </c:pt>
                <c:pt idx="3">
                  <c:v>0.18</c:v>
                </c:pt>
                <c:pt idx="4">
                  <c:v>0.25</c:v>
                </c:pt>
                <c:pt idx="5">
                  <c:v>0.08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"/>
        <c:axId val="36302208"/>
        <c:axId val="37385344"/>
      </c:barChart>
      <c:catAx>
        <c:axId val="3630220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3200"/>
            </a:pPr>
            <a:endParaRPr lang="en-US"/>
          </a:p>
        </c:txPr>
        <c:crossAx val="37385344"/>
        <c:crosses val="autoZero"/>
        <c:auto val="1"/>
        <c:lblAlgn val="ctr"/>
        <c:lblOffset val="100"/>
        <c:noMultiLvlLbl val="0"/>
      </c:catAx>
      <c:valAx>
        <c:axId val="37385344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32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pPr>
            <a:endParaRPr lang="en-US"/>
          </a:p>
        </c:txPr>
        <c:crossAx val="36302208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"/>
          <c:y val="5.3206286217979872E-3"/>
          <c:w val="1"/>
          <c:h val="0.20144933365061596"/>
        </c:manualLayout>
      </c:layout>
      <c:overlay val="0"/>
      <c:txPr>
        <a:bodyPr/>
        <a:lstStyle/>
        <a:p>
          <a:pPr>
            <a:defRPr sz="320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defRPr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8653332307789808"/>
          <c:y val="0.21652444807904359"/>
          <c:w val="0.67968660521846014"/>
          <c:h val="0.7195570667444232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Sheet1!$B$56</c:f>
              <c:strCache>
                <c:ptCount val="1"/>
                <c:pt idx="0">
                  <c:v>Enseigants nominés : Je permet aux étudiants d'utiliser leurs propres technologies en classe</c:v>
                </c:pt>
              </c:strCache>
            </c:strRef>
          </c:tx>
          <c:spPr>
            <a:solidFill>
              <a:srgbClr val="8C3FC5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 b="1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Sheet1!$A$57:$A$62</c:f>
              <c:strCache>
                <c:ptCount val="6"/>
                <c:pt idx="0">
                  <c:v>Fortement en désaccord</c:v>
                </c:pt>
                <c:pt idx="1">
                  <c:v>Modérément en désaccord</c:v>
                </c:pt>
                <c:pt idx="2">
                  <c:v>Un peu en désaccord</c:v>
                </c:pt>
                <c:pt idx="3">
                  <c:v>Un peu en accord</c:v>
                </c:pt>
                <c:pt idx="4">
                  <c:v>Modérément en accord</c:v>
                </c:pt>
                <c:pt idx="5">
                  <c:v>Fortement en accord</c:v>
                </c:pt>
              </c:strCache>
            </c:strRef>
          </c:cat>
          <c:val>
            <c:numRef>
              <c:f>Sheet1!$B$57:$B$62</c:f>
              <c:numCache>
                <c:formatCode>0%</c:formatCode>
                <c:ptCount val="6"/>
                <c:pt idx="0">
                  <c:v>0.1</c:v>
                </c:pt>
                <c:pt idx="1">
                  <c:v>0.04</c:v>
                </c:pt>
                <c:pt idx="2">
                  <c:v>0.03</c:v>
                </c:pt>
                <c:pt idx="3">
                  <c:v>0.1</c:v>
                </c:pt>
                <c:pt idx="4">
                  <c:v>0.25</c:v>
                </c:pt>
                <c:pt idx="5">
                  <c:v>0.48</c:v>
                </c:pt>
              </c:numCache>
            </c:numRef>
          </c:val>
        </c:ser>
        <c:ser>
          <c:idx val="1"/>
          <c:order val="1"/>
          <c:tx>
            <c:strRef>
              <c:f>Sheet1!$C$56</c:f>
              <c:strCache>
                <c:ptCount val="1"/>
                <c:pt idx="0">
                  <c:v>Étudiants : J'apprécie les cours dans lesquels les enseignants me permettent d'utiliser mes propres technologies en classe</c:v>
                </c:pt>
              </c:strCache>
            </c:strRef>
          </c:tx>
          <c:spPr>
            <a:solidFill>
              <a:srgbClr val="F6822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 b="1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Sheet1!$A$57:$A$62</c:f>
              <c:strCache>
                <c:ptCount val="6"/>
                <c:pt idx="0">
                  <c:v>Fortement en désaccord</c:v>
                </c:pt>
                <c:pt idx="1">
                  <c:v>Modérément en désaccord</c:v>
                </c:pt>
                <c:pt idx="2">
                  <c:v>Un peu en désaccord</c:v>
                </c:pt>
                <c:pt idx="3">
                  <c:v>Un peu en accord</c:v>
                </c:pt>
                <c:pt idx="4">
                  <c:v>Modérément en accord</c:v>
                </c:pt>
                <c:pt idx="5">
                  <c:v>Fortement en accord</c:v>
                </c:pt>
              </c:strCache>
            </c:strRef>
          </c:cat>
          <c:val>
            <c:numRef>
              <c:f>Sheet1!$C$57:$C$62</c:f>
              <c:numCache>
                <c:formatCode>0%</c:formatCode>
                <c:ptCount val="6"/>
                <c:pt idx="0">
                  <c:v>0.01</c:v>
                </c:pt>
                <c:pt idx="1">
                  <c:v>0.03</c:v>
                </c:pt>
                <c:pt idx="2">
                  <c:v>0.04</c:v>
                </c:pt>
                <c:pt idx="3">
                  <c:v>0.18</c:v>
                </c:pt>
                <c:pt idx="4">
                  <c:v>0.27</c:v>
                </c:pt>
                <c:pt idx="5">
                  <c:v>0.47</c:v>
                </c:pt>
              </c:numCache>
            </c:numRef>
          </c:val>
        </c:ser>
        <c:ser>
          <c:idx val="2"/>
          <c:order val="2"/>
          <c:tx>
            <c:strRef>
              <c:f>Sheet1!$D$56</c:f>
              <c:strCache>
                <c:ptCount val="1"/>
                <c:pt idx="0">
                  <c:v>Étudiants : Les enseignants me permettent d'utiliser mes propres technologies en classe</c:v>
                </c:pt>
              </c:strCache>
            </c:strRef>
          </c:tx>
          <c:spPr>
            <a:solidFill>
              <a:srgbClr val="00D25F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 b="1"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Sheet1!$A$57:$A$62</c:f>
              <c:strCache>
                <c:ptCount val="6"/>
                <c:pt idx="0">
                  <c:v>Fortement en désaccord</c:v>
                </c:pt>
                <c:pt idx="1">
                  <c:v>Modérément en désaccord</c:v>
                </c:pt>
                <c:pt idx="2">
                  <c:v>Un peu en désaccord</c:v>
                </c:pt>
                <c:pt idx="3">
                  <c:v>Un peu en accord</c:v>
                </c:pt>
                <c:pt idx="4">
                  <c:v>Modérément en accord</c:v>
                </c:pt>
                <c:pt idx="5">
                  <c:v>Fortement en accord</c:v>
                </c:pt>
              </c:strCache>
            </c:strRef>
          </c:cat>
          <c:val>
            <c:numRef>
              <c:f>Sheet1!$D$57:$D$62</c:f>
              <c:numCache>
                <c:formatCode>0%</c:formatCode>
                <c:ptCount val="6"/>
                <c:pt idx="0">
                  <c:v>0.17</c:v>
                </c:pt>
                <c:pt idx="1">
                  <c:v>0.14000000000000001</c:v>
                </c:pt>
                <c:pt idx="2">
                  <c:v>0.18</c:v>
                </c:pt>
                <c:pt idx="3">
                  <c:v>0.18</c:v>
                </c:pt>
                <c:pt idx="4">
                  <c:v>0.25</c:v>
                </c:pt>
                <c:pt idx="5">
                  <c:v>0.08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"/>
        <c:axId val="40273792"/>
        <c:axId val="40275328"/>
      </c:barChart>
      <c:catAx>
        <c:axId val="4027379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3200"/>
            </a:pPr>
            <a:endParaRPr lang="en-US"/>
          </a:p>
        </c:txPr>
        <c:crossAx val="40275328"/>
        <c:crosses val="autoZero"/>
        <c:auto val="1"/>
        <c:lblAlgn val="ctr"/>
        <c:lblOffset val="100"/>
        <c:noMultiLvlLbl val="0"/>
      </c:catAx>
      <c:valAx>
        <c:axId val="40275328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32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pPr>
            <a:endParaRPr lang="en-US"/>
          </a:p>
        </c:txPr>
        <c:crossAx val="4027379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"/>
          <c:y val="5.3206286217979872E-3"/>
          <c:w val="1"/>
          <c:h val="0.20144933365061596"/>
        </c:manualLayout>
      </c:layout>
      <c:overlay val="0"/>
      <c:txPr>
        <a:bodyPr/>
        <a:lstStyle/>
        <a:p>
          <a:pPr>
            <a:defRPr sz="320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defRPr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354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75263" y="0"/>
            <a:ext cx="4037012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183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15100"/>
            <a:ext cx="4035425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75263" y="6515100"/>
            <a:ext cx="4037012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CFEFCFC5-CC88-474C-82F8-0CFE4F00D9DB}" type="slidenum">
              <a:rPr lang="fr-CA" altLang="fr-FR"/>
              <a:pPr>
                <a:defRPr/>
              </a:pPr>
              <a:t>‹#›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890427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354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78438" y="0"/>
            <a:ext cx="40354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43225" y="514350"/>
            <a:ext cx="3429000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41425" y="3257550"/>
            <a:ext cx="6831013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noProof="0" smtClean="0"/>
              <a:t>Cliquez pour modifier les styles du texte du masque</a:t>
            </a:r>
          </a:p>
          <a:p>
            <a:pPr lvl="1"/>
            <a:r>
              <a:rPr lang="fr-CA" noProof="0" smtClean="0"/>
              <a:t>Deuxième niveau</a:t>
            </a:r>
          </a:p>
          <a:p>
            <a:pPr lvl="2"/>
            <a:r>
              <a:rPr lang="fr-CA" noProof="0" smtClean="0"/>
              <a:t>Troisième niveau</a:t>
            </a:r>
          </a:p>
          <a:p>
            <a:pPr lvl="3"/>
            <a:r>
              <a:rPr lang="fr-CA" noProof="0" smtClean="0"/>
              <a:t>Quatrième niveau</a:t>
            </a:r>
          </a:p>
          <a:p>
            <a:pPr lvl="4"/>
            <a:r>
              <a:rPr lang="fr-CA" noProof="0" smtClean="0"/>
              <a:t>Cinquième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5100"/>
            <a:ext cx="40354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78438" y="6515100"/>
            <a:ext cx="40354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7D313FB8-FFF3-425F-9AA8-EFC59C13A4D6}" type="slidenum">
              <a:rPr lang="fr-CA" altLang="fr-FR"/>
              <a:pPr>
                <a:defRPr/>
              </a:pPr>
              <a:t>‹#›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31411398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63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2417298" algn="l" rtl="0" eaLnBrk="0" fontAlgn="base" hangingPunct="0">
      <a:spcBef>
        <a:spcPct val="30000"/>
      </a:spcBef>
      <a:spcAft>
        <a:spcPct val="0"/>
      </a:spcAft>
      <a:defRPr sz="63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4834596" algn="l" rtl="0" eaLnBrk="0" fontAlgn="base" hangingPunct="0">
      <a:spcBef>
        <a:spcPct val="30000"/>
      </a:spcBef>
      <a:spcAft>
        <a:spcPct val="0"/>
      </a:spcAft>
      <a:defRPr sz="63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7253517" algn="l" rtl="0" eaLnBrk="0" fontAlgn="base" hangingPunct="0">
      <a:spcBef>
        <a:spcPct val="30000"/>
      </a:spcBef>
      <a:spcAft>
        <a:spcPct val="0"/>
      </a:spcAft>
      <a:defRPr sz="63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9670817" algn="l" rtl="0" eaLnBrk="0" fontAlgn="base" hangingPunct="0">
      <a:spcBef>
        <a:spcPct val="30000"/>
      </a:spcBef>
      <a:spcAft>
        <a:spcPct val="0"/>
      </a:spcAft>
      <a:defRPr sz="63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12090439" algn="l" defTabSz="4836175" rtl="0" eaLnBrk="1" latinLnBrk="0" hangingPunct="1">
      <a:defRPr sz="6300" kern="1200">
        <a:solidFill>
          <a:schemeClr val="tx1"/>
        </a:solidFill>
        <a:latin typeface="+mn-lt"/>
        <a:ea typeface="+mn-ea"/>
        <a:cs typeface="+mn-cs"/>
      </a:defRPr>
    </a:lvl6pPr>
    <a:lvl7pPr marL="14508526" algn="l" defTabSz="4836175" rtl="0" eaLnBrk="1" latinLnBrk="0" hangingPunct="1">
      <a:defRPr sz="6300" kern="1200">
        <a:solidFill>
          <a:schemeClr val="tx1"/>
        </a:solidFill>
        <a:latin typeface="+mn-lt"/>
        <a:ea typeface="+mn-ea"/>
        <a:cs typeface="+mn-cs"/>
      </a:defRPr>
    </a:lvl7pPr>
    <a:lvl8pPr marL="16926612" algn="l" defTabSz="4836175" rtl="0" eaLnBrk="1" latinLnBrk="0" hangingPunct="1">
      <a:defRPr sz="6300" kern="1200">
        <a:solidFill>
          <a:schemeClr val="tx1"/>
        </a:solidFill>
        <a:latin typeface="+mn-lt"/>
        <a:ea typeface="+mn-ea"/>
        <a:cs typeface="+mn-cs"/>
      </a:defRPr>
    </a:lvl8pPr>
    <a:lvl9pPr marL="19344701" algn="l" defTabSz="4836175" rtl="0" eaLnBrk="1" latinLnBrk="0" hangingPunct="1">
      <a:defRPr sz="6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943225" y="514350"/>
            <a:ext cx="3429000" cy="2571750"/>
          </a:xfrm>
          <a:ln/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9CD526B3-E25F-40A8-9D95-994AF44C937D}" type="slidenum">
              <a:rPr lang="fr-CA" altLang="fr-FR" sz="1200"/>
              <a:pPr/>
              <a:t>1</a:t>
            </a:fld>
            <a:endParaRPr lang="fr-CA" altLang="fr-FR" sz="1200" dirty="0"/>
          </a:p>
        </p:txBody>
      </p:sp>
    </p:spTree>
    <p:extLst>
      <p:ext uri="{BB962C8B-B14F-4D97-AF65-F5344CB8AC3E}">
        <p14:creationId xmlns:p14="http://schemas.microsoft.com/office/powerpoint/2010/main" val="3151967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10226045"/>
            <a:ext cx="37307520" cy="705612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680" y="18653760"/>
            <a:ext cx="30723840" cy="8412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39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0789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1184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1578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1973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2368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2762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315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31B759-3B4E-45F2-B99F-4EE7C60E9C9F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706084141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FEE16-6E00-4D0A-BDD8-69119FD1B747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86307594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1120" y="1318267"/>
            <a:ext cx="9875520" cy="2808732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4560" y="1318267"/>
            <a:ext cx="28895040" cy="280873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86778-B61F-458B-975B-5D22E249DC7C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427093711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B2C65-0CB2-4D57-B8EE-71CE8EA2BAD7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53444721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2" y="21153122"/>
            <a:ext cx="37307520" cy="6537960"/>
          </a:xfrm>
        </p:spPr>
        <p:txBody>
          <a:bodyPr anchor="t"/>
          <a:lstStyle>
            <a:lvl1pPr algn="l">
              <a:defRPr sz="178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2" y="13952225"/>
            <a:ext cx="37307520" cy="7200898"/>
          </a:xfrm>
        </p:spPr>
        <p:txBody>
          <a:bodyPr anchor="b"/>
          <a:lstStyle>
            <a:lvl1pPr marL="0" indent="0">
              <a:buNone/>
              <a:defRPr sz="9000">
                <a:solidFill>
                  <a:schemeClr val="tx1">
                    <a:tint val="75000"/>
                  </a:schemeClr>
                </a:solidFill>
              </a:defRPr>
            </a:lvl1pPr>
            <a:lvl2pPr marL="2039468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2pPr>
            <a:lvl3pPr marL="4078934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3pPr>
            <a:lvl4pPr marL="6118401" indent="0">
              <a:buNone/>
              <a:defRPr sz="6200">
                <a:solidFill>
                  <a:schemeClr val="tx1">
                    <a:tint val="75000"/>
                  </a:schemeClr>
                </a:solidFill>
              </a:defRPr>
            </a:lvl4pPr>
            <a:lvl5pPr marL="8157869" indent="0">
              <a:buNone/>
              <a:defRPr sz="6200">
                <a:solidFill>
                  <a:schemeClr val="tx1">
                    <a:tint val="75000"/>
                  </a:schemeClr>
                </a:solidFill>
              </a:defRPr>
            </a:lvl5pPr>
            <a:lvl6pPr marL="10197337" indent="0">
              <a:buNone/>
              <a:defRPr sz="6200">
                <a:solidFill>
                  <a:schemeClr val="tx1">
                    <a:tint val="75000"/>
                  </a:schemeClr>
                </a:solidFill>
              </a:defRPr>
            </a:lvl6pPr>
            <a:lvl7pPr marL="12236803" indent="0">
              <a:buNone/>
              <a:defRPr sz="6200">
                <a:solidFill>
                  <a:schemeClr val="tx1">
                    <a:tint val="75000"/>
                  </a:schemeClr>
                </a:solidFill>
              </a:defRPr>
            </a:lvl7pPr>
            <a:lvl8pPr marL="14276271" indent="0">
              <a:buNone/>
              <a:defRPr sz="6200">
                <a:solidFill>
                  <a:schemeClr val="tx1">
                    <a:tint val="75000"/>
                  </a:schemeClr>
                </a:solidFill>
              </a:defRPr>
            </a:lvl8pPr>
            <a:lvl9pPr marL="16315737" indent="0">
              <a:buNone/>
              <a:defRPr sz="6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67CD9B-C62D-4DC6-9BD2-A05D65E05E98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842471041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4560" y="7680963"/>
            <a:ext cx="19385280" cy="21724622"/>
          </a:xfrm>
        </p:spPr>
        <p:txBody>
          <a:bodyPr/>
          <a:lstStyle>
            <a:lvl1pPr>
              <a:defRPr sz="12500"/>
            </a:lvl1pPr>
            <a:lvl2pPr>
              <a:defRPr sz="10700"/>
            </a:lvl2pPr>
            <a:lvl3pPr>
              <a:defRPr sz="90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1360" y="7680963"/>
            <a:ext cx="19385280" cy="21724622"/>
          </a:xfrm>
        </p:spPr>
        <p:txBody>
          <a:bodyPr/>
          <a:lstStyle>
            <a:lvl1pPr>
              <a:defRPr sz="12500"/>
            </a:lvl1pPr>
            <a:lvl2pPr>
              <a:defRPr sz="10700"/>
            </a:lvl2pPr>
            <a:lvl3pPr>
              <a:defRPr sz="90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64ACAB-9EE3-46FA-A7DB-B9615EC14BAF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187251993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0" y="7368542"/>
            <a:ext cx="19392902" cy="3070858"/>
          </a:xfrm>
        </p:spPr>
        <p:txBody>
          <a:bodyPr anchor="b"/>
          <a:lstStyle>
            <a:lvl1pPr marL="0" indent="0">
              <a:buNone/>
              <a:defRPr sz="10700" b="1"/>
            </a:lvl1pPr>
            <a:lvl2pPr marL="2039468" indent="0">
              <a:buNone/>
              <a:defRPr sz="9000" b="1"/>
            </a:lvl2pPr>
            <a:lvl3pPr marL="4078934" indent="0">
              <a:buNone/>
              <a:defRPr sz="8000" b="1"/>
            </a:lvl3pPr>
            <a:lvl4pPr marL="6118401" indent="0">
              <a:buNone/>
              <a:defRPr sz="7200" b="1"/>
            </a:lvl4pPr>
            <a:lvl5pPr marL="8157869" indent="0">
              <a:buNone/>
              <a:defRPr sz="7200" b="1"/>
            </a:lvl5pPr>
            <a:lvl6pPr marL="10197337" indent="0">
              <a:buNone/>
              <a:defRPr sz="7200" b="1"/>
            </a:lvl6pPr>
            <a:lvl7pPr marL="12236803" indent="0">
              <a:buNone/>
              <a:defRPr sz="7200" b="1"/>
            </a:lvl7pPr>
            <a:lvl8pPr marL="14276271" indent="0">
              <a:buNone/>
              <a:defRPr sz="7200" b="1"/>
            </a:lvl8pPr>
            <a:lvl9pPr marL="16315737" indent="0">
              <a:buNone/>
              <a:defRPr sz="7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4560" y="10439404"/>
            <a:ext cx="19392902" cy="18966183"/>
          </a:xfrm>
        </p:spPr>
        <p:txBody>
          <a:bodyPr/>
          <a:lstStyle>
            <a:lvl1pPr>
              <a:defRPr sz="10700"/>
            </a:lvl1pPr>
            <a:lvl2pPr>
              <a:defRPr sz="90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122" y="7368542"/>
            <a:ext cx="19400520" cy="3070858"/>
          </a:xfrm>
        </p:spPr>
        <p:txBody>
          <a:bodyPr anchor="b"/>
          <a:lstStyle>
            <a:lvl1pPr marL="0" indent="0">
              <a:buNone/>
              <a:defRPr sz="10700" b="1"/>
            </a:lvl1pPr>
            <a:lvl2pPr marL="2039468" indent="0">
              <a:buNone/>
              <a:defRPr sz="9000" b="1"/>
            </a:lvl2pPr>
            <a:lvl3pPr marL="4078934" indent="0">
              <a:buNone/>
              <a:defRPr sz="8000" b="1"/>
            </a:lvl3pPr>
            <a:lvl4pPr marL="6118401" indent="0">
              <a:buNone/>
              <a:defRPr sz="7200" b="1"/>
            </a:lvl4pPr>
            <a:lvl5pPr marL="8157869" indent="0">
              <a:buNone/>
              <a:defRPr sz="7200" b="1"/>
            </a:lvl5pPr>
            <a:lvl6pPr marL="10197337" indent="0">
              <a:buNone/>
              <a:defRPr sz="7200" b="1"/>
            </a:lvl6pPr>
            <a:lvl7pPr marL="12236803" indent="0">
              <a:buNone/>
              <a:defRPr sz="7200" b="1"/>
            </a:lvl7pPr>
            <a:lvl8pPr marL="14276271" indent="0">
              <a:buNone/>
              <a:defRPr sz="7200" b="1"/>
            </a:lvl8pPr>
            <a:lvl9pPr marL="16315737" indent="0">
              <a:buNone/>
              <a:defRPr sz="7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122" y="10439404"/>
            <a:ext cx="19400520" cy="18966183"/>
          </a:xfrm>
        </p:spPr>
        <p:txBody>
          <a:bodyPr/>
          <a:lstStyle>
            <a:lvl1pPr>
              <a:defRPr sz="10700"/>
            </a:lvl1pPr>
            <a:lvl2pPr>
              <a:defRPr sz="90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0EA38-B121-40FC-9A17-66256AF8E435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415874311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D0BFDF-6D1E-46AB-B647-EAB8D8926B6D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459402751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0281C-2AFE-482F-9368-CB688A5CBEF0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4251636643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5" y="1310642"/>
            <a:ext cx="14439902" cy="5577840"/>
          </a:xfrm>
        </p:spPr>
        <p:txBody>
          <a:bodyPr anchor="b"/>
          <a:lstStyle>
            <a:lvl1pPr algn="l">
              <a:defRPr sz="9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242" y="1310643"/>
            <a:ext cx="24536400" cy="28094942"/>
          </a:xfrm>
        </p:spPr>
        <p:txBody>
          <a:bodyPr/>
          <a:lstStyle>
            <a:lvl1pPr>
              <a:defRPr sz="14300"/>
            </a:lvl1pPr>
            <a:lvl2pPr>
              <a:defRPr sz="12500"/>
            </a:lvl2pPr>
            <a:lvl3pPr>
              <a:defRPr sz="10700"/>
            </a:lvl3pPr>
            <a:lvl4pPr>
              <a:defRPr sz="9000"/>
            </a:lvl4pPr>
            <a:lvl5pPr>
              <a:defRPr sz="9000"/>
            </a:lvl5pPr>
            <a:lvl6pPr>
              <a:defRPr sz="9000"/>
            </a:lvl6pPr>
            <a:lvl7pPr>
              <a:defRPr sz="9000"/>
            </a:lvl7pPr>
            <a:lvl8pPr>
              <a:defRPr sz="9000"/>
            </a:lvl8pPr>
            <a:lvl9pPr>
              <a:defRPr sz="9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5" y="6888483"/>
            <a:ext cx="14439902" cy="22517102"/>
          </a:xfrm>
        </p:spPr>
        <p:txBody>
          <a:bodyPr/>
          <a:lstStyle>
            <a:lvl1pPr marL="0" indent="0">
              <a:buNone/>
              <a:defRPr sz="6200"/>
            </a:lvl1pPr>
            <a:lvl2pPr marL="2039468" indent="0">
              <a:buNone/>
              <a:defRPr sz="5300"/>
            </a:lvl2pPr>
            <a:lvl3pPr marL="4078934" indent="0">
              <a:buNone/>
              <a:defRPr sz="4500"/>
            </a:lvl3pPr>
            <a:lvl4pPr marL="6118401" indent="0">
              <a:buNone/>
              <a:defRPr sz="4100"/>
            </a:lvl4pPr>
            <a:lvl5pPr marL="8157869" indent="0">
              <a:buNone/>
              <a:defRPr sz="4100"/>
            </a:lvl5pPr>
            <a:lvl6pPr marL="10197337" indent="0">
              <a:buNone/>
              <a:defRPr sz="4100"/>
            </a:lvl6pPr>
            <a:lvl7pPr marL="12236803" indent="0">
              <a:buNone/>
              <a:defRPr sz="4100"/>
            </a:lvl7pPr>
            <a:lvl8pPr marL="14276271" indent="0">
              <a:buNone/>
              <a:defRPr sz="4100"/>
            </a:lvl8pPr>
            <a:lvl9pPr marL="16315737" indent="0">
              <a:buNone/>
              <a:defRPr sz="4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E3C54-9557-4D56-8F56-CA1CAF7D8F7A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583051130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982" y="23042880"/>
            <a:ext cx="26334720" cy="2720342"/>
          </a:xfrm>
        </p:spPr>
        <p:txBody>
          <a:bodyPr anchor="b"/>
          <a:lstStyle>
            <a:lvl1pPr algn="l">
              <a:defRPr sz="9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982" y="2941320"/>
            <a:ext cx="26334720" cy="19751040"/>
          </a:xfrm>
        </p:spPr>
        <p:txBody>
          <a:bodyPr rtlCol="0">
            <a:normAutofit/>
          </a:bodyPr>
          <a:lstStyle>
            <a:lvl1pPr marL="0" indent="0">
              <a:buNone/>
              <a:defRPr sz="14300"/>
            </a:lvl1pPr>
            <a:lvl2pPr marL="2039468" indent="0">
              <a:buNone/>
              <a:defRPr sz="12500"/>
            </a:lvl2pPr>
            <a:lvl3pPr marL="4078934" indent="0">
              <a:buNone/>
              <a:defRPr sz="10700"/>
            </a:lvl3pPr>
            <a:lvl4pPr marL="6118401" indent="0">
              <a:buNone/>
              <a:defRPr sz="9000"/>
            </a:lvl4pPr>
            <a:lvl5pPr marL="8157869" indent="0">
              <a:buNone/>
              <a:defRPr sz="9000"/>
            </a:lvl5pPr>
            <a:lvl6pPr marL="10197337" indent="0">
              <a:buNone/>
              <a:defRPr sz="9000"/>
            </a:lvl6pPr>
            <a:lvl7pPr marL="12236803" indent="0">
              <a:buNone/>
              <a:defRPr sz="9000"/>
            </a:lvl7pPr>
            <a:lvl8pPr marL="14276271" indent="0">
              <a:buNone/>
              <a:defRPr sz="9000"/>
            </a:lvl8pPr>
            <a:lvl9pPr marL="16315737" indent="0">
              <a:buNone/>
              <a:defRPr sz="9000"/>
            </a:lvl9pPr>
          </a:lstStyle>
          <a:p>
            <a:pPr lvl="0"/>
            <a:endParaRPr lang="en-CA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982" y="25763228"/>
            <a:ext cx="26334720" cy="3863337"/>
          </a:xfrm>
        </p:spPr>
        <p:txBody>
          <a:bodyPr/>
          <a:lstStyle>
            <a:lvl1pPr marL="0" indent="0">
              <a:buNone/>
              <a:defRPr sz="6200"/>
            </a:lvl1pPr>
            <a:lvl2pPr marL="2039468" indent="0">
              <a:buNone/>
              <a:defRPr sz="5300"/>
            </a:lvl2pPr>
            <a:lvl3pPr marL="4078934" indent="0">
              <a:buNone/>
              <a:defRPr sz="4500"/>
            </a:lvl3pPr>
            <a:lvl4pPr marL="6118401" indent="0">
              <a:buNone/>
              <a:defRPr sz="4100"/>
            </a:lvl4pPr>
            <a:lvl5pPr marL="8157869" indent="0">
              <a:buNone/>
              <a:defRPr sz="4100"/>
            </a:lvl5pPr>
            <a:lvl6pPr marL="10197337" indent="0">
              <a:buNone/>
              <a:defRPr sz="4100"/>
            </a:lvl6pPr>
            <a:lvl7pPr marL="12236803" indent="0">
              <a:buNone/>
              <a:defRPr sz="4100"/>
            </a:lvl7pPr>
            <a:lvl8pPr marL="14276271" indent="0">
              <a:buNone/>
              <a:defRPr sz="4100"/>
            </a:lvl8pPr>
            <a:lvl9pPr marL="16315737" indent="0">
              <a:buNone/>
              <a:defRPr sz="4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151CAD-B87D-4B36-AEE0-9F7DBD2989A5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74848813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2194909" y="1317511"/>
            <a:ext cx="39501389" cy="5487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1209" tIns="405605" rIns="811209" bIns="40560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CA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194909" y="7680907"/>
            <a:ext cx="39501389" cy="21725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1209" tIns="405605" rIns="811209" bIns="4056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CA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94909" y="30510764"/>
            <a:ext cx="10240589" cy="1752917"/>
          </a:xfrm>
          <a:prstGeom prst="rect">
            <a:avLst/>
          </a:prstGeom>
        </p:spPr>
        <p:txBody>
          <a:bodyPr vert="horz" lIns="811209" tIns="405605" rIns="811209" bIns="405605" rtlCol="0" anchor="ctr"/>
          <a:lstStyle>
            <a:lvl1pPr algn="l">
              <a:defRPr sz="53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996678" y="30510764"/>
            <a:ext cx="13897845" cy="1752917"/>
          </a:xfrm>
          <a:prstGeom prst="rect">
            <a:avLst/>
          </a:prstGeom>
        </p:spPr>
        <p:txBody>
          <a:bodyPr vert="horz" lIns="811209" tIns="405605" rIns="811209" bIns="405605" rtlCol="0" anchor="ctr"/>
          <a:lstStyle>
            <a:lvl1pPr algn="ctr">
              <a:defRPr sz="53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1455707" y="30510764"/>
            <a:ext cx="10240589" cy="1752917"/>
          </a:xfrm>
          <a:prstGeom prst="rect">
            <a:avLst/>
          </a:prstGeom>
        </p:spPr>
        <p:txBody>
          <a:bodyPr vert="horz" wrap="square" lIns="811209" tIns="405605" rIns="811209" bIns="405605" numCol="1" anchor="ctr" anchorCtr="0" compatLnSpc="1">
            <a:prstTxWarp prst="textNoShape">
              <a:avLst/>
            </a:prstTxWarp>
          </a:bodyPr>
          <a:lstStyle>
            <a:lvl1pPr algn="r">
              <a:defRPr sz="53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F9A7F55-6A36-4C60-A4FA-8ED92CCBBDDE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  <p:sp>
        <p:nvSpPr>
          <p:cNvPr id="1031" name="Connecteur droit 28"/>
          <p:cNvSpPr>
            <a:spLocks noChangeShapeType="1"/>
          </p:cNvSpPr>
          <p:nvPr userDrawn="1"/>
        </p:nvSpPr>
        <p:spPr bwMode="auto">
          <a:xfrm>
            <a:off x="440916" y="5998944"/>
            <a:ext cx="43009368" cy="0"/>
          </a:xfrm>
          <a:prstGeom prst="line">
            <a:avLst/>
          </a:prstGeom>
          <a:noFill/>
          <a:ln w="571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407860" tIns="203930" rIns="407860" bIns="203930"/>
          <a:lstStyle/>
          <a:p>
            <a:endParaRPr lang="en-CA" sz="64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077604" rtl="0" eaLnBrk="0" fontAlgn="base" hangingPunct="0">
        <a:spcBef>
          <a:spcPct val="0"/>
        </a:spcBef>
        <a:spcAft>
          <a:spcPct val="0"/>
        </a:spcAft>
        <a:defRPr sz="197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077604" rtl="0" eaLnBrk="0" fontAlgn="base" hangingPunct="0">
        <a:spcBef>
          <a:spcPct val="0"/>
        </a:spcBef>
        <a:spcAft>
          <a:spcPct val="0"/>
        </a:spcAft>
        <a:defRPr sz="19700">
          <a:solidFill>
            <a:schemeClr val="tx1"/>
          </a:solidFill>
          <a:latin typeface="Calibri" pitchFamily="34" charset="0"/>
        </a:defRPr>
      </a:lvl2pPr>
      <a:lvl3pPr algn="ctr" defTabSz="4077604" rtl="0" eaLnBrk="0" fontAlgn="base" hangingPunct="0">
        <a:spcBef>
          <a:spcPct val="0"/>
        </a:spcBef>
        <a:spcAft>
          <a:spcPct val="0"/>
        </a:spcAft>
        <a:defRPr sz="19700">
          <a:solidFill>
            <a:schemeClr val="tx1"/>
          </a:solidFill>
          <a:latin typeface="Calibri" pitchFamily="34" charset="0"/>
        </a:defRPr>
      </a:lvl3pPr>
      <a:lvl4pPr algn="ctr" defTabSz="4077604" rtl="0" eaLnBrk="0" fontAlgn="base" hangingPunct="0">
        <a:spcBef>
          <a:spcPct val="0"/>
        </a:spcBef>
        <a:spcAft>
          <a:spcPct val="0"/>
        </a:spcAft>
        <a:defRPr sz="19700">
          <a:solidFill>
            <a:schemeClr val="tx1"/>
          </a:solidFill>
          <a:latin typeface="Calibri" pitchFamily="34" charset="0"/>
        </a:defRPr>
      </a:lvl4pPr>
      <a:lvl5pPr algn="ctr" defTabSz="4077604" rtl="0" eaLnBrk="0" fontAlgn="base" hangingPunct="0">
        <a:spcBef>
          <a:spcPct val="0"/>
        </a:spcBef>
        <a:spcAft>
          <a:spcPct val="0"/>
        </a:spcAft>
        <a:defRPr sz="19700">
          <a:solidFill>
            <a:schemeClr val="tx1"/>
          </a:solidFill>
          <a:latin typeface="Calibri" pitchFamily="34" charset="0"/>
        </a:defRPr>
      </a:lvl5pPr>
      <a:lvl6pPr marL="394077" algn="ctr" defTabSz="4077604" rtl="0" fontAlgn="base">
        <a:spcBef>
          <a:spcPct val="0"/>
        </a:spcBef>
        <a:spcAft>
          <a:spcPct val="0"/>
        </a:spcAft>
        <a:defRPr sz="19700">
          <a:solidFill>
            <a:schemeClr val="tx1"/>
          </a:solidFill>
          <a:latin typeface="Calibri" pitchFamily="34" charset="0"/>
        </a:defRPr>
      </a:lvl6pPr>
      <a:lvl7pPr marL="788153" algn="ctr" defTabSz="4077604" rtl="0" fontAlgn="base">
        <a:spcBef>
          <a:spcPct val="0"/>
        </a:spcBef>
        <a:spcAft>
          <a:spcPct val="0"/>
        </a:spcAft>
        <a:defRPr sz="19700">
          <a:solidFill>
            <a:schemeClr val="tx1"/>
          </a:solidFill>
          <a:latin typeface="Calibri" pitchFamily="34" charset="0"/>
        </a:defRPr>
      </a:lvl7pPr>
      <a:lvl8pPr marL="1182231" algn="ctr" defTabSz="4077604" rtl="0" fontAlgn="base">
        <a:spcBef>
          <a:spcPct val="0"/>
        </a:spcBef>
        <a:spcAft>
          <a:spcPct val="0"/>
        </a:spcAft>
        <a:defRPr sz="19700">
          <a:solidFill>
            <a:schemeClr val="tx1"/>
          </a:solidFill>
          <a:latin typeface="Calibri" pitchFamily="34" charset="0"/>
        </a:defRPr>
      </a:lvl8pPr>
      <a:lvl9pPr marL="1576308" algn="ctr" defTabSz="4077604" rtl="0" fontAlgn="base">
        <a:spcBef>
          <a:spcPct val="0"/>
        </a:spcBef>
        <a:spcAft>
          <a:spcPct val="0"/>
        </a:spcAft>
        <a:defRPr sz="19700">
          <a:solidFill>
            <a:schemeClr val="tx1"/>
          </a:solidFill>
          <a:latin typeface="Calibri" pitchFamily="34" charset="0"/>
        </a:defRPr>
      </a:lvl9pPr>
    </p:titleStyle>
    <p:bodyStyle>
      <a:lvl1pPr marL="1528418" indent="-1528418" algn="l" defTabSz="407760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300" kern="1200">
          <a:solidFill>
            <a:schemeClr val="tx1"/>
          </a:solidFill>
          <a:latin typeface="+mn-lt"/>
          <a:ea typeface="+mn-ea"/>
          <a:cs typeface="+mn-cs"/>
        </a:defRPr>
      </a:lvl1pPr>
      <a:lvl2pPr marL="3314080" indent="-1273909" algn="l" defTabSz="407760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500" kern="1200">
          <a:solidFill>
            <a:schemeClr val="tx1"/>
          </a:solidFill>
          <a:latin typeface="+mn-lt"/>
          <a:ea typeface="+mn-ea"/>
          <a:cs typeface="+mn-cs"/>
        </a:defRPr>
      </a:lvl2pPr>
      <a:lvl3pPr marL="5098374" indent="-1019402" algn="l" defTabSz="407760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700" kern="1200">
          <a:solidFill>
            <a:schemeClr val="tx1"/>
          </a:solidFill>
          <a:latin typeface="+mn-lt"/>
          <a:ea typeface="+mn-ea"/>
          <a:cs typeface="+mn-cs"/>
        </a:defRPr>
      </a:lvl3pPr>
      <a:lvl4pPr marL="7137175" indent="-1019402" algn="l" defTabSz="407760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4pPr>
      <a:lvl5pPr marL="9177345" indent="-1019402" algn="l" defTabSz="407760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000" kern="1200">
          <a:solidFill>
            <a:schemeClr val="tx1"/>
          </a:solidFill>
          <a:latin typeface="+mn-lt"/>
          <a:ea typeface="+mn-ea"/>
          <a:cs typeface="+mn-cs"/>
        </a:defRPr>
      </a:lvl5pPr>
      <a:lvl6pPr marL="11217070" indent="-1019735" algn="l" defTabSz="4078934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6pPr>
      <a:lvl7pPr marL="13256538" indent="-1019735" algn="l" defTabSz="4078934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7pPr>
      <a:lvl8pPr marL="15296004" indent="-1019735" algn="l" defTabSz="4078934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8pPr>
      <a:lvl9pPr marL="17335471" indent="-1019735" algn="l" defTabSz="4078934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78934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1pPr>
      <a:lvl2pPr marL="2039468" algn="l" defTabSz="4078934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2pPr>
      <a:lvl3pPr marL="4078934" algn="l" defTabSz="4078934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3pPr>
      <a:lvl4pPr marL="6118401" algn="l" defTabSz="4078934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57869" algn="l" defTabSz="4078934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197337" algn="l" defTabSz="4078934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2236803" algn="l" defTabSz="4078934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4276271" algn="l" defTabSz="4078934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6315737" algn="l" defTabSz="4078934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13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chart" Target="../charts/chart4.xml"/><Relationship Id="rId5" Type="http://schemas.openxmlformats.org/officeDocument/2006/relationships/image" Target="../media/image3.wmf"/><Relationship Id="rId15" Type="http://schemas.openxmlformats.org/officeDocument/2006/relationships/image" Target="../media/image8.png"/><Relationship Id="rId10" Type="http://schemas.openxmlformats.org/officeDocument/2006/relationships/chart" Target="../charts/chart3.xml"/><Relationship Id="rId4" Type="http://schemas.openxmlformats.org/officeDocument/2006/relationships/image" Target="../media/image2.png"/><Relationship Id="rId9" Type="http://schemas.openxmlformats.org/officeDocument/2006/relationships/chart" Target="../charts/chart2.xml"/><Relationship Id="rId14" Type="http://schemas.openxmlformats.org/officeDocument/2006/relationships/chart" Target="../charts/char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 hidden="1"/>
          <p:cNvSpPr>
            <a:spLocks noGrp="1"/>
          </p:cNvSpPr>
          <p:nvPr>
            <p:ph type="title"/>
          </p:nvPr>
        </p:nvSpPr>
        <p:spPr>
          <a:xfrm>
            <a:off x="2445514" y="3851157"/>
            <a:ext cx="39105531" cy="2787192"/>
          </a:xfrm>
        </p:spPr>
        <p:txBody>
          <a:bodyPr rtlCol="0">
            <a:normAutofit fontScale="90000"/>
          </a:bodyPr>
          <a:lstStyle/>
          <a:p>
            <a:pPr defTabSz="4078934" eaLnBrk="1" fontAlgn="auto" hangingPunct="1">
              <a:spcAft>
                <a:spcPts val="0"/>
              </a:spcAft>
              <a:defRPr/>
            </a:pPr>
            <a:r>
              <a:rPr lang="en-US" altLang="en-US" dirty="0" smtClean="0">
                <a:latin typeface="Arial" charset="0"/>
                <a:cs typeface="Arial" charset="0"/>
              </a:rPr>
              <a:t>Title</a:t>
            </a:r>
          </a:p>
        </p:txBody>
      </p:sp>
      <p:sp>
        <p:nvSpPr>
          <p:cNvPr id="4100" name="Content Placeholder 2" hidden="1"/>
          <p:cNvSpPr>
            <a:spLocks noGrp="1"/>
          </p:cNvSpPr>
          <p:nvPr>
            <p:ph idx="1"/>
          </p:nvPr>
        </p:nvSpPr>
        <p:spPr>
          <a:xfrm>
            <a:off x="2445514" y="7369014"/>
            <a:ext cx="40033227" cy="20663813"/>
          </a:xfrm>
        </p:spPr>
        <p:txBody>
          <a:bodyPr/>
          <a:lstStyle/>
          <a:p>
            <a:pPr marL="1273909" lvl="1" eaLnBrk="1" hangingPunct="1">
              <a:spcAft>
                <a:spcPts val="2672"/>
              </a:spcAft>
            </a:pPr>
            <a:r>
              <a:rPr lang="en-US" altLang="en-US" sz="16000" dirty="0">
                <a:latin typeface="Arial" panose="020B0604020202020204" pitchFamily="34" charset="0"/>
                <a:cs typeface="Arial" panose="020B0604020202020204" pitchFamily="34" charset="0"/>
              </a:rPr>
              <a:t>Items</a:t>
            </a:r>
          </a:p>
          <a:p>
            <a:pPr marL="2464351" lvl="2" eaLnBrk="1" hangingPunct="1">
              <a:spcAft>
                <a:spcPts val="2672"/>
              </a:spcAft>
            </a:pPr>
            <a:r>
              <a:rPr lang="en-US" altLang="en-US" sz="14300" dirty="0">
                <a:latin typeface="Arial" panose="020B0604020202020204" pitchFamily="34" charset="0"/>
                <a:cs typeface="Arial" panose="020B0604020202020204" pitchFamily="34" charset="0"/>
              </a:rPr>
              <a:t>Items</a:t>
            </a:r>
          </a:p>
          <a:p>
            <a:pPr marL="3653423" lvl="3" eaLnBrk="1" hangingPunct="1">
              <a:spcAft>
                <a:spcPts val="2672"/>
              </a:spcAft>
            </a:pPr>
            <a:r>
              <a:rPr lang="en-US" altLang="en-US" sz="12500" dirty="0">
                <a:latin typeface="Arial" panose="020B0604020202020204" pitchFamily="34" charset="0"/>
                <a:cs typeface="Arial" panose="020B0604020202020204" pitchFamily="34" charset="0"/>
              </a:rPr>
              <a:t>Items</a:t>
            </a:r>
          </a:p>
          <a:p>
            <a:pPr marL="4884913" lvl="4" eaLnBrk="1" hangingPunct="1">
              <a:spcAft>
                <a:spcPts val="2672"/>
              </a:spcAft>
            </a:pPr>
            <a:r>
              <a:rPr lang="en-US" altLang="en-US" sz="10700" dirty="0">
                <a:latin typeface="Arial" panose="020B0604020202020204" pitchFamily="34" charset="0"/>
                <a:cs typeface="Arial" panose="020B0604020202020204" pitchFamily="34" charset="0"/>
              </a:rPr>
              <a:t>Items</a:t>
            </a:r>
          </a:p>
          <a:p>
            <a:pPr marL="4884913" lvl="4" eaLnBrk="1" hangingPunct="1">
              <a:spcAft>
                <a:spcPts val="2672"/>
              </a:spcAft>
            </a:pPr>
            <a:endParaRPr lang="en-US" altLang="en-US" sz="10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01" name="Rectangle 11"/>
          <p:cNvSpPr>
            <a:spLocks noChangeArrowheads="1"/>
          </p:cNvSpPr>
          <p:nvPr/>
        </p:nvSpPr>
        <p:spPr bwMode="auto">
          <a:xfrm>
            <a:off x="51429" y="65742"/>
            <a:ext cx="43449831" cy="5898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56746" tIns="78373" rIns="156746" bIns="78373">
            <a:spAutoFit/>
          </a:bodyPr>
          <a:lstStyle>
            <a:lvl1pPr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ts val="0"/>
              </a:spcBef>
              <a:spcAft>
                <a:spcPts val="1551"/>
              </a:spcAft>
            </a:pPr>
            <a:endParaRPr lang="en-US" alt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fr-FR" altLang="en-US" sz="6000" dirty="0">
                <a:latin typeface="Segoe UI" panose="020B0502040204020203" pitchFamily="34" charset="0"/>
                <a:cs typeface="Segoe UI" panose="020B0502040204020203" pitchFamily="34" charset="0"/>
              </a:rPr>
              <a:t>Les deux côtés de la médaille </a:t>
            </a:r>
            <a:r>
              <a:rPr lang="fr-FR" altLang="en-US" sz="6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: la </a:t>
            </a:r>
            <a:r>
              <a:rPr lang="fr-FR" altLang="en-US" sz="6000" dirty="0">
                <a:latin typeface="Segoe UI" panose="020B0502040204020203" pitchFamily="34" charset="0"/>
                <a:cs typeface="Segoe UI" panose="020B0502040204020203" pitchFamily="34" charset="0"/>
              </a:rPr>
              <a:t>perception des élèves de l’usage que font </a:t>
            </a:r>
            <a:r>
              <a:rPr lang="fr-FR" altLang="en-US" sz="6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leurs  </a:t>
            </a:r>
            <a:r>
              <a:rPr lang="fr-FR" altLang="en-US" sz="6000" dirty="0">
                <a:latin typeface="Segoe UI" panose="020B0502040204020203" pitchFamily="34" charset="0"/>
                <a:cs typeface="Segoe UI" panose="020B0502040204020203" pitchFamily="34" charset="0"/>
              </a:rPr>
              <a:t>enseignantes et enseignants </a:t>
            </a:r>
            <a:endParaRPr lang="fr-FR" altLang="en-US" sz="6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fr-FR" altLang="en-US" sz="6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des </a:t>
            </a:r>
            <a:r>
              <a:rPr lang="fr-FR" altLang="en-US" sz="6000" dirty="0">
                <a:latin typeface="Segoe UI" panose="020B0502040204020203" pitchFamily="34" charset="0"/>
                <a:cs typeface="Segoe UI" panose="020B0502040204020203" pitchFamily="34" charset="0"/>
              </a:rPr>
              <a:t>technologies de l’information et de </a:t>
            </a:r>
            <a:r>
              <a:rPr lang="fr-FR" altLang="en-US" sz="6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la  </a:t>
            </a:r>
            <a:r>
              <a:rPr lang="fr-FR" altLang="en-US" sz="6000" dirty="0">
                <a:latin typeface="Segoe UI" panose="020B0502040204020203" pitchFamily="34" charset="0"/>
                <a:cs typeface="Segoe UI" panose="020B0502040204020203" pitchFamily="34" charset="0"/>
              </a:rPr>
              <a:t>communication (TIC</a:t>
            </a:r>
            <a:r>
              <a:rPr lang="fr-FR" altLang="en-US" sz="6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fr-FR" alt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fr-FR" altLang="en-US" sz="6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altLang="en-US" sz="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Mary Jorgensen</a:t>
            </a:r>
            <a:r>
              <a:rPr lang="fr-FR" altLang="en-US" sz="50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fr-FR" altLang="en-US" sz="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fr-FR" altLang="en-US" sz="5000" dirty="0">
                <a:latin typeface="Segoe UI" panose="020B0502040204020203" pitchFamily="34" charset="0"/>
                <a:cs typeface="Segoe UI" panose="020B0502040204020203" pitchFamily="34" charset="0"/>
              </a:rPr>
              <a:t>Catherine </a:t>
            </a:r>
            <a:r>
              <a:rPr lang="fr-FR" altLang="en-US" sz="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Fichten</a:t>
            </a:r>
            <a:r>
              <a:rPr lang="fr-FR" altLang="en-US" sz="50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1,2,4,5,7</a:t>
            </a:r>
            <a:r>
              <a:rPr lang="fr-FR" altLang="en-US" sz="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fr-FR" altLang="en-US" sz="5000" dirty="0">
                <a:latin typeface="Segoe UI" panose="020B0502040204020203" pitchFamily="34" charset="0"/>
                <a:cs typeface="Segoe UI" panose="020B0502040204020203" pitchFamily="34" charset="0"/>
              </a:rPr>
              <a:t>Jillian </a:t>
            </a:r>
            <a:r>
              <a:rPr lang="fr-FR" altLang="en-US" sz="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Budd</a:t>
            </a:r>
            <a:r>
              <a:rPr lang="fr-FR" altLang="en-US" sz="50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1,2,7</a:t>
            </a:r>
            <a:r>
              <a:rPr lang="fr-FR" altLang="en-US" sz="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fr-FR" altLang="en-US" sz="5000" dirty="0">
                <a:latin typeface="Segoe UI" panose="020B0502040204020203" pitchFamily="34" charset="0"/>
                <a:cs typeface="Segoe UI" panose="020B0502040204020203" pitchFamily="34" charset="0"/>
              </a:rPr>
              <a:t>Laura </a:t>
            </a:r>
            <a:r>
              <a:rPr lang="fr-FR" altLang="en-US" sz="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King</a:t>
            </a:r>
            <a:r>
              <a:rPr lang="fr-FR" altLang="en-US" sz="50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1,3</a:t>
            </a:r>
            <a:r>
              <a:rPr lang="fr-FR" altLang="en-US" sz="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fr-FR" altLang="en-US" sz="5000" dirty="0">
                <a:latin typeface="Segoe UI" panose="020B0502040204020203" pitchFamily="34" charset="0"/>
                <a:cs typeface="Segoe UI" panose="020B0502040204020203" pitchFamily="34" charset="0"/>
              </a:rPr>
              <a:t>Alice </a:t>
            </a:r>
            <a:r>
              <a:rPr lang="fr-FR" altLang="en-US" sz="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Havel</a:t>
            </a:r>
            <a:r>
              <a:rPr lang="fr-FR" altLang="en-US" sz="50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1,4</a:t>
            </a:r>
            <a:r>
              <a:rPr lang="fr-FR" altLang="en-US" sz="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fr-FR" altLang="en-US" sz="5000" dirty="0">
                <a:latin typeface="Segoe UI" panose="020B0502040204020203" pitchFamily="34" charset="0"/>
                <a:cs typeface="Segoe UI" panose="020B0502040204020203" pitchFamily="34" charset="0"/>
              </a:rPr>
              <a:t>Evelyne </a:t>
            </a:r>
            <a:r>
              <a:rPr lang="fr-FR" altLang="en-US" sz="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Marcil</a:t>
            </a:r>
            <a:r>
              <a:rPr lang="fr-FR" altLang="en-US" sz="50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1,2,4,7</a:t>
            </a:r>
            <a:r>
              <a:rPr lang="fr-FR" altLang="en-US" sz="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fr-FR" altLang="en-US" sz="5000" dirty="0">
                <a:latin typeface="Segoe UI" panose="020B0502040204020203" pitchFamily="34" charset="0"/>
                <a:cs typeface="Segoe UI" panose="020B0502040204020203" pitchFamily="34" charset="0"/>
              </a:rPr>
              <a:t>Alex </a:t>
            </a:r>
            <a:r>
              <a:rPr lang="fr-FR" altLang="en-US" sz="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Lussier</a:t>
            </a:r>
            <a:r>
              <a:rPr lang="fr-FR" altLang="en-US" sz="50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1,3,6</a:t>
            </a:r>
            <a:r>
              <a:rPr lang="fr-FR" altLang="en-US" sz="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fr-FR" altLang="en-US" sz="5000" dirty="0">
                <a:latin typeface="Segoe UI" panose="020B0502040204020203" pitchFamily="34" charset="0"/>
                <a:cs typeface="Segoe UI" panose="020B0502040204020203" pitchFamily="34" charset="0"/>
              </a:rPr>
              <a:t>Christine </a:t>
            </a:r>
            <a:r>
              <a:rPr lang="fr-FR" altLang="en-US" sz="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Vo</a:t>
            </a:r>
            <a:r>
              <a:rPr lang="fr-FR" altLang="en-US" sz="50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fr-FR" altLang="en-US" sz="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fr-FR" altLang="en-US" sz="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Mai Nhu Nguyen</a:t>
            </a:r>
            <a:r>
              <a:rPr lang="fr-FR" altLang="en-US" sz="50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fr-FR" altLang="en-US" sz="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Jennison Asuncion</a:t>
            </a:r>
            <a:r>
              <a:rPr lang="fr-FR" altLang="en-US" sz="50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fr-FR" altLang="en-US" sz="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fr-FR" altLang="en-US" sz="5000" dirty="0">
                <a:latin typeface="Segoe UI" panose="020B0502040204020203" pitchFamily="34" charset="0"/>
                <a:cs typeface="Segoe UI" panose="020B0502040204020203" pitchFamily="34" charset="0"/>
              </a:rPr>
              <a:t>Cristina </a:t>
            </a:r>
            <a:r>
              <a:rPr lang="fr-FR" altLang="en-US" sz="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Vitouchanskaia</a:t>
            </a:r>
            <a:r>
              <a:rPr lang="fr-FR" altLang="en-US" sz="50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fr-FR" altLang="en-US" sz="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Alexandre Chauvin</a:t>
            </a:r>
            <a:r>
              <a:rPr lang="fr-FR" altLang="en-US" sz="50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fr-FR" altLang="en-US" sz="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Laura Schaffer</a:t>
            </a:r>
            <a:r>
              <a:rPr lang="fr-FR" altLang="en-US" sz="50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fr-FR" altLang="en-US" sz="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fr-FR" altLang="en-US" sz="5000" dirty="0">
                <a:latin typeface="Segoe UI" panose="020B0502040204020203" pitchFamily="34" charset="0"/>
                <a:cs typeface="Segoe UI" panose="020B0502040204020203" pitchFamily="34" charset="0"/>
              </a:rPr>
              <a:t>Odette </a:t>
            </a:r>
            <a:r>
              <a:rPr lang="fr-FR" altLang="en-US" sz="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Raymond</a:t>
            </a:r>
            <a:r>
              <a:rPr lang="fr-FR" altLang="en-US" sz="50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fr-FR" altLang="en-US" sz="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fr-FR" altLang="en-US" sz="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Gabrielle Lesage</a:t>
            </a:r>
            <a:r>
              <a:rPr lang="fr-FR" altLang="en-US" sz="50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fr-FR" altLang="en-US" sz="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Rhonda Amsel</a:t>
            </a:r>
            <a:r>
              <a:rPr lang="fr-FR" altLang="en-US" sz="50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1,3</a:t>
            </a:r>
            <a:r>
              <a:rPr lang="fr-FR" altLang="en-US" sz="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Tiiu Poldma</a:t>
            </a:r>
            <a:r>
              <a:rPr lang="fr-FR" altLang="en-US" sz="50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1,6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fr-FR" altLang="en-US" sz="1000" baseline="30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altLang="en-US" sz="43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CA" altLang="en-US" sz="4300" dirty="0" smtClean="0">
                <a:latin typeface="Segoe UI" panose="020B0502040204020203" pitchFamily="34" charset="0"/>
                <a:cs typeface="Segoe UI" panose="020B0502040204020203" pitchFamily="34" charset="0"/>
              </a:rPr>
              <a:t>Réseau </a:t>
            </a:r>
            <a:r>
              <a:rPr lang="fr-CA" altLang="en-US" sz="4300" dirty="0" smtClean="0">
                <a:latin typeface="Segoe UI" panose="020B0502040204020203" pitchFamily="34" charset="0"/>
                <a:cs typeface="Segoe UI" panose="020B0502040204020203" pitchFamily="34" charset="0"/>
              </a:rPr>
              <a:t>de recherche </a:t>
            </a:r>
            <a:r>
              <a:rPr lang="en-CA" altLang="en-US" sz="43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Adaptech    </a:t>
            </a:r>
            <a:r>
              <a:rPr lang="en-CA" altLang="en-US" sz="43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en-CA" altLang="en-US" sz="4300" dirty="0" smtClean="0">
                <a:latin typeface="Segoe UI" panose="020B0502040204020203" pitchFamily="34" charset="0"/>
                <a:cs typeface="Segoe UI" panose="020B0502040204020203" pitchFamily="34" charset="0"/>
              </a:rPr>
              <a:t>Université McGill   </a:t>
            </a:r>
            <a:r>
              <a:rPr lang="fr-CA" altLang="en-US" sz="43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  <a:r>
              <a:rPr lang="fr-CA" altLang="en-US" sz="4300" dirty="0" smtClean="0">
                <a:latin typeface="Segoe UI" panose="020B0502040204020203" pitchFamily="34" charset="0"/>
                <a:cs typeface="Segoe UI" panose="020B0502040204020203" pitchFamily="34" charset="0"/>
              </a:rPr>
              <a:t>Cégep André-Laurendeau   </a:t>
            </a:r>
            <a:r>
              <a:rPr lang="en-CA" altLang="en-US" sz="43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4</a:t>
            </a:r>
            <a:r>
              <a:rPr lang="en-CA" altLang="en-US" sz="4300" dirty="0" smtClean="0">
                <a:latin typeface="Segoe UI" panose="020B0502040204020203" pitchFamily="34" charset="0"/>
                <a:cs typeface="Segoe UI" panose="020B0502040204020203" pitchFamily="34" charset="0"/>
              </a:rPr>
              <a:t>Collège </a:t>
            </a:r>
            <a:r>
              <a:rPr lang="en-CA" altLang="en-US" sz="4300" dirty="0" smtClean="0">
                <a:latin typeface="Segoe UI" panose="020B0502040204020203" pitchFamily="34" charset="0"/>
                <a:cs typeface="Segoe UI" panose="020B0502040204020203" pitchFamily="34" charset="0"/>
              </a:rPr>
              <a:t>Dawson   </a:t>
            </a:r>
            <a:r>
              <a:rPr lang="en-CA" altLang="en-US" sz="43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5</a:t>
            </a:r>
            <a:r>
              <a:rPr lang="en-CA" altLang="en-US" sz="4300" dirty="0" smtClean="0">
                <a:latin typeface="Segoe UI" panose="020B0502040204020203" pitchFamily="34" charset="0"/>
                <a:cs typeface="Segoe UI" panose="020B0502040204020203" pitchFamily="34" charset="0"/>
              </a:rPr>
              <a:t>Hôpital </a:t>
            </a:r>
            <a:r>
              <a:rPr lang="fr-CA" altLang="en-US" sz="4300" dirty="0" smtClean="0">
                <a:latin typeface="Segoe UI" panose="020B0502040204020203" pitchFamily="34" charset="0"/>
                <a:cs typeface="Segoe UI" panose="020B0502040204020203" pitchFamily="34" charset="0"/>
              </a:rPr>
              <a:t>général juif   </a:t>
            </a:r>
            <a:r>
              <a:rPr lang="en-CA" altLang="en-US" sz="43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6</a:t>
            </a:r>
            <a:r>
              <a:rPr lang="en-CA" altLang="en-US" sz="4300" dirty="0" smtClean="0">
                <a:latin typeface="Segoe UI" panose="020B0502040204020203" pitchFamily="34" charset="0"/>
                <a:cs typeface="Segoe UI" panose="020B0502040204020203" pitchFamily="34" charset="0"/>
              </a:rPr>
              <a:t>Université </a:t>
            </a:r>
            <a:r>
              <a:rPr lang="en-CA" altLang="en-US" sz="4300" dirty="0">
                <a:latin typeface="Segoe UI" panose="020B0502040204020203" pitchFamily="34" charset="0"/>
                <a:cs typeface="Segoe UI" panose="020B0502040204020203" pitchFamily="34" charset="0"/>
              </a:rPr>
              <a:t>de Montréal   </a:t>
            </a:r>
            <a:r>
              <a:rPr lang="en-CA" altLang="en-US" sz="43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7</a:t>
            </a:r>
            <a:r>
              <a:rPr lang="en-CA" altLang="en-US" sz="4300" dirty="0" smtClean="0">
                <a:latin typeface="Segoe UI" panose="020B0502040204020203" pitchFamily="34" charset="0"/>
                <a:cs typeface="Segoe UI" panose="020B0502040204020203" pitchFamily="34" charset="0"/>
              </a:rPr>
              <a:t>CRIR</a:t>
            </a:r>
            <a:endParaRPr lang="en-CA" altLang="en-US" sz="43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92276" y="6678316"/>
            <a:ext cx="14044517" cy="25277974"/>
          </a:xfrm>
          <a:prstGeom prst="rect">
            <a:avLst/>
          </a:prstGeom>
          <a:noFill/>
          <a:ln w="3175">
            <a:noFill/>
          </a:ln>
        </p:spPr>
        <p:txBody>
          <a:bodyPr wrap="square" lIns="156746" tIns="78373" rIns="156746" bIns="78373">
            <a:spAutoFit/>
          </a:bodyPr>
          <a:lstStyle/>
          <a:p>
            <a:pPr marL="485914" algn="ctr">
              <a:spcBef>
                <a:spcPts val="1034"/>
              </a:spcBef>
              <a:spcAft>
                <a:spcPts val="1034"/>
              </a:spcAft>
              <a:defRPr/>
            </a:pPr>
            <a:endParaRPr lang="en-US" sz="39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485914" algn="ctr">
              <a:spcBef>
                <a:spcPts val="1034"/>
              </a:spcBef>
              <a:spcAft>
                <a:spcPts val="1034"/>
              </a:spcAft>
              <a:defRPr/>
            </a:pPr>
            <a:endParaRPr lang="fr-CA" sz="39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485914" indent="-492596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fr-CA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Le but de la recherche était d’explorer les expériences des étudiants et des enseignants avec les TIC au collégial</a:t>
            </a:r>
          </a:p>
          <a:p>
            <a:pPr marL="485914" indent="-492596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fr-CA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Nous voulions savoir si les étudiants trouvaient que les technologies utilisées par les enseignants fonctionnaient bien pour eux. </a:t>
            </a:r>
          </a:p>
          <a:p>
            <a:pPr marL="485914" indent="-492596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fr-CA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Même si la majorité des étudiants aimaient apporter leurs propres technologies en classe, plusieurs enseignants ne le permettaient pas</a:t>
            </a:r>
          </a:p>
          <a:p>
            <a:pPr>
              <a:spcBef>
                <a:spcPts val="1034"/>
              </a:spcBef>
              <a:spcAft>
                <a:spcPts val="1034"/>
              </a:spcAft>
              <a:defRPr/>
            </a:pPr>
            <a:endParaRPr lang="en-US" sz="39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485914" algn="ctr">
              <a:spcBef>
                <a:spcPts val="1034"/>
              </a:spcBef>
              <a:spcAft>
                <a:spcPts val="1034"/>
              </a:spcAft>
              <a:defRPr/>
            </a:pPr>
            <a:endParaRPr lang="en-US" sz="39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571500" indent="-571500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endParaRPr lang="en-US" sz="39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571500" indent="-571500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fr-CA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Participants</a:t>
            </a:r>
          </a:p>
          <a:p>
            <a:pPr marL="1554480" lvl="1" indent="-274320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fr-CA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114 enseignants  </a:t>
            </a:r>
          </a:p>
          <a:p>
            <a:pPr marL="2011680" lvl="1" indent="-274320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fr-CA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Provenant de deux cégeps et nominés par les étudiants pour leur excellence dans l’utilisation des TIC dans leur enseignement</a:t>
            </a:r>
          </a:p>
          <a:p>
            <a:pPr marL="2011680" lvl="1" indent="-274320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fr-CA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32 % enseignaient en sciences humaines, 38 % en sciences de la nature et 28 % en art</a:t>
            </a:r>
            <a:r>
              <a:rPr lang="fr-CA" sz="39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</a:t>
            </a:r>
          </a:p>
          <a:p>
            <a:pPr marL="2011680" lvl="1" indent="-274320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fr-CA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46 (40 %) femmes et 68 (60 %) hommes</a:t>
            </a:r>
          </a:p>
          <a:p>
            <a:pPr marL="1737360" lvl="1" indent="0">
              <a:spcBef>
                <a:spcPts val="1034"/>
              </a:spcBef>
              <a:spcAft>
                <a:spcPts val="1034"/>
              </a:spcAft>
              <a:defRPr/>
            </a:pPr>
            <a:endParaRPr lang="fr-CA" sz="12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1554480" lvl="1" indent="-274320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fr-CA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311 étudiants </a:t>
            </a:r>
          </a:p>
          <a:p>
            <a:pPr marL="2011680" lvl="1" indent="-274320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fr-CA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183 (59 %) femmes,  126 (40 %) hommes et  2 (1 %) autre</a:t>
            </a:r>
          </a:p>
          <a:p>
            <a:pPr marL="2011680" lvl="1" indent="-274320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fr-CA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Âge moyen = 20,50</a:t>
            </a:r>
          </a:p>
          <a:p>
            <a:pPr marL="2011680" lvl="1" indent="-274320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fr-CA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Préuniversitaire = 210 (68 %) , Technique =  94 (31 %)</a:t>
            </a:r>
          </a:p>
          <a:p>
            <a:pPr marL="485914">
              <a:spcBef>
                <a:spcPts val="1034"/>
              </a:spcBef>
              <a:spcAft>
                <a:spcPts val="1034"/>
              </a:spcAft>
              <a:defRPr/>
            </a:pPr>
            <a:r>
              <a:rPr lang="fr-CA" sz="39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Outils de mesure</a:t>
            </a:r>
          </a:p>
          <a:p>
            <a:pPr marL="485914" indent="-492596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fr-CA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Les étudiants ont rempli un questionnaire en ligne au sujet de leurs expériences avec les TIC au collégial </a:t>
            </a:r>
          </a:p>
          <a:p>
            <a:pPr marL="485914" indent="-492596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fr-CA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Les enseignants ont participé à une entrevue semi-dirigée et ont rempli une liste de contrôle au sujet de l’utilisation des TIC dans leur enseignement</a:t>
            </a:r>
            <a:endParaRPr lang="fr-CA" sz="39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107" name="TextBox 19"/>
          <p:cNvSpPr txBox="1">
            <a:spLocks noChangeArrowheads="1"/>
          </p:cNvSpPr>
          <p:nvPr/>
        </p:nvSpPr>
        <p:spPr bwMode="auto">
          <a:xfrm>
            <a:off x="4094762" y="22969878"/>
            <a:ext cx="807288" cy="954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56746" tIns="78373" rIns="156746" bIns="78373">
            <a:spAutoFit/>
          </a:bodyPr>
          <a:lstStyle/>
          <a:p>
            <a:r>
              <a:rPr lang="en-CA" altLang="en-US" sz="2600" dirty="0">
                <a:solidFill>
                  <a:schemeClr val="bg1">
                    <a:lumMod val="9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27% </a:t>
            </a:r>
          </a:p>
        </p:txBody>
      </p:sp>
      <p:sp>
        <p:nvSpPr>
          <p:cNvPr id="4108" name="TextBox 20"/>
          <p:cNvSpPr txBox="1">
            <a:spLocks noChangeArrowheads="1"/>
          </p:cNvSpPr>
          <p:nvPr/>
        </p:nvSpPr>
        <p:spPr bwMode="auto">
          <a:xfrm>
            <a:off x="4095773" y="22096372"/>
            <a:ext cx="807288" cy="954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56746" tIns="78373" rIns="156746" bIns="78373">
            <a:spAutoFit/>
          </a:bodyPr>
          <a:lstStyle/>
          <a:p>
            <a:r>
              <a:rPr lang="en-CA" altLang="en-US" sz="2600" dirty="0">
                <a:solidFill>
                  <a:schemeClr val="bg1">
                    <a:lumMod val="9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27% 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9124047" y="6749816"/>
            <a:ext cx="13842694" cy="3200135"/>
          </a:xfrm>
          <a:prstGeom prst="rect">
            <a:avLst/>
          </a:prstGeom>
          <a:noFill/>
        </p:spPr>
        <p:txBody>
          <a:bodyPr wrap="square" lIns="156746" tIns="78373" rIns="156746" bIns="78373">
            <a:spAutoFit/>
          </a:bodyPr>
          <a:lstStyle/>
          <a:p>
            <a:pPr marL="485914" indent="-587799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</a:pPr>
            <a:endParaRPr lang="fr-CA" sz="39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1034"/>
              </a:spcBef>
              <a:spcAft>
                <a:spcPts val="1034"/>
              </a:spcAft>
              <a:defRPr/>
            </a:pPr>
            <a:endParaRPr lang="en-US" sz="39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1034"/>
              </a:spcBef>
              <a:spcAft>
                <a:spcPts val="1034"/>
              </a:spcAft>
              <a:defRPr/>
            </a:pPr>
            <a:endParaRPr lang="en-CA" sz="39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394077" indent="-394077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en-CA" sz="39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89355" y="1807770"/>
            <a:ext cx="2234319" cy="2477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032352" y="9694177"/>
            <a:ext cx="14547178" cy="1138884"/>
          </a:xfrm>
          <a:prstGeom prst="rect">
            <a:avLst/>
          </a:prstGeom>
          <a:noFill/>
        </p:spPr>
        <p:txBody>
          <a:bodyPr wrap="square" lIns="156746" tIns="78373" rIns="156746" bIns="78373" rtlCol="0">
            <a:spAutoFit/>
          </a:bodyPr>
          <a:lstStyle/>
          <a:p>
            <a:endParaRPr lang="en-US" sz="640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5242947"/>
              </p:ext>
            </p:extLst>
          </p:nvPr>
        </p:nvGraphicFramePr>
        <p:xfrm>
          <a:off x="15098248" y="6686776"/>
          <a:ext cx="28403012" cy="13783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03012"/>
              </a:tblGrid>
              <a:tr h="1378349">
                <a:tc>
                  <a:txBody>
                    <a:bodyPr/>
                    <a:lstStyle/>
                    <a:p>
                      <a:pPr algn="ctr"/>
                      <a:r>
                        <a:rPr lang="fr-CA" sz="8000" b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Résultats</a:t>
                      </a:r>
                      <a:endParaRPr lang="fr-CA" sz="8000" b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56754" marR="156754" marT="78377" marB="78377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7285717"/>
              </p:ext>
            </p:extLst>
          </p:nvPr>
        </p:nvGraphicFramePr>
        <p:xfrm>
          <a:off x="610186" y="6707259"/>
          <a:ext cx="13804610" cy="13783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04610"/>
              </a:tblGrid>
              <a:tr h="1378349">
                <a:tc>
                  <a:txBody>
                    <a:bodyPr/>
                    <a:lstStyle/>
                    <a:p>
                      <a:pPr algn="ctr"/>
                      <a:r>
                        <a:rPr lang="fr-CA" sz="8000" b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Résumé</a:t>
                      </a:r>
                      <a:endParaRPr lang="fr-CA" sz="8000" b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56754" marR="156754" marT="78377" marB="78377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40" name="Table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4903196"/>
              </p:ext>
            </p:extLst>
          </p:nvPr>
        </p:nvGraphicFramePr>
        <p:xfrm>
          <a:off x="610186" y="14442976"/>
          <a:ext cx="13804610" cy="15099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04610"/>
              </a:tblGrid>
              <a:tr h="1509951">
                <a:tc>
                  <a:txBody>
                    <a:bodyPr/>
                    <a:lstStyle/>
                    <a:p>
                      <a:pPr algn="ctr"/>
                      <a:r>
                        <a:rPr lang="fr-CA" sz="8000" b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Méthodologie</a:t>
                      </a:r>
                      <a:endParaRPr lang="fr-CA" sz="8000" b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56754" marR="156754" marT="78377" marB="78377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41" name="Table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35978"/>
              </p:ext>
            </p:extLst>
          </p:nvPr>
        </p:nvGraphicFramePr>
        <p:xfrm>
          <a:off x="29579530" y="24452088"/>
          <a:ext cx="13921731" cy="13783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21731"/>
              </a:tblGrid>
              <a:tr h="1378349">
                <a:tc>
                  <a:txBody>
                    <a:bodyPr/>
                    <a:lstStyle/>
                    <a:p>
                      <a:pPr algn="ctr"/>
                      <a:r>
                        <a:rPr lang="fr-CA" sz="8000" b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Conclusions</a:t>
                      </a:r>
                      <a:endParaRPr lang="fr-CA" sz="8000" b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56754" marR="156754" marT="78377" marB="78377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35" name="Picture 1029" descr="Logo du Collège Dawson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16914" y="32035635"/>
            <a:ext cx="1858087" cy="618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Picture 1" descr="Logo de l'Hôpital Général Ju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403475" y="31917515"/>
            <a:ext cx="2466636" cy="736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147" descr="Logo de l'Université McGill&#10;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2350272" y="32149187"/>
            <a:ext cx="2149145" cy="504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Image 8" descr="logo CRIR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BFAFA"/>
              </a:clrFrom>
              <a:clrTo>
                <a:srgbClr val="FB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8456" y="31385146"/>
            <a:ext cx="1333954" cy="1268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15098248" y="8286301"/>
            <a:ext cx="13537984" cy="24090515"/>
            <a:chOff x="15098248" y="8286301"/>
            <a:chExt cx="13537984" cy="24090515"/>
          </a:xfrm>
        </p:grpSpPr>
        <p:graphicFrame>
          <p:nvGraphicFramePr>
            <p:cNvPr id="45" name="Chart 44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809281159"/>
                </p:ext>
              </p:extLst>
            </p:nvPr>
          </p:nvGraphicFramePr>
          <p:xfrm>
            <a:off x="15098248" y="25641234"/>
            <a:ext cx="13469112" cy="673558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  <p:graphicFrame>
          <p:nvGraphicFramePr>
            <p:cNvPr id="39" name="Chart 38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05225483"/>
                </p:ext>
              </p:extLst>
            </p:nvPr>
          </p:nvGraphicFramePr>
          <p:xfrm>
            <a:off x="15098248" y="9694177"/>
            <a:ext cx="13465976" cy="1068729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  <p:sp>
          <p:nvSpPr>
            <p:cNvPr id="7" name="TextBox 6"/>
            <p:cNvSpPr txBox="1"/>
            <p:nvPr/>
          </p:nvSpPr>
          <p:spPr>
            <a:xfrm>
              <a:off x="15098248" y="8286301"/>
              <a:ext cx="13537984" cy="12926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71500" indent="-571500" algn="ctr">
                <a:buFont typeface="Wingdings" panose="05000000000000000000" pitchFamily="2" charset="2"/>
                <a:buChar char="§"/>
              </a:pPr>
              <a:r>
                <a:rPr lang="fr-CA" sz="3900" dirty="0" smtClean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Utilisation des TIC par les enseignants selon les étudiants et les enseignants interviewés</a:t>
              </a:r>
              <a:endParaRPr lang="fr-CA" sz="39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aphicFrame>
          <p:nvGraphicFramePr>
            <p:cNvPr id="42" name="Chart 41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240580802"/>
                </p:ext>
              </p:extLst>
            </p:nvPr>
          </p:nvGraphicFramePr>
          <p:xfrm>
            <a:off x="15098248" y="19951532"/>
            <a:ext cx="13469112" cy="699123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0"/>
            </a:graphicData>
          </a:graphic>
        </p:graphicFrame>
      </p:grpSp>
      <p:graphicFrame>
        <p:nvGraphicFramePr>
          <p:cNvPr id="51" name="Chart 5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6348352"/>
              </p:ext>
            </p:extLst>
          </p:nvPr>
        </p:nvGraphicFramePr>
        <p:xfrm>
          <a:off x="29579530" y="8622771"/>
          <a:ext cx="13664299" cy="15195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9579530" y="26100538"/>
            <a:ext cx="1392173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Les 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enseignants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nomin</a:t>
            </a:r>
            <a:r>
              <a:rPr lang="fr-CA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és</a:t>
            </a:r>
            <a:r>
              <a:rPr lang="fr-CA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n’utilisaient pas nécessairement les TIC qui fonctionnaient bien pour les étudiants</a:t>
            </a:r>
            <a:endParaRPr lang="en-US" sz="39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endParaRPr lang="en-US" sz="20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Les étudiants 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appréciaient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les 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cours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dans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lesquels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il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leur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était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permis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d’utiliser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leurs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propres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technologies en 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classe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mais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certains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enseignants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hésitaient</a:t>
            </a:r>
            <a:r>
              <a:rPr lang="en-US" sz="39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à 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leur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permettre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cela</a:t>
            </a:r>
            <a:endParaRPr lang="en-US" sz="39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endParaRPr lang="en-US" sz="20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39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Message à </a:t>
            </a:r>
            <a:r>
              <a:rPr lang="en-US" sz="39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retenir</a:t>
            </a:r>
            <a:r>
              <a:rPr lang="en-US" sz="39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: 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Il 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existe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toujours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un 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écart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entre les 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besoins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technologiques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des étudiants et les 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pratiques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des 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enseignants</a:t>
            </a:r>
            <a:endParaRPr lang="en-US" sz="39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2" name="Picture 17" descr="Cégep André-Laurendeau logo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04040" y="31533223"/>
            <a:ext cx="3328259" cy="112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11" descr="Centre for the Study of Learning and Performance logo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878230" y="31258582"/>
            <a:ext cx="2736304" cy="139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8394256"/>
              </p:ext>
            </p:extLst>
          </p:nvPr>
        </p:nvGraphicFramePr>
        <p:xfrm>
          <a:off x="29579530" y="24452087"/>
          <a:ext cx="13921731" cy="13783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21731"/>
              </a:tblGrid>
              <a:tr h="1378349">
                <a:tc>
                  <a:txBody>
                    <a:bodyPr/>
                    <a:lstStyle/>
                    <a:p>
                      <a:pPr algn="ctr"/>
                      <a:r>
                        <a:rPr lang="fr-CA" sz="8000" b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Conclusions</a:t>
                      </a:r>
                      <a:endParaRPr lang="fr-CA" sz="8000" b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56754" marR="156754" marT="78377" marB="78377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1" name="Chart 3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2995893"/>
              </p:ext>
            </p:extLst>
          </p:nvPr>
        </p:nvGraphicFramePr>
        <p:xfrm>
          <a:off x="29579530" y="8622770"/>
          <a:ext cx="13664299" cy="15195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sp>
        <p:nvSpPr>
          <p:cNvPr id="32" name="TextBox 31"/>
          <p:cNvSpPr txBox="1"/>
          <p:nvPr/>
        </p:nvSpPr>
        <p:spPr>
          <a:xfrm>
            <a:off x="29579530" y="26100537"/>
            <a:ext cx="1392173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fr-CA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Les enseignants nominés n’utilisaient pas nécessairement les TIC qui fonctionnaient bien pour les étudiants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endParaRPr lang="fr-CA" sz="20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fr-CA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Les étudiants appréciaient les cours dans lesquels il leur était permis d’utiliser leurs propres technologies en classe, mais certains enseignants hésitaient</a:t>
            </a:r>
            <a:r>
              <a:rPr lang="fr-CA" sz="39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CA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à leur permettre cela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endParaRPr lang="fr-CA" sz="20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fr-CA" sz="39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Message à retenir : </a:t>
            </a:r>
            <a:r>
              <a:rPr lang="fr-CA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Il existe toujours un écart entre les besoins technologiques des étudiants et les pratiques des enseignants</a:t>
            </a:r>
            <a:endParaRPr lang="fr-CA" sz="39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3" name="Picture 2" descr="Creative Commons License symbol for Attribution - Non Commercia l- No Derivatives 4.0 International. Copyright is &#10;http://creativecommons.org/about &#10;" title="Creative Commons License symbol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60642" y="31565787"/>
            <a:ext cx="3145871" cy="1094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7788</TotalTime>
  <Words>441</Words>
  <Application>Microsoft Office PowerPoint</Application>
  <PresentationFormat>Custom</PresentationFormat>
  <Paragraphs>58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Title</vt:lpstr>
    </vt:vector>
  </TitlesOfParts>
  <Company>TRADINTEK - Services linguistiques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TRA6053 - Méthodologie et outils de la localisation II</dc:title>
  <dc:creator>Christian Mayer</dc:creator>
  <cp:lastModifiedBy>Admin</cp:lastModifiedBy>
  <cp:revision>620</cp:revision>
  <dcterms:created xsi:type="dcterms:W3CDTF">2002-08-29T15:31:57Z</dcterms:created>
  <dcterms:modified xsi:type="dcterms:W3CDTF">2017-10-17T19:50:51Z</dcterms:modified>
</cp:coreProperties>
</file>