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1"/>
  </p:notesMasterIdLst>
  <p:handoutMasterIdLst>
    <p:handoutMasterId r:id="rId22"/>
  </p:handoutMasterIdLst>
  <p:sldIdLst>
    <p:sldId id="354" r:id="rId2"/>
    <p:sldId id="311" r:id="rId3"/>
    <p:sldId id="365" r:id="rId4"/>
    <p:sldId id="348" r:id="rId5"/>
    <p:sldId id="312" r:id="rId6"/>
    <p:sldId id="337" r:id="rId7"/>
    <p:sldId id="361" r:id="rId8"/>
    <p:sldId id="362" r:id="rId9"/>
    <p:sldId id="363" r:id="rId10"/>
    <p:sldId id="364" r:id="rId11"/>
    <p:sldId id="339" r:id="rId12"/>
    <p:sldId id="340" r:id="rId13"/>
    <p:sldId id="341" r:id="rId14"/>
    <p:sldId id="351" r:id="rId15"/>
    <p:sldId id="353" r:id="rId16"/>
    <p:sldId id="357" r:id="rId17"/>
    <p:sldId id="360" r:id="rId18"/>
    <p:sldId id="347" r:id="rId19"/>
    <p:sldId id="294" r:id="rId20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00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2" autoAdjust="0"/>
    <p:restoredTop sz="94632" autoAdjust="0"/>
  </p:normalViewPr>
  <p:slideViewPr>
    <p:cSldViewPr>
      <p:cViewPr>
        <p:scale>
          <a:sx n="90" d="100"/>
          <a:sy n="90" d="100"/>
        </p:scale>
        <p:origin x="-2220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435902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38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30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54862" lvl="1" indent="-276607">
              <a:spcBef>
                <a:spcPts val="1037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300" dirty="0">
                <a:latin typeface="Arial Narrow" pitchFamily="34" charset="0"/>
              </a:rPr>
              <a:t>Employed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Pre-university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14% with a disability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13% nondisabled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Career/technical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66% with a disability 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63% nondisabled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24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71414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639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36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95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2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81424" indent="-30054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202190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83066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163941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644818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3125693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606569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4087445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F743034-A4B4-4A06-A5E5-70745B7A0291}" type="slidenum">
              <a:rPr lang="fr-CA" altLang="fr-FR" sz="1300"/>
              <a:pPr/>
              <a:t>19</a:t>
            </a:fld>
            <a:endParaRPr lang="fr-CA" altLang="fr-FR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0156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44426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374B6-42F3-4FB1-AEA5-A58034C13D96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87186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90783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14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93035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rgbClr val="0033CC"/>
                </a:solidFill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8328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3898776" cy="501415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3812232" cy="501415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DAD60-0191-4875-9B42-A3AE3433DD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45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67544" y="33211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12880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340768"/>
            <a:ext cx="2743200" cy="4907632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340768"/>
            <a:ext cx="5111750" cy="4907632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307398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68888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niveau</a:t>
            </a:r>
            <a:endParaRPr lang="en-US" altLang="fr-FR" dirty="0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en/download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476672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b="0" dirty="0" smtClean="0">
                <a:solidFill>
                  <a:srgbClr val="0033CC"/>
                </a:solidFill>
                <a:effectLst/>
              </a:rPr>
              <a:t>Postsecondary Students With Disabilities</a:t>
            </a:r>
            <a:r>
              <a:rPr lang="en-US" sz="4000" b="0" dirty="0">
                <a:solidFill>
                  <a:srgbClr val="0033CC"/>
                </a:solidFill>
                <a:effectLst/>
              </a:rPr>
              <a:t>: </a:t>
            </a:r>
            <a:r>
              <a:rPr lang="en-US" sz="4000" b="0" dirty="0" smtClean="0">
                <a:solidFill>
                  <a:srgbClr val="0033CC"/>
                </a:solidFill>
                <a:effectLst/>
              </a:rPr>
              <a:t>What Do They Need, How Do They Fare? </a:t>
            </a:r>
            <a:endParaRPr lang="en-US" sz="4000" b="0" dirty="0">
              <a:solidFill>
                <a:srgbClr val="0033CC"/>
              </a:solidFill>
              <a:effectLst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50" y="3009181"/>
            <a:ext cx="8785225" cy="2436043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Catherine Fichten, Ph.D.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2400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Collaboration with 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L. King, A. Havel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J. Asuncion, M. Jorgensen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J. Budd, 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M.N. Nguyen, S. Jorgensen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R. Amsel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A. Chauvin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N. Martiniello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A. Tibbs, C. Vo, E. Marcil, G. Lesage, A. Lussier, L. Schaffer, E. Libman</a:t>
            </a:r>
            <a:endParaRPr lang="en-US" sz="240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/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708920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9532" y="5373216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Psychiatry Research Day, Jewish General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Hospital, Montreal, April 1, 2016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68" y="6318721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5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/>
              <a:t>Facilitators of Academic Success</a:t>
            </a:r>
            <a:r>
              <a:rPr lang="en-CA" sz="3600" b="0" dirty="0">
                <a:latin typeface="Arial" charset="0"/>
                <a:ea typeface="ＭＳ Ｐゴシック" pitchFamily="124" charset="-128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1963" lvl="0" indent="-461963">
              <a:lnSpc>
                <a:spcPct val="90000"/>
              </a:lnSpc>
              <a:spcAft>
                <a:spcPts val="400"/>
              </a:spcAft>
              <a:buNone/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People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Good teachers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Supportive friends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Helpful family</a:t>
            </a:r>
          </a:p>
          <a:p>
            <a:pPr marL="461963" lvl="0" indent="-461963">
              <a:spcAft>
                <a:spcPts val="400"/>
              </a:spcAft>
              <a:buNone/>
              <a:tabLst>
                <a:tab pos="461963" algn="l"/>
              </a:tabLst>
            </a:pPr>
            <a:endParaRPr lang="en-US" dirty="0" smtClean="0">
              <a:ea typeface="ＭＳ Ｐゴシック" pitchFamily="124" charset="-128"/>
            </a:endParaRPr>
          </a:p>
          <a:p>
            <a:pPr marL="461963" lvl="0" indent="-461963">
              <a:spcAft>
                <a:spcPts val="400"/>
              </a:spcAft>
              <a:buNone/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Finances</a:t>
            </a:r>
          </a:p>
          <a:p>
            <a:pPr>
              <a:spcAft>
                <a:spcPts val="400"/>
              </a:spcAft>
              <a:tabLst>
                <a:tab pos="461963" algn="l"/>
              </a:tabLst>
            </a:pPr>
            <a:r>
              <a:rPr lang="en-US" sz="3200" dirty="0">
                <a:ea typeface="ＭＳ Ｐゴシック" pitchFamily="124" charset="-128"/>
              </a:rPr>
              <a:t>Adequate </a:t>
            </a:r>
            <a:r>
              <a:rPr lang="en-US" sz="3200" dirty="0" smtClean="0">
                <a:ea typeface="ＭＳ Ｐゴシック" pitchFamily="124" charset="-128"/>
              </a:rPr>
              <a:t>finances</a:t>
            </a:r>
            <a:endParaRPr lang="en-US" sz="3200" dirty="0">
              <a:ea typeface="ＭＳ Ｐゴシック" pitchFamily="124" charset="-128"/>
            </a:endParaRPr>
          </a:p>
          <a:p>
            <a:pPr marL="0" lvl="1" indent="0">
              <a:lnSpc>
                <a:spcPct val="90000"/>
              </a:lnSpc>
              <a:spcBef>
                <a:spcPts val="100"/>
              </a:spcBef>
              <a:buNone/>
              <a:tabLst>
                <a:tab pos="461963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10619"/>
            <a:ext cx="199417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0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title="Grades: A+, B, 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74" y="1196752"/>
            <a:ext cx="1153902" cy="115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02624" cy="754408"/>
          </a:xfrm>
        </p:spPr>
        <p:txBody>
          <a:bodyPr/>
          <a:lstStyle/>
          <a:p>
            <a:pPr algn="ctr"/>
            <a:r>
              <a:rPr lang="en-US" sz="4400" b="0" dirty="0">
                <a:effectLst/>
              </a:rPr>
              <a:t>Grades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107504" y="1340768"/>
            <a:ext cx="9145016" cy="1296144"/>
          </a:xfrm>
        </p:spPr>
        <p:txBody>
          <a:bodyPr/>
          <a:lstStyle/>
          <a:p>
            <a:pPr>
              <a:buSzPct val="110000"/>
            </a:pPr>
            <a:r>
              <a:rPr lang="en-US" sz="3200" dirty="0" smtClean="0">
                <a:latin typeface="Arial Narrow" pitchFamily="34" charset="0"/>
              </a:rPr>
              <a:t>  </a:t>
            </a:r>
            <a:r>
              <a:rPr lang="en-US" sz="3200" dirty="0" smtClean="0"/>
              <a:t>  College 6 </a:t>
            </a:r>
            <a:r>
              <a:rPr lang="en-US" sz="3200" dirty="0"/>
              <a:t>year archival </a:t>
            </a:r>
            <a:r>
              <a:rPr lang="en-US" sz="3200" dirty="0" smtClean="0"/>
              <a:t>study</a:t>
            </a:r>
            <a:r>
              <a:rPr lang="en-US" sz="3200" baseline="30000" dirty="0" smtClean="0"/>
              <a:t>1</a:t>
            </a:r>
            <a:endParaRPr lang="en-US" sz="2400" dirty="0">
              <a:latin typeface="Arial Narrow" pitchFamily="34" charset="0"/>
            </a:endParaRPr>
          </a:p>
          <a:p>
            <a:endParaRPr lang="en-US" sz="28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1419935"/>
              </p:ext>
            </p:extLst>
          </p:nvPr>
        </p:nvGraphicFramePr>
        <p:xfrm>
          <a:off x="429289" y="2060849"/>
          <a:ext cx="8388931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2596"/>
                <a:gridCol w="1229412"/>
                <a:gridCol w="1012457"/>
                <a:gridCol w="110738"/>
                <a:gridCol w="1046356"/>
                <a:gridCol w="940139"/>
                <a:gridCol w="216955"/>
                <a:gridCol w="1084776"/>
                <a:gridCol w="795502"/>
              </a:tblGrid>
              <a:tr h="115902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Program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Learning </a:t>
                      </a:r>
                      <a:r>
                        <a:rPr lang="en-US" sz="2400" i="0" u="none" strike="noStrike" dirty="0" smtClean="0">
                          <a:effectLst/>
                          <a:latin typeface="Arial Narrow" pitchFamily="34" charset="0"/>
                        </a:rPr>
                        <a:t>Disability / ADHD</a:t>
                      </a:r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All Other Disabilities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No </a:t>
                      </a:r>
                      <a:r>
                        <a:rPr lang="en-US" sz="2400" i="0" u="none" strike="noStrike" dirty="0" smtClean="0">
                          <a:effectLst/>
                          <a:latin typeface="Arial Narrow" pitchFamily="34" charset="0"/>
                        </a:rPr>
                        <a:t/>
                      </a:r>
                      <a:br>
                        <a:rPr lang="en-US" sz="2400" i="0" u="none" strike="noStrike" dirty="0" smtClean="0">
                          <a:effectLst/>
                          <a:latin typeface="Arial Narrow" pitchFamily="34" charset="0"/>
                        </a:rPr>
                      </a:br>
                      <a:r>
                        <a:rPr lang="en-US" sz="2400" i="0" u="none" strike="noStrike" dirty="0" smtClean="0">
                          <a:effectLst/>
                          <a:latin typeface="Arial Narrow" pitchFamily="34" charset="0"/>
                        </a:rPr>
                        <a:t>Disability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63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Social Science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166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103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13,908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62%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Career/Technical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32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71%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4,634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All Programs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347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285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40,262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93285" y="635171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 smtClean="0"/>
              <a:t>1 </a:t>
            </a:r>
            <a:r>
              <a:rPr lang="en-US" sz="1200" dirty="0" smtClean="0"/>
              <a:t>Jorgensen</a:t>
            </a:r>
            <a:r>
              <a:rPr lang="en-US" sz="1200" dirty="0"/>
              <a:t>, S., Fichten, C.S., Havel, A., Lamb, D., James, C., &amp; Barile, M. (2005). Academic performance of college students with and without disabilities: An archival study. Canadian Journal of Counselling, 39(2), 101-117.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2852" y="260648"/>
            <a:ext cx="8305800" cy="792088"/>
          </a:xfrm>
        </p:spPr>
        <p:txBody>
          <a:bodyPr/>
          <a:lstStyle/>
          <a:p>
            <a:pPr algn="ctr"/>
            <a:r>
              <a:rPr lang="en-US" b="0" dirty="0" smtClean="0">
                <a:effectLst/>
              </a:rPr>
              <a:t>Graduation / Persistence</a:t>
            </a:r>
            <a:endParaRPr lang="en-US" b="0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196752"/>
            <a:ext cx="8884738" cy="388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with/without disabilities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graduate at the same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lvl="1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graduation </a:t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rate of students with </a:t>
            </a:r>
            <a:b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disabilities </a:t>
            </a:r>
          </a:p>
          <a:p>
            <a:pPr marL="803275" lvl="2" indent="-268288" eaLnBrk="0" hangingPunct="0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But not significantly</a:t>
            </a:r>
          </a:p>
          <a:p>
            <a:pPr marL="536575" lvl="1" indent="-268288">
              <a:spcBef>
                <a:spcPct val="20000"/>
              </a:spcBef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 an extra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 descr="Jorgensen, S., Fichten, C.S., Havel, A., Lamb, D., James, C., &amp; Barile, M. (2005). Academic performance of college students with and without disabilities: An archival study. Canadian Journal of Counselling, 39(2), 101-117.&#10;" title="Graph: students with and without disabilities graduate at the same rate"/>
          <p:cNvSpPr txBox="1"/>
          <p:nvPr/>
        </p:nvSpPr>
        <p:spPr>
          <a:xfrm>
            <a:off x="395536" y="6342419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C., &amp; Barile, M. (2005). Academic performance of college students with and without disabilities: An archival study. Canadian Journal of Counselling, 39(2), 101-117.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" name="Picture 3" descr="Y-axis: Graduation Rate.&#10;X-axis: Program type.&#10;&#10;55% of pre-university students with disabilities graduate.&#10;54.5% of pre-university students without disabilities graduate.&#10;&#10;53.2% of career/technical students with disabilities graduate.&#10;51.7% of career/technical students with disabilities graduate." title="Graph: Students with and without disabilities graduate at the same rate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87897"/>
            <a:ext cx="4572000" cy="36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20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84161"/>
              </p:ext>
            </p:extLst>
          </p:nvPr>
        </p:nvGraphicFramePr>
        <p:xfrm>
          <a:off x="179512" y="2003757"/>
          <a:ext cx="8928992" cy="4017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364"/>
                <a:gridCol w="1837417"/>
                <a:gridCol w="782579"/>
                <a:gridCol w="72008"/>
                <a:gridCol w="1080120"/>
                <a:gridCol w="1080120"/>
                <a:gridCol w="1008112"/>
                <a:gridCol w="1080120"/>
                <a:gridCol w="1368152"/>
              </a:tblGrid>
              <a:tr h="1174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Working Full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 Working Part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Looking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Studying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Unavailable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343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Pre-University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</a:t>
                      </a:r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a </a:t>
                      </a:r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90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10%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83%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116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752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84%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1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Career/Technical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</a:t>
                      </a:r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a </a:t>
                      </a:r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51%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15%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1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540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49%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  <a:latin typeface="+mj-lt"/>
                        </a:rPr>
                        <a:t>14%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946" y="260648"/>
            <a:ext cx="8305800" cy="792088"/>
          </a:xfrm>
        </p:spPr>
        <p:txBody>
          <a:bodyPr/>
          <a:lstStyle/>
          <a:p>
            <a:pPr algn="ctr"/>
            <a:r>
              <a:rPr lang="en-US" b="0" dirty="0" smtClean="0">
                <a:effectLst/>
              </a:rPr>
              <a:t>Employment</a:t>
            </a:r>
            <a:endParaRPr lang="en-US" b="0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331386"/>
            <a:ext cx="8641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</a:t>
            </a:r>
            <a:r>
              <a:rPr lang="en-US" sz="1000" dirty="0" smtClean="0">
                <a:latin typeface="Arial Narrow" panose="020B0606020202030204" pitchFamily="34" charset="0"/>
              </a:rPr>
              <a:t> Fichten</a:t>
            </a:r>
            <a:r>
              <a:rPr lang="en-US" sz="1000" dirty="0">
                <a:latin typeface="Arial Narrow" panose="020B0606020202030204" pitchFamily="34" charset="0"/>
              </a:rPr>
              <a:t>, C.S., Jorgensen, S., Havel, A., Barile, M., Ferraro, V., Landry, M-E., Fiset, D., Juhel, J-C., Chwojka, C., Nguyen, M.N., Amsel, R. &amp; Asuncion, J.V. (2012). What happens after graduation? Outcomes, employment, and recommendations of recent junior/community college graduates with and without disabilities. Disability and Rehabilitation 34(11), 917-924.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" y="1290472"/>
            <a:ext cx="90364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>
              <a:spcBef>
                <a:spcPts val="3000"/>
              </a:spcBef>
              <a:buClr>
                <a:srgbClr val="002060"/>
              </a:buClr>
              <a:buSzPct val="110000"/>
            </a:pPr>
            <a:r>
              <a:rPr lang="en-US" sz="3400" dirty="0" smtClean="0">
                <a:latin typeface="Arial Narrow" pitchFamily="34" charset="0"/>
              </a:rPr>
              <a:t> Graduates of 3 colleges </a:t>
            </a:r>
            <a:r>
              <a:rPr lang="en-US" sz="3400" dirty="0">
                <a:latin typeface="Arial Narrow" pitchFamily="34" charset="0"/>
              </a:rPr>
              <a:t>5-10 </a:t>
            </a:r>
            <a:r>
              <a:rPr lang="en-US" sz="3400" dirty="0" smtClean="0">
                <a:latin typeface="Arial Narrow" pitchFamily="34" charset="0"/>
              </a:rPr>
              <a:t>months after </a:t>
            </a:r>
            <a:r>
              <a:rPr lang="en-US" sz="3400" dirty="0" err="1" smtClean="0">
                <a:latin typeface="Arial Narrow" pitchFamily="34" charset="0"/>
              </a:rPr>
              <a:t>graduation</a:t>
            </a:r>
            <a:r>
              <a:rPr lang="en-US" sz="3400" baseline="30000" dirty="0" err="1" smtClean="0">
                <a:latin typeface="Arial Narrow" pitchFamily="34" charset="0"/>
              </a:rPr>
              <a:t>1</a:t>
            </a:r>
            <a:r>
              <a:rPr lang="en-US" sz="3400" baseline="30000" dirty="0" smtClean="0">
                <a:latin typeface="Arial Narrow" pitchFamily="34" charset="0"/>
              </a:rPr>
              <a:t> </a:t>
            </a:r>
            <a:endParaRPr lang="en-US" sz="3400" dirty="0" smtClean="0">
              <a:latin typeface="Arial Narrow" pitchFamily="34" charset="0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endParaRPr lang="en-US" sz="3600" dirty="0" smtClean="0">
              <a:latin typeface="+mj-lt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600" dirty="0" smtClean="0">
                <a:latin typeface="+mj-lt"/>
              </a:rPr>
              <a:t>-</a:t>
            </a:r>
            <a:endParaRPr lang="en-US" sz="3600" dirty="0">
              <a:latin typeface="+mj-lt"/>
            </a:endParaRPr>
          </a:p>
        </p:txBody>
      </p:sp>
      <p:pic>
        <p:nvPicPr>
          <p:cNvPr id="6146" name="Picture 2" title="Image: &quot;un&quot; crossed out in word &quot;unemploy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73" y="2060848"/>
            <a:ext cx="1107207" cy="73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5776" y="2204864"/>
            <a:ext cx="8640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782960"/>
          </a:xfrm>
        </p:spPr>
        <p:txBody>
          <a:bodyPr/>
          <a:lstStyle/>
          <a:p>
            <a:r>
              <a:rPr lang="en-US" sz="4400" b="0" dirty="0" smtClean="0">
                <a:effectLst/>
              </a:rPr>
              <a:t>Employment: 4 Year Follow-</a:t>
            </a:r>
            <a:r>
              <a:rPr lang="en-US" sz="4400" b="0" dirty="0" err="1" smtClean="0">
                <a:effectLst/>
              </a:rPr>
              <a:t>up</a:t>
            </a:r>
            <a:r>
              <a:rPr lang="en-US" sz="4400" b="0" baseline="30000" dirty="0" err="1" smtClean="0">
                <a:effectLst/>
              </a:rPr>
              <a:t>1</a:t>
            </a:r>
            <a:endParaRPr lang="en-US" sz="4400" b="0" baseline="30000" dirty="0"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1124744"/>
            <a:ext cx="867645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175 university &amp; 77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college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years later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193 graduated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original program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dropped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Employment outcome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9% not in the labor force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Of those in the labor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force</a:t>
            </a:r>
          </a:p>
          <a:p>
            <a:pPr marL="1376363" lvl="3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employed (94% if no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  <a:r>
              <a:rPr lang="en-US" sz="30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Jobs of grads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closely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related to field of study</a:t>
            </a:r>
          </a:p>
          <a:p>
            <a:pPr marL="919163" lvl="2" indent="-461963"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33CC"/>
              </a:buClr>
              <a:buSzPct val="110000"/>
            </a:pPr>
            <a:r>
              <a:rPr lang="en-US" sz="1000" baseline="300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r>
              <a:rPr lang="en-US" sz="1000" dirty="0" err="1" smtClean="0">
                <a:latin typeface="Arial Narrow" panose="020B0606020202030204" pitchFamily="34" charset="0"/>
              </a:rPr>
              <a:t>Statistics</a:t>
            </a:r>
            <a:r>
              <a:rPr lang="en-US" sz="1000" dirty="0" smtClean="0">
                <a:latin typeface="Arial Narrow" panose="020B0606020202030204" pitchFamily="34" charset="0"/>
              </a:rPr>
              <a:t> </a:t>
            </a:r>
            <a:r>
              <a:rPr lang="en-US" sz="1000" dirty="0">
                <a:latin typeface="Arial Narrow" panose="020B0606020202030204" pitchFamily="34" charset="0"/>
              </a:rPr>
              <a:t>Canada, Labour Force Survey. (2015). Unemployment rates of 25-to 29-years-olds, by educational attainment, Canada and provinces, 1995, 2000, 2005</a:t>
            </a:r>
            <a:r>
              <a:rPr lang="en-US" sz="1000" dirty="0" smtClean="0">
                <a:latin typeface="Arial Narrow" panose="020B0606020202030204" pitchFamily="34" charset="0"/>
              </a:rPr>
              <a:t>, and </a:t>
            </a:r>
            <a:r>
              <a:rPr lang="en-US" sz="1000" dirty="0">
                <a:latin typeface="Arial Narrow" panose="020B0606020202030204" pitchFamily="34" charset="0"/>
              </a:rPr>
              <a:t>2010 </a:t>
            </a:r>
            <a:r>
              <a:rPr lang="en-US" sz="1000" dirty="0" smtClean="0">
                <a:latin typeface="Arial Narrow" panose="020B0606020202030204" pitchFamily="34" charset="0"/>
              </a:rPr>
              <a:t/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dirty="0" smtClean="0">
                <a:latin typeface="Arial Narrow" panose="020B0606020202030204" pitchFamily="34" charset="0"/>
              </a:rPr>
              <a:t>to </a:t>
            </a:r>
            <a:r>
              <a:rPr lang="en-US" sz="1000" dirty="0">
                <a:latin typeface="Arial Narrow" panose="020B0606020202030204" pitchFamily="34" charset="0"/>
              </a:rPr>
              <a:t>2013. Retrieved from http://www.statcan.gc.ca/pub/81-582-x/2015001/tbl/tble3.2-eng.htm</a:t>
            </a:r>
            <a:endParaRPr lang="en-US" sz="1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0033CC"/>
              </a:buClr>
              <a:buSzPct val="110000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381470"/>
            <a:ext cx="974974" cy="161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437578"/>
            <a:ext cx="942188" cy="783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92731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aseline="30000" dirty="0" err="1" smtClean="0">
                <a:latin typeface="Arial Narrow" panose="020B0606020202030204" pitchFamily="34" charset="0"/>
              </a:rPr>
              <a:t>1</a:t>
            </a:r>
            <a:r>
              <a:rPr lang="en-US" sz="1000" dirty="0" err="1" smtClean="0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 S., Jorgensen, S., Havel, A., Barile, M., Ferraro, V., Landry, M.-E., Fiset, D., Juhel, J.-C., Chwojka, C., Nguyen, M. N., &amp; Asuncion, J. V. (2012). What happens after graduation? Outcomes, employment, and recommendations of recent junior/community college graduates with and without disabilities. Disability and Rehabilitation, 34(11), 917-924. 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67544" y="5927316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7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083510"/>
              </p:ext>
            </p:extLst>
          </p:nvPr>
        </p:nvGraphicFramePr>
        <p:xfrm>
          <a:off x="4572000" y="1844824"/>
          <a:ext cx="4486936" cy="3186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0" name="Worksheet" r:id="rId5" imgW="7410467" imgH="3702060" progId="Excel.Sheet.12">
                  <p:embed/>
                </p:oleObj>
              </mc:Choice>
              <mc:Fallback>
                <p:oleObj name="Worksheet" r:id="rId5" imgW="7410467" imgH="3702060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44824"/>
                        <a:ext cx="4486936" cy="31868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52965" cy="710952"/>
          </a:xfrm>
        </p:spPr>
        <p:txBody>
          <a:bodyPr>
            <a:normAutofit/>
          </a:bodyPr>
          <a:lstStyle/>
          <a:p>
            <a:pPr lvl="1"/>
            <a:r>
              <a:rPr lang="en-US" sz="3800" b="0" dirty="0" smtClean="0"/>
              <a:t>Learning Disabilities &amp; Universal Design</a:t>
            </a:r>
            <a:endParaRPr lang="en-US" sz="3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540568" y="1193207"/>
            <a:ext cx="10225136" cy="432048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Bef>
                <a:spcPts val="200"/>
              </a:spcBef>
              <a:buClr>
                <a:srgbClr val="0033CC"/>
              </a:buCl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Study of reading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comprehension</a:t>
            </a:r>
            <a:r>
              <a:rPr lang="en-US" sz="36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200"/>
              </a:spcBef>
              <a:buClr>
                <a:srgbClr val="0033CC"/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432 college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LD (learning disabilities)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Poor readers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Very poor readers</a:t>
            </a:r>
          </a:p>
          <a:p>
            <a:pPr marL="1371600" lvl="4" indent="-223838">
              <a:spcBef>
                <a:spcPts val="200"/>
              </a:spcBef>
              <a:buClr>
                <a:srgbClr val="0033CC"/>
              </a:buClr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Adequate readers</a:t>
            </a:r>
          </a:p>
          <a:p>
            <a:pPr lvl="4">
              <a:spcBef>
                <a:spcPts val="200"/>
              </a:spcBef>
              <a:buClr>
                <a:srgbClr val="0033CC"/>
              </a:buClr>
            </a:pP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342" y="5838147"/>
            <a:ext cx="864096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endParaRPr lang="en-US" sz="1200" baseline="300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en-US" sz="1200" baseline="300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 </a:t>
            </a:r>
            <a:r>
              <a:rPr lang="en-US" sz="1200" dirty="0">
                <a:latin typeface="Arial Narrow" panose="020B0606020202030204" pitchFamily="34" charset="0"/>
                <a:cs typeface="Arial" panose="020B0604020202020204" pitchFamily="34" charset="0"/>
              </a:rPr>
              <a:t>Fichten, C. S., Nguyen, M. N., King, L., Havel, A., Mimouni, Z., Barile, M., Budd, J., Jorgensen, S., Chauvin, A., &amp; Gutberg, J. (2014). How well do they read? Brief English and French screening tools for college students. International Journal of Special Education, 29(1), 33-46. </a:t>
            </a:r>
            <a:endParaRPr lang="en-US" sz="12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  <a:spcBef>
                <a:spcPts val="600"/>
              </a:spcBef>
            </a:pPr>
            <a:r>
              <a:rPr lang="en-US" sz="1200" baseline="300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 </a:t>
            </a:r>
            <a: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Thomson</a:t>
            </a:r>
            <a:r>
              <a:rPr lang="en-US" sz="1200" dirty="0">
                <a:latin typeface="Arial Narrow" panose="020B0606020202030204" pitchFamily="34" charset="0"/>
                <a:cs typeface="Arial" panose="020B0604020202020204" pitchFamily="34" charset="0"/>
              </a:rPr>
              <a:t>, R., Fichten, C., Budd, J., Havel, A., &amp; Asuncion, J. (2015). Blending universal design, e-learning, and information and communication technologies. In </a:t>
            </a:r>
            <a: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S. </a:t>
            </a:r>
            <a:r>
              <a:rPr lang="en-US" sz="1200" dirty="0">
                <a:latin typeface="Arial Narrow" panose="020B0606020202030204" pitchFamily="34" charset="0"/>
                <a:cs typeface="Arial" panose="020B0604020202020204" pitchFamily="34" charset="0"/>
              </a:rPr>
              <a:t>Burgstahler (Ed.), Universal design in higher education: From principles to practice (2nd ed.), pp. 275-284. Boston: Harvard Education </a:t>
            </a:r>
            <a: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Press.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2687" y="4092992"/>
            <a:ext cx="87777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7013" indent="-227013">
              <a:buClr>
                <a:srgbClr val="0033CC"/>
              </a:buClr>
              <a:buFont typeface="Arial" panose="020B0604020202020204" pitchFamily="34" charset="0"/>
              <a:buChar char="•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7013" indent="-227013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Universal design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4675" indent="-230188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tasks /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designed to be accessible from the inception,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less need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accommodations</a:t>
            </a:r>
            <a:r>
              <a:rPr lang="en-US" sz="28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39552" y="602128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8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476672"/>
            <a:ext cx="9433048" cy="684213"/>
          </a:xfrm>
        </p:spPr>
        <p:txBody>
          <a:bodyPr/>
          <a:lstStyle/>
          <a:p>
            <a:r>
              <a:rPr lang="en-CA" sz="3400" b="0" dirty="0" err="1" smtClean="0"/>
              <a:t>Adaptech’s</a:t>
            </a:r>
            <a:r>
              <a:rPr lang="en-CA" sz="3400" b="0" dirty="0" smtClean="0"/>
              <a:t> Response to Problems with Commercially Available Assistive Technologies</a:t>
            </a:r>
            <a:endParaRPr lang="en-CA" sz="3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88200"/>
          </a:xfrm>
        </p:spPr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dirty="0" smtClean="0"/>
              <a:t>Created </a:t>
            </a:r>
            <a:r>
              <a:rPr lang="en-CA" dirty="0"/>
              <a:t>a </a:t>
            </a:r>
            <a:r>
              <a:rPr lang="en-CA" dirty="0" smtClean="0"/>
              <a:t>bilingual database </a:t>
            </a:r>
            <a:r>
              <a:rPr lang="en-CA" dirty="0"/>
              <a:t>to </a:t>
            </a:r>
            <a:endParaRPr lang="en-CA" dirty="0" smtClean="0"/>
          </a:p>
          <a:p>
            <a:pPr lvl="1">
              <a:spcBef>
                <a:spcPts val="600"/>
              </a:spcBef>
              <a:spcAft>
                <a:spcPts val="4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sz="3000" dirty="0" smtClean="0"/>
              <a:t>Identify </a:t>
            </a:r>
          </a:p>
          <a:p>
            <a:pPr lvl="1">
              <a:spcBef>
                <a:spcPts val="600"/>
              </a:spcBef>
              <a:spcAft>
                <a:spcPts val="4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sz="3000" dirty="0" smtClean="0"/>
              <a:t>Test</a:t>
            </a:r>
          </a:p>
          <a:p>
            <a:pPr lvl="1">
              <a:spcBef>
                <a:spcPts val="600"/>
              </a:spcBef>
              <a:spcAft>
                <a:spcPts val="4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sz="3000" dirty="0" smtClean="0"/>
              <a:t>Compile free </a:t>
            </a:r>
            <a:r>
              <a:rPr lang="en-CA" sz="3000" dirty="0"/>
              <a:t>and/or inexpensive </a:t>
            </a:r>
            <a:r>
              <a:rPr lang="en-CA" sz="3000" dirty="0" smtClean="0"/>
              <a:t>technologies</a:t>
            </a:r>
            <a:endParaRPr lang="en-CA" sz="3000" dirty="0"/>
          </a:p>
          <a:p>
            <a:pPr>
              <a:spcBef>
                <a:spcPts val="1000"/>
              </a:spcBef>
              <a:spcAft>
                <a:spcPts val="10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dirty="0" smtClean="0"/>
              <a:t>Provide students </a:t>
            </a:r>
            <a:r>
              <a:rPr lang="en-CA" dirty="0"/>
              <a:t>the opportunity to try different technologies that could </a:t>
            </a:r>
            <a:r>
              <a:rPr lang="en-CA" dirty="0" smtClean="0"/>
              <a:t>help</a:t>
            </a:r>
            <a:endParaRPr lang="en-CA" dirty="0"/>
          </a:p>
          <a:p>
            <a:pPr>
              <a:spcBef>
                <a:spcPts val="1000"/>
              </a:spcBef>
              <a:spcAft>
                <a:spcPts val="1000"/>
              </a:spcAft>
              <a:buSzPct val="160000"/>
              <a:buFont typeface="Arial" panose="020B0604020202020204" pitchFamily="34" charset="0"/>
              <a:buChar char="•"/>
            </a:pPr>
            <a:r>
              <a:rPr lang="en-CA" dirty="0" smtClean="0"/>
              <a:t>Ongoing since </a:t>
            </a:r>
            <a:r>
              <a:rPr lang="en-CA" dirty="0"/>
              <a:t>1999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6" descr="man sitting with a laptop on his l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412776"/>
            <a:ext cx="1166163" cy="17224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181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400" b="0" dirty="0" smtClean="0"/>
              <a:t>Examples</a:t>
            </a:r>
            <a:endParaRPr lang="en-CA" sz="4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smtClean="0"/>
              <a:t>TextAloud </a:t>
            </a:r>
          </a:p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smtClean="0"/>
              <a:t>Inspiration</a:t>
            </a:r>
          </a:p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smtClean="0"/>
              <a:t>Evernote</a:t>
            </a:r>
          </a:p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smtClean="0"/>
              <a:t>Dragon NaturallySpeaking</a:t>
            </a:r>
          </a:p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err="1" smtClean="0"/>
              <a:t>OmniPage</a:t>
            </a:r>
            <a:endParaRPr lang="en-CA" dirty="0" smtClean="0"/>
          </a:p>
          <a:p>
            <a:pPr>
              <a:spcBef>
                <a:spcPts val="800"/>
              </a:spcBef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CA" dirty="0" err="1" smtClean="0"/>
              <a:t>WordQ</a:t>
            </a:r>
            <a:endParaRPr lang="en-CA" dirty="0" smtClean="0"/>
          </a:p>
          <a:p>
            <a:pPr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en-CA" sz="2600" dirty="0" smtClean="0"/>
          </a:p>
          <a:p>
            <a:pPr marL="0" indent="0">
              <a:buNone/>
            </a:pPr>
            <a:endParaRPr lang="en-CA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841991"/>
            <a:ext cx="2090737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16832"/>
            <a:ext cx="2097087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51660"/>
            <a:ext cx="1951037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76256" y="2155874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Smartpen</a:t>
            </a:r>
            <a:r>
              <a:rPr lang="en-CA" baseline="30000" dirty="0"/>
              <a:t>®</a:t>
            </a:r>
            <a:r>
              <a:rPr lang="en-CA" dirty="0"/>
              <a:t>‎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06161" y="5502423"/>
            <a:ext cx="3419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>
                <a:latin typeface="Arial" panose="020B0604020202020204" pitchFamily="34" charset="0"/>
                <a:cs typeface="Arial" panose="020B0604020202020204" pitchFamily="34" charset="0"/>
              </a:rPr>
              <a:t>VuPoint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Magic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Wand</a:t>
            </a:r>
            <a:r>
              <a:rPr lang="en-CA" baseline="30000" dirty="0" smtClean="0"/>
              <a:t>®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‎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1327961"/>
            <a:ext cx="2097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C-Pen</a:t>
            </a:r>
            <a:r>
              <a:rPr lang="en-CA" baseline="30000" dirty="0"/>
              <a:t> ® </a:t>
            </a:r>
            <a:r>
              <a:rPr lang="en-CA" dirty="0" smtClean="0"/>
              <a:t>‎</a:t>
            </a:r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5800" cy="782960"/>
          </a:xfrm>
        </p:spPr>
        <p:txBody>
          <a:bodyPr>
            <a:noAutofit/>
          </a:bodyPr>
          <a:lstStyle/>
          <a:p>
            <a:r>
              <a:rPr lang="en-US" sz="4800" b="0" dirty="0" smtClean="0">
                <a:effectLst/>
              </a:rPr>
              <a:t>Conclusion </a:t>
            </a:r>
            <a:endParaRPr lang="en-US" sz="4800" b="0" dirty="0"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052737"/>
            <a:ext cx="9145016" cy="3960439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7388" lvl="1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Universal design </a:t>
            </a: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I.e., designing for accessibly</a:t>
            </a: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Sustainable </a:t>
            </a: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Can help “level the playing field”</a:t>
            </a:r>
          </a:p>
          <a:p>
            <a:pPr marL="687388" lvl="1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with disabilities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Succeed in academe </a:t>
            </a: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Get jobs after graduation</a:t>
            </a:r>
          </a:p>
          <a:p>
            <a:pPr marL="962025" lvl="2" indent="-414338">
              <a:spcBef>
                <a:spcPts val="600"/>
              </a:spcBef>
              <a:spcAft>
                <a:spcPts val="400"/>
              </a:spcAft>
              <a:buClr>
                <a:srgbClr val="0033CC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Especially with necessary tools &amp; support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6486926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90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684213"/>
          </a:xfrm>
        </p:spPr>
        <p:txBody>
          <a:bodyPr/>
          <a:lstStyle/>
          <a:p>
            <a:pPr marL="0" lvl="1" indent="0">
              <a:defRPr/>
            </a:pPr>
            <a:r>
              <a:rPr lang="en-US" sz="4400" b="0" kern="12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 Download Presentation</a:t>
            </a:r>
            <a:endParaRPr lang="en-US" sz="4400" b="0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589963" cy="5106988"/>
          </a:xfrm>
        </p:spPr>
        <p:txBody>
          <a:bodyPr>
            <a:noAutofit/>
          </a:bodyPr>
          <a:lstStyle/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 smtClean="0"/>
              <a:t>More information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 smtClean="0">
                <a:hlinkClick r:id="rId3"/>
              </a:rPr>
              <a:t>catherine.fichten@mcgill.ca</a:t>
            </a:r>
            <a:endParaRPr lang="en-CA" sz="40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800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 smtClean="0"/>
              <a:t>PowerPoint		     </a:t>
            </a:r>
          </a:p>
          <a:p>
            <a:pPr marL="0" indent="0">
              <a:buNone/>
            </a:pPr>
            <a:r>
              <a:rPr lang="en-US" sz="4000" u="sng" dirty="0">
                <a:solidFill>
                  <a:srgbClr val="0033CC"/>
                </a:solidFill>
              </a:rPr>
              <a:t>http://tinyurl.com/FichtenJGH2016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0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u="sng" dirty="0" smtClean="0">
                <a:solidFill>
                  <a:srgbClr val="0033CC"/>
                </a:solidFill>
              </a:rPr>
              <a:t> </a:t>
            </a:r>
            <a:endParaRPr lang="en-US" u="sng" dirty="0">
              <a:solidFill>
                <a:srgbClr val="0033CC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D243BF-92F6-4D21-AD4C-F7A3AB80E60F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b="0" dirty="0" smtClean="0"/>
              <a:t>Objectives: Learn About</a:t>
            </a:r>
            <a:endParaRPr lang="en-US" sz="4200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9217024" cy="4456152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dirty="0" smtClean="0"/>
              <a:t>Latest findings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College &amp; university students with disabilities</a:t>
            </a:r>
          </a:p>
          <a:p>
            <a:pPr lvl="0">
              <a:spcAft>
                <a:spcPts val="600"/>
              </a:spcAft>
            </a:pPr>
            <a:endParaRPr lang="en-US" sz="1500" dirty="0" smtClean="0"/>
          </a:p>
          <a:p>
            <a:pPr lvl="0">
              <a:spcAft>
                <a:spcPts val="600"/>
              </a:spcAft>
            </a:pPr>
            <a:r>
              <a:rPr lang="en-US" dirty="0" smtClean="0"/>
              <a:t>Adaptech </a:t>
            </a:r>
            <a:r>
              <a:rPr lang="en-US" dirty="0"/>
              <a:t>Research </a:t>
            </a:r>
            <a:r>
              <a:rPr lang="en-US" dirty="0" smtClean="0"/>
              <a:t>Network’s database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Free and </a:t>
            </a:r>
            <a:r>
              <a:rPr lang="en-US" dirty="0"/>
              <a:t>inexpensive </a:t>
            </a:r>
            <a:r>
              <a:rPr lang="en-US" dirty="0" smtClean="0"/>
              <a:t>assistive technologies</a:t>
            </a:r>
          </a:p>
          <a:p>
            <a:pPr lvl="1">
              <a:spcAft>
                <a:spcPts val="600"/>
              </a:spcAft>
            </a:pPr>
            <a:r>
              <a:rPr lang="en-US" u="sng" dirty="0" smtClean="0">
                <a:hlinkClick r:id="rId3"/>
              </a:rPr>
              <a:t>http</a:t>
            </a:r>
            <a:r>
              <a:rPr lang="en-US" u="sng" dirty="0">
                <a:hlinkClick r:id="rId3"/>
              </a:rPr>
              <a:t>://</a:t>
            </a:r>
            <a:r>
              <a:rPr lang="en-US" u="sng" dirty="0" smtClean="0">
                <a:hlinkClick r:id="rId3"/>
              </a:rPr>
              <a:t>www.adaptech.org/en/downloads</a:t>
            </a:r>
            <a:r>
              <a:rPr lang="en-US" u="sng" dirty="0" smtClean="0"/>
              <a:t> </a:t>
            </a: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51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Agenda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686800" cy="4888200"/>
          </a:xfrm>
        </p:spPr>
        <p:txBody>
          <a:bodyPr/>
          <a:lstStyle/>
          <a:p>
            <a:r>
              <a:rPr lang="en-US" dirty="0" smtClean="0"/>
              <a:t>Adaptech Research Network overview</a:t>
            </a:r>
          </a:p>
          <a:p>
            <a:r>
              <a:rPr lang="en-US" dirty="0" smtClean="0"/>
              <a:t>Research Funding</a:t>
            </a:r>
          </a:p>
          <a:p>
            <a:r>
              <a:rPr lang="en-US" dirty="0" smtClean="0"/>
              <a:t>Findings</a:t>
            </a:r>
          </a:p>
          <a:p>
            <a:pPr lvl="1"/>
            <a:r>
              <a:rPr lang="en-US" dirty="0" smtClean="0"/>
              <a:t>Enrollment of students with disabilities </a:t>
            </a:r>
          </a:p>
          <a:p>
            <a:pPr lvl="1"/>
            <a:r>
              <a:rPr lang="en-US" dirty="0" smtClean="0"/>
              <a:t>Obstacles and facilitators</a:t>
            </a:r>
          </a:p>
          <a:p>
            <a:pPr lvl="1"/>
            <a:r>
              <a:rPr lang="en-US" dirty="0" smtClean="0"/>
              <a:t>Grades, graduation, employment</a:t>
            </a:r>
          </a:p>
          <a:p>
            <a:pPr lvl="1"/>
            <a:r>
              <a:rPr lang="en-US" dirty="0" smtClean="0"/>
              <a:t>Universal design and learning disabilities </a:t>
            </a:r>
          </a:p>
          <a:p>
            <a:r>
              <a:rPr lang="en-US" dirty="0" smtClean="0"/>
              <a:t>Adaptech’s free and inexpensive assistive technology database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18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179512" y="1268413"/>
            <a:ext cx="8964488" cy="5040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Focus </a:t>
            </a:r>
          </a:p>
          <a:p>
            <a:pPr lvl="1">
              <a:spcAft>
                <a:spcPts val="6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College/university students &amp; grads with disabilities</a:t>
            </a:r>
          </a:p>
          <a:p>
            <a:pPr lvl="1">
              <a:spcAft>
                <a:spcPts val="6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Information and communication technologies </a:t>
            </a:r>
          </a:p>
          <a:p>
            <a:pPr lvl="1">
              <a:spcAft>
                <a:spcPts val="6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Free or inexpensive assistive technologies </a:t>
            </a:r>
            <a:endParaRPr lang="en-US" altLang="en-US" sz="3000" dirty="0" smtClean="0">
              <a:latin typeface="Arial" charset="0"/>
              <a:cs typeface="Arial" charset="0"/>
            </a:endParaRPr>
          </a:p>
          <a:p>
            <a:pPr lvl="1"/>
            <a:endParaRPr lang="en-US" altLang="en-US" dirty="0" smtClean="0">
              <a:latin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70917D-19E0-44CE-B2F8-664CFF64481D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pic>
        <p:nvPicPr>
          <p:cNvPr id="7173" name="Picture 19" descr="Picture of a flatpanel display and diploma" title="Pictur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5013176"/>
            <a:ext cx="1312862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50825" y="404813"/>
            <a:ext cx="87137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>
              <a:defRPr/>
            </a:pPr>
            <a:r>
              <a:rPr lang="en-US" altLang="en-US" sz="3800" b="0" dirty="0" smtClean="0">
                <a:effectLst/>
                <a:latin typeface="Arial" charset="0"/>
                <a:cs typeface="Arial" charset="0"/>
              </a:rPr>
              <a:t>Adaptech Research Network: Overview</a:t>
            </a:r>
          </a:p>
        </p:txBody>
      </p:sp>
    </p:spTree>
    <p:extLst>
      <p:ext uri="{BB962C8B-B14F-4D97-AF65-F5344CB8AC3E}">
        <p14:creationId xmlns:p14="http://schemas.microsoft.com/office/powerpoint/2010/main" val="136700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About the Research </a:t>
            </a:r>
            <a:endParaRPr lang="en-US" b="0" dirty="0"/>
          </a:p>
        </p:txBody>
      </p:sp>
      <p:sp>
        <p:nvSpPr>
          <p:cNvPr id="3" name="Content Placeholder 2" title="image Entente Canada-Quebec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892480" cy="5328592"/>
          </a:xfrm>
        </p:spPr>
        <p:txBody>
          <a:bodyPr/>
          <a:lstStyle/>
          <a:p>
            <a:r>
              <a:rPr lang="en-US" altLang="en-US" sz="3200" dirty="0" smtClean="0">
                <a:latin typeface="Arial" charset="0"/>
                <a:cs typeface="Arial" charset="0"/>
              </a:rPr>
              <a:t>Empirical</a:t>
            </a:r>
          </a:p>
          <a:p>
            <a:r>
              <a:rPr lang="en-US" altLang="en-US" sz="3200" dirty="0" smtClean="0">
                <a:latin typeface="Arial" charset="0"/>
                <a:cs typeface="Arial" charset="0"/>
              </a:rPr>
              <a:t>Bilingual </a:t>
            </a:r>
            <a:endParaRPr lang="en-US" altLang="en-US" sz="3200" dirty="0">
              <a:latin typeface="Arial" charset="0"/>
              <a:cs typeface="Arial" charset="0"/>
            </a:endParaRPr>
          </a:p>
          <a:p>
            <a:r>
              <a:rPr lang="en-US" altLang="en-US" sz="3200" dirty="0" smtClean="0">
                <a:latin typeface="Arial" charset="0"/>
                <a:cs typeface="Arial" charset="0"/>
              </a:rPr>
              <a:t>Methods: qualitative, </a:t>
            </a:r>
            <a:r>
              <a:rPr lang="en-US" altLang="en-US" sz="3200" dirty="0">
                <a:latin typeface="Arial" charset="0"/>
                <a:cs typeface="Arial" charset="0"/>
              </a:rPr>
              <a:t>quantitative, </a:t>
            </a:r>
            <a:r>
              <a:rPr lang="en-US" altLang="en-US" sz="3200" dirty="0" smtClean="0">
                <a:latin typeface="Arial" charset="0"/>
                <a:cs typeface="Arial" charset="0"/>
              </a:rPr>
              <a:t>archival</a:t>
            </a:r>
          </a:p>
          <a:p>
            <a:r>
              <a:rPr lang="en-US" sz="3200" dirty="0" smtClean="0"/>
              <a:t>Research grants</a:t>
            </a:r>
          </a:p>
          <a:p>
            <a:pPr lvl="1"/>
            <a:r>
              <a:rPr lang="en-US" sz="2600" dirty="0" smtClean="0"/>
              <a:t>SSHRC</a:t>
            </a:r>
          </a:p>
          <a:p>
            <a:pPr lvl="1"/>
            <a:r>
              <a:rPr lang="en-US" sz="2600" dirty="0" smtClean="0"/>
              <a:t>FRQSC </a:t>
            </a:r>
          </a:p>
          <a:p>
            <a:pPr lvl="1"/>
            <a:r>
              <a:rPr lang="fr-FR" sz="2600" dirty="0" err="1" smtClean="0"/>
              <a:t>MEESR</a:t>
            </a:r>
            <a:endParaRPr lang="fr-FR" sz="2600" dirty="0" smtClean="0"/>
          </a:p>
          <a:p>
            <a:pPr lvl="1"/>
            <a:r>
              <a:rPr lang="en-US" sz="2800" dirty="0" err="1" smtClean="0"/>
              <a:t>TIPSA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pic>
        <p:nvPicPr>
          <p:cNvPr id="7" name="Picture 17" descr="Fonds de recherche du Québec – Société et culture (FRQSC)  logo" title="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735755"/>
            <a:ext cx="1689404" cy="5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77272"/>
            <a:ext cx="2232248" cy="26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Includes PAREA and ECQ and MELS" title="Logo Ministère de l’Éducation, de l’Enseignement supérieur et de la Recherch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696343"/>
            <a:ext cx="1625914" cy="61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766156"/>
            <a:ext cx="13843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1" cy="636680"/>
          </a:xfrm>
        </p:spPr>
        <p:txBody>
          <a:bodyPr/>
          <a:lstStyle/>
          <a:p>
            <a:r>
              <a:rPr lang="en-CA" sz="3700" b="0" dirty="0" smtClean="0">
                <a:effectLst/>
                <a:latin typeface="Arial" charset="0"/>
                <a:cs typeface="Arial" charset="0"/>
              </a:rPr>
              <a:t>Who are We Talking About: Enrollment</a:t>
            </a:r>
            <a:endParaRPr lang="en-US" sz="3700" b="0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-72008" y="1287780"/>
            <a:ext cx="9684568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 smtClean="0"/>
              <a:t>Self-reported disability: 11%-17% of </a:t>
            </a:r>
            <a:r>
              <a:rPr lang="en-US" sz="2900" dirty="0" err="1" smtClean="0"/>
              <a:t>students</a:t>
            </a:r>
            <a:r>
              <a:rPr lang="en-US" sz="2900" baseline="30000" dirty="0" err="1" smtClean="0"/>
              <a:t>1</a:t>
            </a:r>
            <a:r>
              <a:rPr lang="en-US" sz="2900" dirty="0" smtClean="0"/>
              <a:t> 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/>
              <a:t>≈ 2/3 not registered for campus disability services</a:t>
            </a:r>
            <a:r>
              <a:rPr lang="en-US" sz="2900" baseline="30000" dirty="0"/>
              <a:t>2</a:t>
            </a:r>
            <a:r>
              <a:rPr lang="en-US" sz="2900" dirty="0"/>
              <a:t> 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900" dirty="0" smtClean="0"/>
              <a:t>Mainly students with</a:t>
            </a:r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 smtClean="0"/>
              <a:t>Learning disability/ADHD</a:t>
            </a:r>
            <a:endParaRPr lang="en-US" sz="2600" dirty="0"/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 smtClean="0"/>
              <a:t>Mental health conditions</a:t>
            </a:r>
          </a:p>
          <a:p>
            <a:pPr lvl="2">
              <a:spcBef>
                <a:spcPts val="600"/>
              </a:spcBef>
              <a:spcAft>
                <a:spcPts val="400"/>
              </a:spcAft>
            </a:pPr>
            <a:r>
              <a:rPr lang="en-US" sz="2600" dirty="0" smtClean="0"/>
              <a:t>Chronic health conditions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3200" dirty="0"/>
              <a:t>≈ 50% have multiple disabilities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US" sz="3000" dirty="0" smtClean="0"/>
          </a:p>
          <a:p>
            <a:pPr lvl="1">
              <a:spcBef>
                <a:spcPts val="0"/>
              </a:spcBef>
            </a:pPr>
            <a:endParaRPr lang="en-US" sz="3000" dirty="0"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323" y="5930890"/>
            <a:ext cx="8369883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err="1">
                <a:latin typeface="Arial Narrow" panose="020B0606020202030204" pitchFamily="34" charset="0"/>
              </a:rPr>
              <a:t>1</a:t>
            </a:r>
            <a:r>
              <a:rPr lang="en-US" sz="1000" dirty="0" err="1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C.S., Heiman, T., Havel, A., Jorgensen, M., King, L., Nguyen, M.N., &amp; Budd, J. (</a:t>
            </a:r>
            <a:r>
              <a:rPr lang="en-US" sz="1000" dirty="0" smtClean="0">
                <a:latin typeface="Arial Narrow" panose="020B0606020202030204" pitchFamily="34" charset="0"/>
              </a:rPr>
              <a:t>2016). </a:t>
            </a:r>
            <a:r>
              <a:rPr lang="en-US" sz="1000" dirty="0">
                <a:latin typeface="Arial Narrow" panose="020B0606020202030204" pitchFamily="34" charset="0"/>
              </a:rPr>
              <a:t>Will the real universal design stand up? Postsecondary students with disabilities in Canada and Israel. Manuscript submitted for publication.</a:t>
            </a:r>
          </a:p>
          <a:p>
            <a:endParaRPr lang="en-US" sz="1000" baseline="30000" dirty="0" smtClean="0">
              <a:latin typeface="Arial Narrow" panose="020B0606020202030204" pitchFamily="34" charset="0"/>
            </a:endParaRPr>
          </a:p>
          <a:p>
            <a:r>
              <a:rPr lang="en-US" sz="1000" baseline="30000" dirty="0" err="1" smtClean="0">
                <a:latin typeface="Arial Narrow" panose="020B0606020202030204" pitchFamily="34" charset="0"/>
              </a:rPr>
              <a:t>2</a:t>
            </a:r>
            <a:r>
              <a:rPr lang="en-US" sz="1000" dirty="0" err="1" smtClean="0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C.S., Jorgensen, S., Havel, A., Barile, M., </a:t>
            </a:r>
            <a:r>
              <a:rPr lang="en-US" sz="1000" dirty="0" smtClean="0">
                <a:latin typeface="Arial Narrow" panose="020B0606020202030204" pitchFamily="34" charset="0"/>
              </a:rPr>
              <a:t>(</a:t>
            </a:r>
            <a:r>
              <a:rPr lang="en-US" sz="1000" dirty="0">
                <a:latin typeface="Arial Narrow" panose="020B0606020202030204" pitchFamily="34" charset="0"/>
              </a:rPr>
              <a:t>2006). College students with disabilities: Their future and </a:t>
            </a:r>
            <a:r>
              <a:rPr lang="en-US" sz="1000" dirty="0" smtClean="0">
                <a:latin typeface="Arial Narrow" panose="020B0606020202030204" pitchFamily="34" charset="0"/>
              </a:rPr>
              <a:t>success. </a:t>
            </a:r>
            <a:r>
              <a:rPr lang="en-US" sz="1000" dirty="0">
                <a:latin typeface="Arial Narrow" panose="020B0606020202030204" pitchFamily="34" charset="0"/>
              </a:rPr>
              <a:t>Final report </a:t>
            </a:r>
            <a:r>
              <a:rPr lang="en-US" sz="1000" dirty="0" smtClean="0">
                <a:latin typeface="Arial Narrow" panose="020B0606020202030204" pitchFamily="34" charset="0"/>
              </a:rPr>
              <a:t>to FQRSC. Montréal</a:t>
            </a:r>
            <a:r>
              <a:rPr lang="en-US" sz="1000" dirty="0">
                <a:latin typeface="Arial Narrow" panose="020B0606020202030204" pitchFamily="34" charset="0"/>
              </a:rPr>
              <a:t>: Adaptech Research Network, Dawson College. </a:t>
            </a:r>
            <a:endParaRPr lang="en-US" sz="1000" dirty="0" smtClean="0"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39552" y="5877272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DAD60-0191-4875-9B42-A3AE3433DD9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729" y="3505200"/>
            <a:ext cx="2090737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6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0" y="147348"/>
            <a:ext cx="9144000" cy="762000"/>
          </a:xfrm>
          <a:noFill/>
        </p:spPr>
        <p:txBody>
          <a:bodyPr/>
          <a:lstStyle/>
          <a:p>
            <a:r>
              <a:rPr lang="en-CA" b="0" dirty="0" smtClean="0"/>
              <a:t>Obstacles to Academic Success</a:t>
            </a:r>
            <a:endParaRPr lang="en-CA" b="0" dirty="0"/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179512" y="1316360"/>
            <a:ext cx="8712968" cy="1752600"/>
          </a:xfrm>
          <a:noFill/>
        </p:spPr>
        <p:txBody>
          <a:bodyPr/>
          <a:lstStyle/>
          <a:p>
            <a:pPr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Study of obstacles and facilitators</a:t>
            </a:r>
          </a:p>
          <a:p>
            <a:pPr lvl="1"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Convenience sample</a:t>
            </a:r>
          </a:p>
          <a:p>
            <a:pPr lvl="2"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n = 70 college students with a disability</a:t>
            </a:r>
          </a:p>
          <a:p>
            <a:pPr>
              <a:spcBef>
                <a:spcPts val="100"/>
              </a:spcBef>
            </a:pPr>
            <a:endParaRPr lang="en-US" dirty="0" smtClean="0">
              <a:ea typeface="ＭＳ Ｐゴシック" pitchFamily="124" charset="-128"/>
            </a:endParaRPr>
          </a:p>
          <a:p>
            <a:pPr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School based</a:t>
            </a:r>
          </a:p>
          <a:p>
            <a:pPr marL="633413" lvl="1" indent="-457200"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Poor college environment </a:t>
            </a:r>
          </a:p>
          <a:p>
            <a:pPr marL="633413" lvl="1" indent="-457200"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Lack of access to computers </a:t>
            </a:r>
          </a:p>
          <a:p>
            <a:pPr marL="633413" lvl="1" indent="-457200">
              <a:spcBef>
                <a:spcPts val="100"/>
              </a:spcBef>
            </a:pPr>
            <a:r>
              <a:rPr lang="en-US" dirty="0" smtClean="0">
                <a:ea typeface="ＭＳ Ｐゴシック" pitchFamily="124" charset="-128"/>
              </a:rPr>
              <a:t>Inaccessibility of </a:t>
            </a:r>
            <a:r>
              <a:rPr lang="en-US" dirty="0">
                <a:ea typeface="ＭＳ Ｐゴシック" pitchFamily="124" charset="-128"/>
              </a:rPr>
              <a:t>computers </a:t>
            </a:r>
            <a:endParaRPr lang="en-US" dirty="0" smtClean="0">
              <a:ea typeface="ＭＳ Ｐゴシック" pitchFamily="124" charset="-128"/>
            </a:endParaRPr>
          </a:p>
          <a:p>
            <a:pPr marL="0" indent="0">
              <a:spcBef>
                <a:spcPts val="100"/>
              </a:spcBef>
              <a:buNone/>
            </a:pPr>
            <a:endParaRPr lang="en-US" dirty="0">
              <a:ea typeface="ＭＳ Ｐゴシック" pitchFamily="124" charset="-128"/>
            </a:endParaRPr>
          </a:p>
          <a:p>
            <a:pPr marL="366713" lvl="1" indent="0">
              <a:spcBef>
                <a:spcPts val="600"/>
              </a:spcBef>
              <a:buNone/>
            </a:pPr>
            <a:endParaRPr lang="en-CA" sz="2800" dirty="0" smtClean="0">
              <a:solidFill>
                <a:schemeClr val="tx1"/>
              </a:solidFill>
              <a:latin typeface="Arial Narrow" pitchFamily="34" charset="0"/>
              <a:ea typeface="ＭＳ Ｐゴシック" pitchFamily="124" charset="-128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631742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itchFamily="34" charset="0"/>
              </a:rPr>
              <a:t>Nguyen</a:t>
            </a:r>
            <a:r>
              <a:rPr lang="en-US" sz="1000" dirty="0">
                <a:latin typeface="Arial Narrow" pitchFamily="34" charset="0"/>
              </a:rPr>
              <a:t>, M.N., Fichten, C.S., Barile, M., &amp; Lévesque, J.A. (2006). Facilitateurs et obstacles à la réussite des étudiants handicapés. </a:t>
            </a:r>
            <a:r>
              <a:rPr lang="en-US" sz="1000" dirty="0" smtClean="0">
                <a:latin typeface="Arial Narrow" pitchFamily="34" charset="0"/>
              </a:rPr>
              <a:t>Pédagogie </a:t>
            </a:r>
            <a:r>
              <a:rPr lang="en-US" sz="1000" dirty="0">
                <a:latin typeface="Arial Narrow" pitchFamily="34" charset="0"/>
              </a:rPr>
              <a:t>Collégiale, 19(4), 20-26. / Facilitators and obstacles to success for students with disabilities. Pédagogie Collégiale, </a:t>
            </a:r>
            <a:r>
              <a:rPr lang="en-US" sz="1000" dirty="0" smtClean="0">
                <a:latin typeface="Arial Narrow" pitchFamily="34" charset="0"/>
              </a:rPr>
              <a:t>19(</a:t>
            </a:r>
            <a:r>
              <a:rPr lang="en-US" sz="1000" dirty="0" err="1" smtClean="0">
                <a:latin typeface="Arial Narrow" pitchFamily="34" charset="0"/>
              </a:rPr>
              <a:t>4a</a:t>
            </a:r>
            <a:r>
              <a:rPr lang="en-US" sz="1000" dirty="0">
                <a:latin typeface="Arial Narrow" pitchFamily="34" charset="0"/>
              </a:rPr>
              <a:t>), 16-22.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068960"/>
            <a:ext cx="1968532" cy="1893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0099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/>
              <a:t>Obstacles To Academic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888200"/>
          </a:xfrm>
        </p:spPr>
        <p:txBody>
          <a:bodyPr/>
          <a:lstStyle/>
          <a:p>
            <a:pPr marL="0" indent="0">
              <a:spcBef>
                <a:spcPts val="100"/>
              </a:spcBef>
              <a:buNone/>
            </a:pPr>
            <a:r>
              <a:rPr lang="en-US" dirty="0" smtClean="0">
                <a:ea typeface="ＭＳ Ｐゴシック" pitchFamily="124" charset="-128"/>
              </a:rPr>
              <a:t>Academic</a:t>
            </a:r>
            <a:endParaRPr lang="en-US" dirty="0">
              <a:ea typeface="ＭＳ Ｐゴシック" pitchFamily="124" charset="-128"/>
            </a:endParaRPr>
          </a:p>
          <a:p>
            <a:pPr marL="619125" indent="-457200">
              <a:spcBef>
                <a:spcPts val="100"/>
              </a:spcBef>
            </a:pPr>
            <a:r>
              <a:rPr lang="en-US" sz="3200" dirty="0">
                <a:ea typeface="ＭＳ Ｐゴシック" pitchFamily="124" charset="-128"/>
              </a:rPr>
              <a:t>Poor teachers</a:t>
            </a:r>
          </a:p>
          <a:p>
            <a:pPr marL="619125" indent="-457200">
              <a:spcBef>
                <a:spcPts val="100"/>
              </a:spcBef>
            </a:pPr>
            <a:r>
              <a:rPr lang="en-US" sz="3200" dirty="0">
                <a:ea typeface="ＭＳ Ｐゴシック" pitchFamily="124" charset="-128"/>
              </a:rPr>
              <a:t>Unsatisfactory course schedules </a:t>
            </a:r>
          </a:p>
          <a:p>
            <a:pPr marL="619125" indent="-457200">
              <a:spcBef>
                <a:spcPts val="100"/>
              </a:spcBef>
            </a:pPr>
            <a:r>
              <a:rPr lang="en-US" sz="3200" dirty="0">
                <a:ea typeface="ＭＳ Ｐゴシック" pitchFamily="124" charset="-128"/>
              </a:rPr>
              <a:t>Crammed exam schedules </a:t>
            </a:r>
          </a:p>
          <a:p>
            <a:pPr marL="619125" lvl="0" indent="-457200">
              <a:spcBef>
                <a:spcPts val="100"/>
              </a:spcBef>
              <a:buClr>
                <a:srgbClr val="5AA2AE">
                  <a:lumMod val="75000"/>
                </a:srgbClr>
              </a:buClr>
              <a:buSzPct val="75000"/>
              <a:buNone/>
            </a:pPr>
            <a:endParaRPr lang="en-US" sz="2000" dirty="0" smtClean="0">
              <a:ea typeface="ＭＳ Ｐゴシック" pitchFamily="124" charset="-128"/>
            </a:endParaRPr>
          </a:p>
          <a:p>
            <a:pPr marL="619125" lvl="0" indent="-457200">
              <a:spcBef>
                <a:spcPts val="100"/>
              </a:spcBef>
              <a:buClr>
                <a:srgbClr val="5AA2AE">
                  <a:lumMod val="75000"/>
                </a:srgbClr>
              </a:buClr>
              <a:buSzPct val="75000"/>
              <a:buNone/>
            </a:pPr>
            <a:r>
              <a:rPr lang="en-US" dirty="0" smtClean="0">
                <a:ea typeface="ＭＳ Ｐゴシック" pitchFamily="124" charset="-128"/>
              </a:rPr>
              <a:t>Personal</a:t>
            </a:r>
            <a:endParaRPr lang="en-US" dirty="0">
              <a:ea typeface="ＭＳ Ｐゴシック" pitchFamily="124" charset="-128"/>
            </a:endParaRPr>
          </a:p>
          <a:p>
            <a:pPr marL="619125" lvl="0" indent="-457200">
              <a:lnSpc>
                <a:spcPts val="3200"/>
              </a:lnSpc>
              <a:spcAft>
                <a:spcPts val="400"/>
              </a:spcAft>
              <a:buSzPct val="120000"/>
              <a:buFont typeface="Arial" pitchFamily="34" charset="0"/>
              <a:buChar char="•"/>
            </a:pPr>
            <a:r>
              <a:rPr lang="en-US" sz="3200" dirty="0">
                <a:ea typeface="ＭＳ Ｐゴシック" pitchFamily="124" charset="-128"/>
              </a:rPr>
              <a:t>Difficulty transitioning </a:t>
            </a:r>
            <a:r>
              <a:rPr lang="en-US" sz="3200" dirty="0" smtClean="0">
                <a:ea typeface="ＭＳ Ｐゴシック" pitchFamily="124" charset="-128"/>
              </a:rPr>
              <a:t>to </a:t>
            </a:r>
            <a:r>
              <a:rPr lang="en-US" sz="3200" dirty="0">
                <a:ea typeface="ＭＳ Ｐゴシック" pitchFamily="124" charset="-128"/>
              </a:rPr>
              <a:t>higher education</a:t>
            </a:r>
          </a:p>
          <a:p>
            <a:pPr marL="619125" lvl="0" indent="-457200">
              <a:lnSpc>
                <a:spcPts val="3200"/>
              </a:lnSpc>
              <a:spcAft>
                <a:spcPts val="400"/>
              </a:spcAft>
              <a:buSzPct val="120000"/>
              <a:buFont typeface="Arial" pitchFamily="34" charset="0"/>
              <a:buChar char="•"/>
            </a:pPr>
            <a:r>
              <a:rPr lang="en-US" sz="3200" dirty="0">
                <a:ea typeface="ＭＳ Ｐゴシック" pitchFamily="124" charset="-128"/>
              </a:rPr>
              <a:t>Inadequate study skills</a:t>
            </a:r>
          </a:p>
          <a:p>
            <a:pPr marL="619125" lvl="0" indent="-457200">
              <a:lnSpc>
                <a:spcPts val="3200"/>
              </a:lnSpc>
              <a:spcAft>
                <a:spcPts val="400"/>
              </a:spcAft>
              <a:buSzPct val="120000"/>
              <a:buFont typeface="Arial" pitchFamily="34" charset="0"/>
              <a:buChar char="•"/>
            </a:pPr>
            <a:r>
              <a:rPr lang="en-US" sz="3200" dirty="0" smtClean="0">
                <a:ea typeface="ＭＳ Ｐゴシック" pitchFamily="124" charset="-128"/>
              </a:rPr>
              <a:t>Illness / poor </a:t>
            </a:r>
            <a:r>
              <a:rPr lang="en-US" sz="3200" dirty="0">
                <a:ea typeface="ＭＳ Ｐゴシック" pitchFamily="124" charset="-128"/>
              </a:rPr>
              <a:t>health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852936"/>
            <a:ext cx="1382634" cy="1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62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-23390" y="332656"/>
            <a:ext cx="9144000" cy="685800"/>
          </a:xfr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r>
              <a:rPr lang="en-CA" b="0" dirty="0" smtClean="0"/>
              <a:t>Facilitators of Academic Success</a:t>
            </a:r>
            <a:r>
              <a:rPr lang="en-CA" sz="3600" b="0" dirty="0" smtClean="0">
                <a:latin typeface="Arial" charset="0"/>
                <a:ea typeface="ＭＳ Ｐゴシック" pitchFamily="124" charset="-128"/>
              </a:rPr>
              <a:t> 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xfrm>
            <a:off x="495399" y="1317848"/>
            <a:ext cx="8568952" cy="4343400"/>
          </a:xfrm>
          <a:noFill/>
        </p:spPr>
        <p:txBody>
          <a:bodyPr/>
          <a:lstStyle/>
          <a:p>
            <a:pPr marL="461963" indent="-461963">
              <a:lnSpc>
                <a:spcPct val="90000"/>
              </a:lnSpc>
              <a:spcAft>
                <a:spcPts val="400"/>
              </a:spcAft>
              <a:buNone/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Disability related accommodations</a:t>
            </a:r>
            <a:endParaRPr lang="en-US" dirty="0">
              <a:ea typeface="ＭＳ Ｐゴシック" pitchFamily="124" charset="-128"/>
            </a:endParaRP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Note taker 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Services for students with disabilities 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Extended time for exams/assignments</a:t>
            </a:r>
          </a:p>
          <a:p>
            <a:pPr marL="461963" indent="-461963">
              <a:spcBef>
                <a:spcPts val="100"/>
              </a:spcBef>
              <a:buNone/>
              <a:tabLst>
                <a:tab pos="461963" algn="l"/>
              </a:tabLst>
            </a:pPr>
            <a:endParaRPr lang="en-CA" sz="2000" dirty="0" smtClean="0">
              <a:ea typeface="ＭＳ Ｐゴシック" pitchFamily="124" charset="-128"/>
            </a:endParaRPr>
          </a:p>
          <a:p>
            <a:pPr marL="461963" indent="-461963">
              <a:lnSpc>
                <a:spcPct val="90000"/>
              </a:lnSpc>
              <a:spcAft>
                <a:spcPts val="400"/>
              </a:spcAft>
              <a:buFont typeface="Arial" charset="0"/>
              <a:buNone/>
              <a:tabLst>
                <a:tab pos="461963" algn="l"/>
              </a:tabLst>
            </a:pPr>
            <a:r>
              <a:rPr lang="en-CA" dirty="0">
                <a:ea typeface="ＭＳ Ｐゴシック" pitchFamily="124" charset="-128"/>
              </a:rPr>
              <a:t>Academic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Satisfactory schedules </a:t>
            </a:r>
          </a:p>
          <a:p>
            <a:pPr marL="461963" lvl="1" indent="-461963">
              <a:lnSpc>
                <a:spcPct val="90000"/>
              </a:lnSpc>
              <a:spcBef>
                <a:spcPts val="600"/>
              </a:spcBef>
              <a:spcAft>
                <a:spcPts val="4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Adequate study skills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AutoShape 2" descr="data:image/jpeg;base64,/9j/4AAQSkZJRgABAQAAAQABAAD/2wCEAAkGBxQTEhUUEhQVFBQVFRUUFBUXFBQXFBgXFBUWFhQXFBUYHCggGBwlHBQVITEhJSkrLi4uFx8zODMsNygtLisBCgoKDg0OGxAQGywkHyQsLCwsLCwsLCwsLCwsLCwsLCwsLCwsLCwsLCwsLCwsLCwsLCwsLCwsLCwsLCwsLCwsLP/AABEIAOEA4QMBEQACEQEDEQH/xAAcAAACAgMBAQAAAAAAAAAAAAAAAQYHAwQFAgj/xABDEAABAwEFBAcFBQYFBQEAAAABAAIDEQQFEiExBkFRYQcTIjJxgZFSobHB8BQjQpLRM2JygrLhFUOiwtJTY4PD8ST/xAAbAQEAAgMBAQAAAAAAAAAAAAAAAQUCAwQGB//EADURAAICAQEFBQcDBAMBAAAAAAABAhEDBAUSITFBE1FhcZEGIoGhwdHwFDKxI0JS4RVi8UP/2gAMAwEAAhEDEQA/ALxQAgBACAEAIAQAgBACAEAIAQAgBACAEAIAQAgBACAEAIAQAgBACAEAIAQAgBACAEAIAQAgMc8zWAue4NaNS4gD1KhtLizKEJTe7FW/AjV47f2KLIPMx4RNxD8xIb71zT1mKHW/IuMGwNbl5x3V/wBuHy4v5EetnSif8mzjxkf/ALWj5rlltH/GJbYvZZf/AEyei+r+xyZuke2nu9S3wjJ/qcVp/wCQyvkkd0PZzRR57z+P2Rqnbe3nSenhFF82qP1WofX5I3f8Js9c4fOX3Mse1t5H/OJ/8UP/AAWaz6jv+SNctk7NX9nzl9zbbtxeDO8I3DnH/wASFn+pzruND2Hs+fK18fujdsnSi8ftrO082PIP5XA/FStotfuic+X2Xg1/SyP4r6r7Egu7pDscmT3PhP8A3G5fmaSPWi6Ya3FLrXmVWf2e1mLjFKS8H9HTJPZbUyRodG9r2nRzXAj1C6lJNWimyYp45bs00+58DMpMAQAgBACAEAIAQAgBACAEAIAQAgBACA1LzvOKzsxzPaxvM5k8GjUnkFhOcYK5M36fTZdRPcxRbf5z7iu796S3uq2yMwDTrJAC7xazQedfBVubaHTGviz1ej9mYR97UyvwXL4v7V5kHvC8JZ3YppHSHdiNaeA0Hkq+eWU3cnZ6TBp8WCO7iiorw/OJrrWbgQGaz0rmujGkasm9XA69mwldKo4Mm8iUXJ1II6yuHfTXkunHu9Sl1fbNe5zN6+jZOr+7JxcDpTzWeTs64HPpFq9/3+RW95YcZwqrzJHrtPvbvE1FznQZrHa3xOxxPdG7i0kHz4+ayhklB3FmvNhx5o7uSKa8Sa3H0kyso21N61vtsAbJ4kd13uVhi2g1wyL4nnNZ7NYp+9p3uvufFevNfMsS575htLMcLw4bxo5p4OacwrPHkjkVxZ5PVaPNpZ7mWNP5PyfU6CzOYEAIAQAgBACAEAIAQAgBACAEBDtr9uWWasUNJJ9D7EZ/fI1P7o86Li1Gsjj91cWX+y9h5NVWTL7sPm/Lw8fSyqryvCWd5kmeXuO86AcGjQDkFT5MksjuTPb6fT4tPDcxRpfnPvNZazcCkAgBACWD22UjQrNZJIxcIvmZG2x4/EVkszMHgg+gPtjzqSjzMLBBckYCVrcmzalQliAqgFVBZmsdsfE8SRPLHjRzTn4HiORyWcMkoO4ujVmxY80HDIk0+jLQ2R2+bMWxWikcpoGu0jedAM+67lod3BXGn1qye7LgzxW09gywXkwe9Hquq+6J011V3HnRoAQAgBACAEAIAQAgBACArrbvbYtLrPZXdoZSyjdxZGePF27QZ6Vur1m77mPn1Z6zY2xFJLPqFw/tj9X4dy6+XOtVUnsAQAgBAJQBoBIAqgFVAFUIsKoLFVCLBBYqqSBVQixEoLLB2E23LS2z2l2WTYpSdNwZKd40Adu35K10mr/sn6nltsbGUrz6dcebj3+K8e9ehaTH18d4VmeQPSAEAIAQAgBACAEAICD9Iu1Rgb9nhNJnjtuH+Ww8ODju4DPguHWans1ux5s9HsLZSzy7fKvcXJd7+y/OpU4VKe5GoAkAVQCqgsKoRYqoRYILEhFjCmhZu2S6J5f2cT37uy0mh50081tjgyS5I58mqw4v3zS82dJmxVvIr9md5viB9C9bf0WbuOR7Z0KddovSX2OdeVy2iDOaF8YrTER2PzCoWuenyQ/cjpwa3Bn4YppvuXP05nUuPYye1sL4ZIC0OLTWR9QQd4DDSuo5ELbi0csiuLRx6vbGDSz3MkZXV8EvuviddnRbaN80I8MZ+QW9bOl1aOB+0un6Ql8vuyHWi7HxzmzyUY8PEZJJw1JoDWndNQa00K4nianuMvIaiE8KzR4qr4c//Sat6K5SAftMeYr+zd8cS7/+Of8AkUD9pcSddm/VfY5O0mwU1khdM6SORrSAQA4O7RpkDlvWrLo5Y471nXo9t4dVlWJRab8unEkPRrtWX0sszvvGj7h5PeaBnG48QNOXhn1aPUb3uS59Co25sxQf6jEuH9y7vHyfXx8yx431HxC7zzR7QAgBACAEAIAQHN2ivdtlgfM7PCKNb7Tz3W+vuqteXKscHJnXodJLV544o9eb7l1ZQ1rtTpHukkOJ73FzjxJ+S85OTm3Jn03FjhigoQVJcEYarEzsVUFhVCLBBYkINix2J8rg2NpcToACfQDMrZDFKT4GrLmhjW9N0iSWPo/tbxUtDP4iB8e17l1x0GRlVl29pIOrvy4/6+ZtTdGtqAqDG48A7P8A1AD3rN7PkaY+0embp2vNfZv+CIXjYnwSGOUFrm6ggjXTX4riyY3B0y6w5oZoKcHaZYHR9smyRplmFQDQD2jQE1/dFQKbyHVyorLSaZVvM81trak8bWLE6f8AC+7530VVxLIa1rG0ADWtGgFAAOACsUqPJuTk7fFkOsXSZZJJxCGytDnYGyua3qySaDfUAnfRc61WNy3SzlsbUrH2lLvrqSe2XlZ2giWSIAihDnNoRwIK6G11K2Cndxu/ArKe9YLvtwlscjZLPNlNEx1cFDnTwqS3zCrZSjp8m9Dk+aPW4oz2no3jzqskeTfX8qn8GWtZLS2RjXsIcxwDmkaEHRWSaatHkskJY5OElTXMr/pZuDEwWuMdplGy03sJ7Lv5SfQ8lwa7Da310PSez2u3ZPTy5PjHz6r4/wA+ZJdg7zNosUT3GrmgxuPNhpXzFD5rp009/Gmyr2xp1g1cox5PiviY+kNmK77Rybi/KQfkp1CvFIw2VLd1mPzr1KJhncxzXNJa5pDmkagtNQR5qjTcXaPfSSlFxkrT5l77KX8LXZmTjJ47E7Ruc3UgcNCOR5K9w5FkgpHz7aGkelzvH05ry/OBImmq2nENACAEAIAQAgKl6Vb46ydtnaexCAXc5Hj5NI/MVUbQy3LcXQ9v7OaTs8DzvnLl5L7v+EQaqrj0QqoRYVShYsSULCqEWd/YzZx1tmw1LY2UdI7LSuTW13nP0K6tLp+1l4Irtp7Qjo8W9zk+CX1fgi6ruu2KzswxMDBvO803uccz5q7hCMFSPAZ9Tlzy3sjv86Iijuk6y9eIg2QtxYDLQYAa0rrWld60vVY1LdO6OxtTLHv0u+upNgV0lUQvpTucS2XrgPvISDXeWE0eD7j5Lj1uLex73VF/7P6t49R2Tfuy/np9jF0T3s19mMBP3kT3OpvLZCXYueZI9FGhyb2Pd6oy9otO46hZekkvVcK9CdFdp54hd5dGlkkcXNMkRJJoxww1OeQcDTwC5J6PHJ2uBeYdv6mEVGSUvNcflRw7Z0QsObLSSf8AuRg+pBWEtG+kjox7fgv3YvR/6Ilf+xlpsYxSNDo/+pGSWjhiqAW+eXNcWbTZIcXxRe6PaWn1Pu43T7nwfw7yQdGG1XVP+yyu+7efuifwvJzb4Hdz8V0aLPXuS+BW7d2f2kf1GNe8v3eK7/h/Ba88bZGOY8Atc0tcDoQ4UIVm4pqmeShOUJKUeDXFER2BsjrLLa7I7Rj2SxH2o5AQD/oAPOq5NNB45Sh8S82xljqcWHUx6pxfg1/7w8DsbWsxWS0N4xP/AKSunKrg14FTo5buoxv/ALL+T57a5efaPotkw6Mb76i1iNxpHPRh4Yx+zPnUt/mC7dFk3Zbr6lLtzTdrg7Rc4cfh1+5c0LsJw7jm39FanjDaQAgBACAEBr261tijfI80axrnnwaKqJNJWzPFjlkmoR5t16nzvbLW6WR8j+89xe7xcarzc5OUnJn1DHjjigsceSVehhqsTM7+zeyNotnaYAyKv7V9Q08cA1efDLmunDpZ5ePJFdrtqYNJwm7l/iufx7vzgWHdfRtZIwOtxzu/ecWt8msI95KsoaHHHnxPM6j2i1WR/wBOor1fq/pR15NjrERT7NGOBaC1w8HNzW56fG+hxR2vrU77Rvz4r0ZXG32ywstHsqWOdQOy31OF4GWIUyI1Fa5irq3V6dQ4r8/Pzx9RsjaT1VxfNLivqvDvXR1XB0tjo/2qs1is8vXE43S1DWirnNDGge/Etujywhjd95x7d0mbUZodmrSj8Lt/6Ni3dKb5Dgs1mJrlV5zNcsmtW6WsXKKOLBsGb45JUa2znRtLKWvtP3TCaln4yK92n4a8TmOG9aMejcncuBZarbuLCnHD70u/p5+PkvUtwBWh4yzBb7KJYnxu7r2OYfBwIPxUSW8qZsxZHinGceaafofO8c8tlmJjcWSxOc2o4tNCCN4NNFQxlLFPhzR9Eywx6rFUlcZJMmNg6WJm5Twtf+8w0J8irCGtvmjzefYDT/py9TsWfpcs578UzPIH4FblqoHDLYuoXKmSu4NqbPaweokDiNWnJw8Qt8MkZ8jgz6XLhfvqjrTUc0tcAWkEEHMEHIghZNJmmMpRaknTRQG2F1iy2uSNmTQQ+PiGuzAryNR5Kkz4+zyUj6BoNV+p08cj58n5rn6lobA7TfaoA15++jo1/E+y7zp61Vnps3aR48zye1tD+my3H9suX1XwJKYm9YJPxBrmeLSQaHwIy8TxXRuq7K5ZZLG8fS7+KNe9+1FIOLHD1aUlyMcbqafij5zbkqBrifR96z0yUtIc00c0hzTwLTUe8KYtp2YzSlFxfJ8D6Fuq3i0WWOUZFzGP8CQCfQ/BXsXvJM+eZsbxZJQfRteh1rJPibXfofFSazOgBACA8vKAhvSveHV2LqxrM9rD/C3tO+AHmuXWSrE/EudhYt/VqT/t4lNVVJR7uyUdH+zgtloPWCsMQDpN2InusrzzJ5DmurSYO0lb5Iqtr7Qekw+5+6XBeHey72MDQA0AACgAFAANAArtKjwMpOTt8ykrz6QbabS57H4Y2PIbFhbhLWmlHmlamiq56ySnw5HsMGwcLxJT/c1z7i6bFaBJGx40e1rh4OFVZp2rR5HJBwm4PmnRzdr7u6+xzR0qcBcz+Nnab7wteeG/jaOvZuo7DVQn0un5PgyhLvsT55WRRir3uDWjx3ngAKk+CooQcpbqPoGbJDFCU58lxZeWy2ykFiYMID5SO3KR2jxDfZHIedVd4dPHGuHPvPB6/aeXVyp8I9I/fvf4jj9JG10lkaxkIHWS1o4jJoFKmm85hNRm7NDZug/VSd8lzNLolvqSZs7JnukeHNkBPBwpQcBVvvWvSZXO0zq2zooadQlBUmmvT/0sEuXYURSXSNYRDeDnEVZLhlppXLC8DzFfNVGrhu5b7z3Oxs3a6RRvjG19V/JP7m2Wu90bJI4sYcGuBc48K5hpAXbDBiq0jz+p2prYzcJOmuHJfWz1tPsdBaYOriZHDI04mPDaCuhD6ZkFTl08ZxqPBmOi2tlxZd7K3KL4NX80crYbYmSyTGaZ7K4HMDWEuBxEZkkCgFOeu6mevT6eWOVyZ1bU2ph1GLs8SfNO2qr5sm0kwAzK7Dz5Re3d6ttFtkcw1a0NjB44a1p5n3Kq1ct6fA9nsbG8emSl1dmjcF7uss7ZWbsnj2mnUfotOLI8crO3V6eOpxPHL4eDL1sFubLG2Rhq14DgeRV1GSatHg8uOWObhLmh2p1Wkcj8FJrPniYUc4cHOHoSqSaps+hY3cE/BHiqxMy4Oii347IIye458Z8D2h7nU8lbaWV4zx22Me7qm+9Jkru2fC/Cd9Wn+JuS6CqO2oJBACAwvd2mjxPogKv6ZbV97BHuaxz/ADe6g/o964Ne/dSPTezsfflL86fcrqqqj1llv9D0QFkkdvdMa+DWMA+fqrfQL+m/M8d7Rzb1EY90fqyd1XaedIzDsjYYXumdGHOLnPrIatbiJcaNPZ1OpFVoWmxp71Frk2xq8kFjUqSSXDg3XDnzNG+ukayQdlruscMsMdCPXQKZZ4RNGHZ+fNxS+LIjJt1eFscW2OAtGlWtxn+Y0wt81zvUzlwgi3x7Hw4VvaidL0/2/gamwkZgvRrJaB46xh4B5bWg94XPpo7uemWW1J9ps9yhydP4WXPjVueJIrt5ssbbGzq3NbLGSW4q4XNd3mkitNAfJc2pwvLFVzRbbJ2hHSTe+nuvu6PvMGxOzP2ASPlka58mFvZ7rQCaCppUklY6fB2VtvmbNq7SjrN2GNOlb482yVGVdRSkC6V7v6yFkzaF0JOIb8D6VNORAPquPWQ3o2uhf7B1HZ5XifKXLzRBtnNsZrH2R24q1wHUV1wn5LmwZ3BV0LPaGzoal764S/kmUPSpZyO0yRp4UXYtTFlBLZWeLMFr6VoQOxG9x8gj1MSY7KzPnSIlf23VptILG/dRnUN7xHMrnyalvkWem2TCDufEjkYouRu2XkVSokGzmzElsDuqkiaWUxB7nNIrWhyaajIrZjwyyftNGp1uLTU8t8eVK/qi3Liu1tls7IWuLsNS4k1FTmQ00GVeW9WeKG5HdPH67U/qczyJV+defEz2iagPgtlnJRQFrfWSQjQveR4FxVPk/cz3mB/0o+S/gwlywNtk+6JLXSSZldcDx5VB+I9FY6N+60ea24vfi/AsS1yYZXHm1/uFfmuwoSSwPxNB4hQSZEAnaIDUY+sxHBh+IQgqTpcfW204RM+Lz81X63kep2A6+f0IRVVh6YtHodtv3c8Vcw8SDwc0N+LVa6CXutHlPaPH/UhPwr0d/UsQuXeecKm6XxKJovvH9U9h7ANG4mnOtNciFX6yUotU+B6bYeHFkxybXvJ/Jmv0V3JZ53zGeISdWGFlScAxFwNW6O03rXpIRyN73Gjp2zqMumhHsnV3ffwrr0+BbQLWNo0BjRoGgADyCskklwPJSnKbuTt+JQ99XmW2+WeM5tmxN8W0HvoR5qoyzrNvI9xpManoo4p8nGvUtu4tqoLRGHB4DqZtJAIO8EK0hljJWjx+p0mTBNxkv9m3bL+gjFXysH8w+Cyc0jRHHKXBIqzbnbk2giKzEiNrg4v9otNW05VAK48+e+CL/Z2z3F7+RfA5du26tsgoJAwUp2Rn6rW9TJnRHZGKLt8ThzWyaQ1kke7xcVpllbO/DpMeN+7FCWo7DG5qmzFxR5wpZjuoYQkdVBNki2HvptmtFZHYY3tLXHdXVp9RTzXRp57suJXbUwvNp6XNO19SbT7fWQaSV8F39rE8ytFm/wAWR3aHpBa+NzLODVwIxHQA8FrnmSXA69Ps2cpJz4IgjSuBnpo8h4lFE2Sbo1tOG2EcYifR7F36VUee2y7aLXt7+2DxaPmuwoTv3BNiiHLL0UEnSQHl/wA0BzbG+s7v4T8QhCKo6ZRhtrD7TGf+wfEBceqjaZ6DY+TdlHza9UQklVR6yyS9Hl7Cz2xuI0ZIDG7hUkFpPmKea6tJPdn5lVtjB2ulbXOPH7/ngXX1itzxJzb+uaG1xhkwPZOJjgSC00puIqOS15cUcipnZotbk0k3KHXmjFcNzQ2KMshr2jV73EFziNK0yAHAKMWKOJUidbrsurmpT4JckuSIzt3tqyFhihcHTOFMsw2u8rDLmUVwNmi0Us0rfIqZpO/MnMniTqVVt27PZQW6kkJw3gkHiCR8FKk1yInBSVNGN7Se8SfEk/FZObNSwRjyR6a1YNm1KhqDIKoLCqEWeSVJFiqlEWFVJFiLkIs8OKyRi+JjLVlbNW6MBCUh1QmwLkDZ2uj0/wD7nH2YiPVzV34FSPN7TnvTfwLctElSDyC6SpO5srJk8c1AJAgPEuiA4ljkpaBzqPn8kIRXnT/Zy0QTAbi3zY4PHuc5askbZYaTI4RbXNNP0K7Dwcxocx5qnlGnR7eM1JJrqFUXAN2Ty4ekfq2BloaXFuQeM6jmOK78Wq4e8eZ1mx5b29h5d3cb1s6UIQPu2PcfRbHqEccNlZm+PAiV87d2qerWnqmH2dfVaJ6hvkWWDZMI8Z8SNgZ1JqTqTquaUmy4x41FUjJVYG6wJQWKqkizyShFiqhFhVCLFVSRYsSmiLFiU0RYiUoizzVTRFhVCLPNVJFhVCLFVKIs8vfkskuJjKVKyRdGUVXTS8S1o/1O+GFWMFR5XUz3+Pe2yzg+oHkthyHf2Sd2noCUIDHPogIvaJcModwNVJBp9L91faLte4ZmEiYU9mha/wAsLifJa5rgdOmlU67+BQNzzVjwnVhLT5aKu1MKlfeeq2Zm3sKi+a4G9iXMWVnkqTFnmikxoFBI6oTYqoRYVUkWKqEWIuU0RYsSULPJcpoxsVVJFiqhFhVSRYqoRYqoRYsSmiLFVTRFiJU0RYsSEWattlyy1OQ81uxRt2cOty7sKXUsXYyy9VZmZZv7f5u77gF1RKLNzomJNABwp7lsOckexn4jzQEqQHiUdk+CAil5jtKSEdm63NmgMbxUUMbgd7SKfA08lBKdcT5l2iut1ht0sLq0DqAneNWu820PquTLC413F7odRu5L6S/k9Byr2qPRKVodUJsVUIFiShYsSmiLDEpoixVU0RYqpRFiqpIsVUIsVUIsVUIsWJTRFiJU0RYqqaIsRKEWLEpIsWJCLPJchFnlzlKVmMpUhXVZTPaGMGgNXeG8+gPuXVBUinz5N+fkW1dzauyHZYB7smj64LbErsjtnSkk+H18VmaiY7GRUjrxQEjQAgIre7KE8ipIMdz2zq35905O+R8kBGum/ZX7RALVEKywiklNTGKkO/lJ9HHgtc11OnBOvd9PMpSw2qoH15Lhy46PSaTUqUUbuJaKLDeCqURYqqaFgXIRYqoRYqoRYqoRYsSmiLESpoWIlTRFiqlGNixKaFixIRYsSGNiqhFiqgsVVJFiLkoizWtM1At8IHDqM1Il+xt3dVGZHd+TTiB/fL0C2lbJ0iw7LYzHGMXed2ncuXlp6rajkbswONTTiafXv9EILMuCDDC1SQdJACA4O0EVDXc4e8fQQgjochJIbotwe3q35kClDmHN3g8f0UkFC9J2xxu+0dZECbLMasOZwO1Mbj5GnEeBWicCx0uop36/cjkE9frVccoF/izWjOHLXR0WFVFCxYlNEWKqmiLESpoixVQixYlJFiLkIsWJCLFVCLFVBYqqSLCqEWLEpoixVSiLESpoizFJJRbIxOfJkpGxcN39dIHO/ZtNfErdy4FbObk79C4di7kMrutcPu4z2eDnDf4N+NOayijlyS6Hdv2Og8foLM1nJuKDrJwNzfn9H1REMtSFmFoHAKSD2gBAaV72bHGaajMeX9qoCFTnegHFMQQQaEaFAdO2sitkD4Z2hzXCjm/BzTuPPclWE3F2j582r2blu+bA6roXH7uSmo4O4FaJwss9Nqa8v4NCKav6/quZxLiGW0ZsSwo3qQFyCxYkIsWJCLFVBYkIFVSRYVQixVQixVU0RYqqaIsVUAqoQFVNEN0Y5JeHqs1E0TyCsVkdM7gyuZ48gtq904Jz3/IsnZDZ4zODGjDG2mNwGg9kcXH+6lKznnMueyWRsUYY0Ua0AADgNAthzke2lyaXHdX6+SAzbDXbQY3DM5nxO7y0UoxZNFIBACAEBDdoLH1clR3XZjx3j5oDjB9EBmjlINRqgPF8WaO1RGOVoNeOnlzRqyYycXaKX2i2ZksjyW1fH6uA+YWiUejLLDlaVx4ru6nJhtFVplCixx51JcDOHBa906FJDUGQIBVQixVQgSkCQxEpAIQCAVVNCzy54WSRrc0uRglm4rNRs5smVLmbFiu50hq7JvDefHgs+XI5ZNy4y5E52buAyEfhjGrqe5vEokaMmQtq5LPHCwMYA0D6JJ3nmtiOdnUltYprkpBFLbaDapxGzuRkYuBdub4DXxoi4kPgT+7bKI2Bo4ZrIxNpACAEAIDTvWwiWMtOuoPA7igK9tDC1xa4Uc00I+tygk8skQGUOUijTvGxiRtKYvj/AHWLVmUJuDtFc39ssKlzOw7kMj4tWlpx8UWEJxyeEiLWizyRGj25cRmP7LCk+R0rLOH7l8UKOfgVi4tHRDMnyZkEqx3TapjxhRRO8gqlE2gqlEWKqURaFiU0yLQi9TRG+jyZFKRg5mJ8vErJRNMsqXNjihe/uig4n6zWdJczQ8kpcjr3fc+YJBc760G5OLNLcY8ebJbdlzAUMn5R/uKySOeeRsk9mtIaKNoKeg8FkajfhvOmh+uakg1rxvhzqRRZvd7hvcVBJL9jrkEbA4jzOpJ1J8VsRrZK0AIAQAgBACAj+09y9aOsj/aNH5h7JUMlEGx67iDQg6g8CFFkmSORLBmDksGG1Wdrx2h5jVAnRHrx2erXDR3LRy1Sx2deLVSjwZEbx2bFe6WHzH/1Ye8jpUsU+PJnGmuaRuhr4j5hLXVGaUlyfqazoJBq2vhQqKiZrJNc0Yy4jVrh/KU3Se370xdcm4x+oiLrlO4yP1ERhxOjSfIpujt+5HpsEh/DTxSkYvJN9DYiut51NOQHzKm10Ncm+rOjY7lFcm1Pqf7KeLNTnCJ3LLdFO9l7ypUTTLM2dSFjWd0U57/VZI0ttmQ2jyUkGI2r0QHr7Y40DQSSaAbyUBOdjNmz35M3HNx+Q5LNKjBuyxI2ACg3KSD0gBACAEAIAQAgIrtRs31lZYaNkGo3O5HnzUNEpkKbLRxa4FrxkWlYmRtRlY2ZUZwKpYoToSp3iKNeWGooQCOBFUsUzmWm6Iz+Gnh+miikbI5Jx5M5do2fYdHU8W/osd1GxaiXU0JdneBHvCjcNi1JrPuB3L1UbhP6k8f4EeXqm4Q9Sem3LxIU7hi9QzKy62jU+gU7qNbzSZsMsrBur4qaMHJszYwNMvBSYnnrEB4dMpIMbpVACJjnuDWjE46NHz4BAWDsfsma435uOp3AcGrYlRg3ZY9ngDGgAKSDKgBACAEAIAQAgBACA4G0WzMdoFe68aOGo/UclDVkp0V9brPPZHUlbiZueNPP2Vg0Zpm3Ybcx+hFeB18uK1tGaZ1GRcFjZNGTqOI+SWKMclhHgm8KNOa7VO8KNGa7zwU7xFGjLYyNymxRqSQHgpsijWfGeCkijC5AYnOQGIycEB4c9AeC7y+KA3rruqSY9gEN3vI+HFSlZDdFlbM7INjbiIzpU17zjuqVmlRg3Z07O9zRiBIyq09qjn0Yerw1pq4tpTdxCkglAQAgBACAEAIAQAgBACAEBgtVkbIKOANUBB782BBq6A4DwpVvpu8li4mSkRl77ZZTR7S5o35vb+oWtwM1I3rFthGcpGlvMdoemR+K1uHcZbx27Le0EndkZXhXCfQ0WLi0TZtOYDvUEmrNAOXvU2DnWiz/AFU/opsHLtEP1U/osrBzJ4+fxWVmNGhKAsiDVe4IQYXv5qCTasV1yy9xhA9o5D+/kpSbIbSJjcOwhJBk7R5ijfTf5rNRMHIsK7LiZEBkCVkYnVAQGIWVmLFgbi1xYRWvGvFAZkAIAQAgBACAEAIAQAgBACAEBgnsjH94AoCO3psVBLU4RXjSh9QopE2yL2/o6cP2b3Dxo4fJRuk7xyJNlbZF3HnyL2/BYuBlvoxOhvBu95/nDv6ljueBO+jE6W3b2u/Kz9E3PAnfML22w6sd+Vibg3zH/hlrd+F3q0fNTusjeRmh2UtL9aDzJKndZG8jrWLo/e7vucfAYR81O4RvknuzYONlCWgHicz6lZJIxbbJNY7kjZuqVJB0mtA0yQDQAgBACAEAIAQAgBACAEAIAQAgBACAEAIAQHksB3BAY3WVh1aPRAYzd0fshAL/AA2L2B6ID02wRj8IQGVsDRo0eiA9gIBoAQAgBACAEAIAQAgBACAEAIAQAgBACAEAIAQAgBACAEAIAQAgBACAEAIAQAgBACAEAIAQAgBACAEAIAQAgBACAEAIAQAgBACAEAIAQAgBACAEAIAQAgBACAEAIAQAg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TEhUUEhQVFBQVFRUUFBUXFBQXFBgXFBUWFhQXFBUYHCggGBwlHBQVITEhJSkrLi4uFx8zODMsNygtLisBCgoKDg0OGxAQGywkHyQsLCwsLCwsLCwsLCwsLCwsLCwsLCwsLCwsLCwsLCwsLCwsLCwsLCwsLCwsLCwsLCwsLP/AABEIAOEA4QMBEQACEQEDEQH/xAAcAAACAgMBAQAAAAAAAAAAAAAAAQYHAwQFAgj/xABDEAABAwEFBAcFBQYFBQEAAAABAAIDEQQFEiExBkFRYQcTIjJxgZFSobHB8BQjQpLRM2JygrLhFUOiwtJTY4PD8ST/xAAbAQEAAgMBAQAAAAAAAAAAAAAAAQUCAwQGB//EADURAAICAQEFBQcDBAMBAAAAAAABAhEDBAUSITFBE1FhcZEGIoGhwdHwFDKxI0JS4RVi8UP/2gAMAwEAAhEDEQA/ALxQAgBACAEAIAQAgBACAEAIAQAgBACAEAIAQAgBACAEAIAQAgBACAEAIAQAgBACAEAIAQAgMc8zWAue4NaNS4gD1KhtLizKEJTe7FW/AjV47f2KLIPMx4RNxD8xIb71zT1mKHW/IuMGwNbl5x3V/wBuHy4v5EetnSif8mzjxkf/ALWj5rlltH/GJbYvZZf/AEyei+r+xyZuke2nu9S3wjJ/qcVp/wCQyvkkd0PZzRR57z+P2Rqnbe3nSenhFF82qP1WofX5I3f8Js9c4fOX3Mse1t5H/OJ/8UP/AAWaz6jv+SNctk7NX9nzl9zbbtxeDO8I3DnH/wASFn+pzruND2Hs+fK18fujdsnSi8ftrO082PIP5XA/FStotfuic+X2Xg1/SyP4r6r7Egu7pDscmT3PhP8A3G5fmaSPWi6Ya3FLrXmVWf2e1mLjFKS8H9HTJPZbUyRodG9r2nRzXAj1C6lJNWimyYp45bs00+58DMpMAQAgBACAEAIAQAgBACAEAIAQAgBACA1LzvOKzsxzPaxvM5k8GjUnkFhOcYK5M36fTZdRPcxRbf5z7iu796S3uq2yMwDTrJAC7xazQedfBVubaHTGviz1ej9mYR97UyvwXL4v7V5kHvC8JZ3YppHSHdiNaeA0Hkq+eWU3cnZ6TBp8WCO7iiorw/OJrrWbgQGaz0rmujGkasm9XA69mwldKo4Mm8iUXJ1II6yuHfTXkunHu9Sl1fbNe5zN6+jZOr+7JxcDpTzWeTs64HPpFq9/3+RW95YcZwqrzJHrtPvbvE1FznQZrHa3xOxxPdG7i0kHz4+ayhklB3FmvNhx5o7uSKa8Sa3H0kyso21N61vtsAbJ4kd13uVhi2g1wyL4nnNZ7NYp+9p3uvufFevNfMsS575htLMcLw4bxo5p4OacwrPHkjkVxZ5PVaPNpZ7mWNP5PyfU6CzOYEAIAQAgBACAEAIAQAgBACAEBDtr9uWWasUNJJ9D7EZ/fI1P7o86Li1Gsjj91cWX+y9h5NVWTL7sPm/Lw8fSyqryvCWd5kmeXuO86AcGjQDkFT5MksjuTPb6fT4tPDcxRpfnPvNZazcCkAgBACWD22UjQrNZJIxcIvmZG2x4/EVkszMHgg+gPtjzqSjzMLBBckYCVrcmzalQliAqgFVBZmsdsfE8SRPLHjRzTn4HiORyWcMkoO4ujVmxY80HDIk0+jLQ2R2+bMWxWikcpoGu0jedAM+67lod3BXGn1qye7LgzxW09gywXkwe9Hquq+6J011V3HnRoAQAgBACAEAIAQAgBACArrbvbYtLrPZXdoZSyjdxZGePF27QZ6Vur1m77mPn1Z6zY2xFJLPqFw/tj9X4dy6+XOtVUnsAQAgBAJQBoBIAqgFVAFUIsKoLFVCLBBYqqSBVQixEoLLB2E23LS2z2l2WTYpSdNwZKd40Adu35K10mr/sn6nltsbGUrz6dcebj3+K8e9ehaTH18d4VmeQPSAEAIAQAgBACAEAICD9Iu1Rgb9nhNJnjtuH+Ww8ODju4DPguHWans1ux5s9HsLZSzy7fKvcXJd7+y/OpU4VKe5GoAkAVQCqgsKoRYqoRYILEhFjCmhZu2S6J5f2cT37uy0mh50081tjgyS5I58mqw4v3zS82dJmxVvIr9md5viB9C9bf0WbuOR7Z0KddovSX2OdeVy2iDOaF8YrTER2PzCoWuenyQ/cjpwa3Bn4YppvuXP05nUuPYye1sL4ZIC0OLTWR9QQd4DDSuo5ELbi0csiuLRx6vbGDSz3MkZXV8EvuviddnRbaN80I8MZ+QW9bOl1aOB+0un6Ql8vuyHWi7HxzmzyUY8PEZJJw1JoDWndNQa00K4nianuMvIaiE8KzR4qr4c//Sat6K5SAftMeYr+zd8cS7/+Of8AkUD9pcSddm/VfY5O0mwU1khdM6SORrSAQA4O7RpkDlvWrLo5Y471nXo9t4dVlWJRab8unEkPRrtWX0sszvvGj7h5PeaBnG48QNOXhn1aPUb3uS59Co25sxQf6jEuH9y7vHyfXx8yx431HxC7zzR7QAgBACAEAIAQHN2ivdtlgfM7PCKNb7Tz3W+vuqteXKscHJnXodJLV544o9eb7l1ZQ1rtTpHukkOJ73FzjxJ+S85OTm3Jn03FjhigoQVJcEYarEzsVUFhVCLBBYkINix2J8rg2NpcToACfQDMrZDFKT4GrLmhjW9N0iSWPo/tbxUtDP4iB8e17l1x0GRlVl29pIOrvy4/6+ZtTdGtqAqDG48A7P8A1AD3rN7PkaY+0embp2vNfZv+CIXjYnwSGOUFrm6ggjXTX4riyY3B0y6w5oZoKcHaZYHR9smyRplmFQDQD2jQE1/dFQKbyHVyorLSaZVvM81trak8bWLE6f8AC+7530VVxLIa1rG0ADWtGgFAAOACsUqPJuTk7fFkOsXSZZJJxCGytDnYGyua3qySaDfUAnfRc61WNy3SzlsbUrH2lLvrqSe2XlZ2giWSIAihDnNoRwIK6G11K2Cndxu/ArKe9YLvtwlscjZLPNlNEx1cFDnTwqS3zCrZSjp8m9Dk+aPW4oz2no3jzqskeTfX8qn8GWtZLS2RjXsIcxwDmkaEHRWSaatHkskJY5OElTXMr/pZuDEwWuMdplGy03sJ7Lv5SfQ8lwa7Da310PSez2u3ZPTy5PjHz6r4/wA+ZJdg7zNosUT3GrmgxuPNhpXzFD5rp009/Gmyr2xp1g1cox5PiviY+kNmK77Rybi/KQfkp1CvFIw2VLd1mPzr1KJhncxzXNJa5pDmkagtNQR5qjTcXaPfSSlFxkrT5l77KX8LXZmTjJ47E7Ruc3UgcNCOR5K9w5FkgpHz7aGkelzvH05ry/OBImmq2nENACAEAIAQAgKl6Vb46ydtnaexCAXc5Hj5NI/MVUbQy3LcXQ9v7OaTs8DzvnLl5L7v+EQaqrj0QqoRYVShYsSULCqEWd/YzZx1tmw1LY2UdI7LSuTW13nP0K6tLp+1l4Irtp7Qjo8W9zk+CX1fgi6ruu2KzswxMDBvO803uccz5q7hCMFSPAZ9Tlzy3sjv86Iijuk6y9eIg2QtxYDLQYAa0rrWld60vVY1LdO6OxtTLHv0u+upNgV0lUQvpTucS2XrgPvISDXeWE0eD7j5Lj1uLex73VF/7P6t49R2Tfuy/np9jF0T3s19mMBP3kT3OpvLZCXYueZI9FGhyb2Pd6oy9otO46hZekkvVcK9CdFdp54hd5dGlkkcXNMkRJJoxww1OeQcDTwC5J6PHJ2uBeYdv6mEVGSUvNcflRw7Z0QsObLSSf8AuRg+pBWEtG+kjox7fgv3YvR/6Ilf+xlpsYxSNDo/+pGSWjhiqAW+eXNcWbTZIcXxRe6PaWn1Pu43T7nwfw7yQdGG1XVP+yyu+7efuifwvJzb4Hdz8V0aLPXuS+BW7d2f2kf1GNe8v3eK7/h/Ba88bZGOY8Atc0tcDoQ4UIVm4pqmeShOUJKUeDXFER2BsjrLLa7I7Rj2SxH2o5AQD/oAPOq5NNB45Sh8S82xljqcWHUx6pxfg1/7w8DsbWsxWS0N4xP/AKSunKrg14FTo5buoxv/ALL+T57a5efaPotkw6Mb76i1iNxpHPRh4Yx+zPnUt/mC7dFk3Zbr6lLtzTdrg7Rc4cfh1+5c0LsJw7jm39FanjDaQAgBACAEBr261tijfI80axrnnwaKqJNJWzPFjlkmoR5t16nzvbLW6WR8j+89xe7xcarzc5OUnJn1DHjjigsceSVehhqsTM7+zeyNotnaYAyKv7V9Q08cA1efDLmunDpZ5ePJFdrtqYNJwm7l/iufx7vzgWHdfRtZIwOtxzu/ecWt8msI95KsoaHHHnxPM6j2i1WR/wBOor1fq/pR15NjrERT7NGOBaC1w8HNzW56fG+hxR2vrU77Rvz4r0ZXG32ywstHsqWOdQOy31OF4GWIUyI1Fa5irq3V6dQ4r8/Pzx9RsjaT1VxfNLivqvDvXR1XB0tjo/2qs1is8vXE43S1DWirnNDGge/Etujywhjd95x7d0mbUZodmrSj8Lt/6Ni3dKb5Dgs1mJrlV5zNcsmtW6WsXKKOLBsGb45JUa2znRtLKWvtP3TCaln4yK92n4a8TmOG9aMejcncuBZarbuLCnHD70u/p5+PkvUtwBWh4yzBb7KJYnxu7r2OYfBwIPxUSW8qZsxZHinGceaafofO8c8tlmJjcWSxOc2o4tNCCN4NNFQxlLFPhzR9Eywx6rFUlcZJMmNg6WJm5Twtf+8w0J8irCGtvmjzefYDT/py9TsWfpcs578UzPIH4FblqoHDLYuoXKmSu4NqbPaweokDiNWnJw8Qt8MkZ8jgz6XLhfvqjrTUc0tcAWkEEHMEHIghZNJmmMpRaknTRQG2F1iy2uSNmTQQ+PiGuzAryNR5Kkz4+zyUj6BoNV+p08cj58n5rn6lobA7TfaoA15++jo1/E+y7zp61Vnps3aR48zye1tD+my3H9suX1XwJKYm9YJPxBrmeLSQaHwIy8TxXRuq7K5ZZLG8fS7+KNe9+1FIOLHD1aUlyMcbqafij5zbkqBrifR96z0yUtIc00c0hzTwLTUe8KYtp2YzSlFxfJ8D6Fuq3i0WWOUZFzGP8CQCfQ/BXsXvJM+eZsbxZJQfRteh1rJPibXfofFSazOgBACA8vKAhvSveHV2LqxrM9rD/C3tO+AHmuXWSrE/EudhYt/VqT/t4lNVVJR7uyUdH+zgtloPWCsMQDpN2InusrzzJ5DmurSYO0lb5Iqtr7Qekw+5+6XBeHey72MDQA0AACgAFAANAArtKjwMpOTt8ykrz6QbabS57H4Y2PIbFhbhLWmlHmlamiq56ySnw5HsMGwcLxJT/c1z7i6bFaBJGx40e1rh4OFVZp2rR5HJBwm4PmnRzdr7u6+xzR0qcBcz+Nnab7wteeG/jaOvZuo7DVQn0un5PgyhLvsT55WRRir3uDWjx3ngAKk+CooQcpbqPoGbJDFCU58lxZeWy2ykFiYMID5SO3KR2jxDfZHIedVd4dPHGuHPvPB6/aeXVyp8I9I/fvf4jj9JG10lkaxkIHWS1o4jJoFKmm85hNRm7NDZug/VSd8lzNLolvqSZs7JnukeHNkBPBwpQcBVvvWvSZXO0zq2zooadQlBUmmvT/0sEuXYURSXSNYRDeDnEVZLhlppXLC8DzFfNVGrhu5b7z3Oxs3a6RRvjG19V/JP7m2Wu90bJI4sYcGuBc48K5hpAXbDBiq0jz+p2prYzcJOmuHJfWz1tPsdBaYOriZHDI04mPDaCuhD6ZkFTl08ZxqPBmOi2tlxZd7K3KL4NX80crYbYmSyTGaZ7K4HMDWEuBxEZkkCgFOeu6mevT6eWOVyZ1bU2ph1GLs8SfNO2qr5sm0kwAzK7Dz5Re3d6ttFtkcw1a0NjB44a1p5n3Kq1ct6fA9nsbG8emSl1dmjcF7uss7ZWbsnj2mnUfotOLI8crO3V6eOpxPHL4eDL1sFubLG2Rhq14DgeRV1GSatHg8uOWObhLmh2p1Wkcj8FJrPniYUc4cHOHoSqSaps+hY3cE/BHiqxMy4Oii347IIye458Z8D2h7nU8lbaWV4zx22Me7qm+9Jkru2fC/Cd9Wn+JuS6CqO2oJBACAwvd2mjxPogKv6ZbV97BHuaxz/ADe6g/o964Ne/dSPTezsfflL86fcrqqqj1llv9D0QFkkdvdMa+DWMA+fqrfQL+m/M8d7Rzb1EY90fqyd1XaedIzDsjYYXumdGHOLnPrIatbiJcaNPZ1OpFVoWmxp71Frk2xq8kFjUqSSXDg3XDnzNG+ukayQdlruscMsMdCPXQKZZ4RNGHZ+fNxS+LIjJt1eFscW2OAtGlWtxn+Y0wt81zvUzlwgi3x7Hw4VvaidL0/2/gamwkZgvRrJaB46xh4B5bWg94XPpo7uemWW1J9ps9yhydP4WXPjVueJIrt5ssbbGzq3NbLGSW4q4XNd3mkitNAfJc2pwvLFVzRbbJ2hHSTe+nuvu6PvMGxOzP2ASPlka58mFvZ7rQCaCppUklY6fB2VtvmbNq7SjrN2GNOlb482yVGVdRSkC6V7v6yFkzaF0JOIb8D6VNORAPquPWQ3o2uhf7B1HZ5XifKXLzRBtnNsZrH2R24q1wHUV1wn5LmwZ3BV0LPaGzoal764S/kmUPSpZyO0yRp4UXYtTFlBLZWeLMFr6VoQOxG9x8gj1MSY7KzPnSIlf23VptILG/dRnUN7xHMrnyalvkWem2TCDufEjkYouRu2XkVSokGzmzElsDuqkiaWUxB7nNIrWhyaajIrZjwyyftNGp1uLTU8t8eVK/qi3Liu1tls7IWuLsNS4k1FTmQ00GVeW9WeKG5HdPH67U/qczyJV+defEz2iagPgtlnJRQFrfWSQjQveR4FxVPk/cz3mB/0o+S/gwlywNtk+6JLXSSZldcDx5VB+I9FY6N+60ea24vfi/AsS1yYZXHm1/uFfmuwoSSwPxNB4hQSZEAnaIDUY+sxHBh+IQgqTpcfW204RM+Lz81X63kep2A6+f0IRVVh6YtHodtv3c8Vcw8SDwc0N+LVa6CXutHlPaPH/UhPwr0d/UsQuXeecKm6XxKJovvH9U9h7ANG4mnOtNciFX6yUotU+B6bYeHFkxybXvJ/Jmv0V3JZ53zGeISdWGFlScAxFwNW6O03rXpIRyN73Gjp2zqMumhHsnV3ffwrr0+BbQLWNo0BjRoGgADyCskklwPJSnKbuTt+JQ99XmW2+WeM5tmxN8W0HvoR5qoyzrNvI9xpManoo4p8nGvUtu4tqoLRGHB4DqZtJAIO8EK0hljJWjx+p0mTBNxkv9m3bL+gjFXysH8w+Cyc0jRHHKXBIqzbnbk2giKzEiNrg4v9otNW05VAK48+e+CL/Z2z3F7+RfA5du26tsgoJAwUp2Rn6rW9TJnRHZGKLt8ThzWyaQ1kke7xcVpllbO/DpMeN+7FCWo7DG5qmzFxR5wpZjuoYQkdVBNki2HvptmtFZHYY3tLXHdXVp9RTzXRp57suJXbUwvNp6XNO19SbT7fWQaSV8F39rE8ytFm/wAWR3aHpBa+NzLODVwIxHQA8FrnmSXA69Ps2cpJz4IgjSuBnpo8h4lFE2Sbo1tOG2EcYifR7F36VUee2y7aLXt7+2DxaPmuwoTv3BNiiHLL0UEnSQHl/wA0BzbG+s7v4T8QhCKo6ZRhtrD7TGf+wfEBceqjaZ6DY+TdlHza9UQklVR6yyS9Hl7Cz2xuI0ZIDG7hUkFpPmKea6tJPdn5lVtjB2ulbXOPH7/ngXX1itzxJzb+uaG1xhkwPZOJjgSC00puIqOS15cUcipnZotbk0k3KHXmjFcNzQ2KMshr2jV73EFziNK0yAHAKMWKOJUidbrsurmpT4JckuSIzt3tqyFhihcHTOFMsw2u8rDLmUVwNmi0Us0rfIqZpO/MnMniTqVVt27PZQW6kkJw3gkHiCR8FKk1yInBSVNGN7Se8SfEk/FZObNSwRjyR6a1YNm1KhqDIKoLCqEWeSVJFiqlEWFVJFiLkIs8OKyRi+JjLVlbNW6MBCUh1QmwLkDZ2uj0/wD7nH2YiPVzV34FSPN7TnvTfwLctElSDyC6SpO5srJk8c1AJAgPEuiA4ljkpaBzqPn8kIRXnT/Zy0QTAbi3zY4PHuc5askbZYaTI4RbXNNP0K7Dwcxocx5qnlGnR7eM1JJrqFUXAN2Ty4ekfq2BloaXFuQeM6jmOK78Wq4e8eZ1mx5b29h5d3cb1s6UIQPu2PcfRbHqEccNlZm+PAiV87d2qerWnqmH2dfVaJ6hvkWWDZMI8Z8SNgZ1JqTqTquaUmy4x41FUjJVYG6wJQWKqkizyShFiqhFhVCLFVSRYsSmiLFiU0RYiUoizzVTRFhVCLPNVJFhVCLFVKIs8vfkskuJjKVKyRdGUVXTS8S1o/1O+GFWMFR5XUz3+Pe2yzg+oHkthyHf2Sd2noCUIDHPogIvaJcModwNVJBp9L91faLte4ZmEiYU9mha/wAsLifJa5rgdOmlU67+BQNzzVjwnVhLT5aKu1MKlfeeq2Zm3sKi+a4G9iXMWVnkqTFnmikxoFBI6oTYqoRYVUkWKqEWIuU0RYsSULPJcpoxsVVJFiqhFhVSRYqoRYqoRYsSmiLFVTRFiJU0RYsSEWattlyy1OQ81uxRt2cOty7sKXUsXYyy9VZmZZv7f5u77gF1RKLNzomJNABwp7lsOckexn4jzQEqQHiUdk+CAil5jtKSEdm63NmgMbxUUMbgd7SKfA08lBKdcT5l2iut1ht0sLq0DqAneNWu820PquTLC413F7odRu5L6S/k9Byr2qPRKVodUJsVUIFiShYsSmiLDEpoixVU0RYqpRFiqpIsVUIsVUIsVUIsWJTRFiJU0RYqqaIsRKEWLEpIsWJCLPJchFnlzlKVmMpUhXVZTPaGMGgNXeG8+gPuXVBUinz5N+fkW1dzauyHZYB7smj64LbErsjtnSkk+H18VmaiY7GRUjrxQEjQAgIre7KE8ipIMdz2zq35905O+R8kBGum/ZX7RALVEKywiklNTGKkO/lJ9HHgtc11OnBOvd9PMpSw2qoH15Lhy46PSaTUqUUbuJaKLDeCqURYqqaFgXIRYqoRYqoRYqoRYsSmiLESpoWIlTRFiqlGNixKaFixIRYsSGNiqhFiqgsVVJFiLkoizWtM1At8IHDqM1Il+xt3dVGZHd+TTiB/fL0C2lbJ0iw7LYzHGMXed2ncuXlp6rajkbswONTTiafXv9EILMuCDDC1SQdJACA4O0EVDXc4e8fQQgjochJIbotwe3q35kClDmHN3g8f0UkFC9J2xxu+0dZECbLMasOZwO1Mbj5GnEeBWicCx0uop36/cjkE9frVccoF/izWjOHLXR0WFVFCxYlNEWKqmiLESpoixVQixYlJFiLkIsWJCLFVCLFVBYqqSLCqEWLEpoixVSiLESpoizFJJRbIxOfJkpGxcN39dIHO/ZtNfErdy4FbObk79C4di7kMrutcPu4z2eDnDf4N+NOayijlyS6Hdv2Og8foLM1nJuKDrJwNzfn9H1REMtSFmFoHAKSD2gBAaV72bHGaajMeX9qoCFTnegHFMQQQaEaFAdO2sitkD4Z2hzXCjm/BzTuPPclWE3F2j582r2blu+bA6roXH7uSmo4O4FaJwss9Nqa8v4NCKav6/quZxLiGW0ZsSwo3qQFyCxYkIsWJCLFVBYkIFVSRYVQixVQixVU0RYqqaIsVUAqoQFVNEN0Y5JeHqs1E0TyCsVkdM7gyuZ48gtq904Jz3/IsnZDZ4zODGjDG2mNwGg9kcXH+6lKznnMueyWRsUYY0Ua0AADgNAthzke2lyaXHdX6+SAzbDXbQY3DM5nxO7y0UoxZNFIBACAEBDdoLH1clR3XZjx3j5oDjB9EBmjlINRqgPF8WaO1RGOVoNeOnlzRqyYycXaKX2i2ZksjyW1fH6uA+YWiUejLLDlaVx4ru6nJhtFVplCixx51JcDOHBa906FJDUGQIBVQixVQgSkCQxEpAIQCAVVNCzy54WSRrc0uRglm4rNRs5smVLmbFiu50hq7JvDefHgs+XI5ZNy4y5E52buAyEfhjGrqe5vEokaMmQtq5LPHCwMYA0D6JJ3nmtiOdnUltYprkpBFLbaDapxGzuRkYuBdub4DXxoi4kPgT+7bKI2Bo4ZrIxNpACAEAIDTvWwiWMtOuoPA7igK9tDC1xa4Uc00I+tygk8skQGUOUijTvGxiRtKYvj/AHWLVmUJuDtFc39ssKlzOw7kMj4tWlpx8UWEJxyeEiLWizyRGj25cRmP7LCk+R0rLOH7l8UKOfgVi4tHRDMnyZkEqx3TapjxhRRO8gqlE2gqlEWKqURaFiU0yLQi9TRG+jyZFKRg5mJ8vErJRNMsqXNjihe/uig4n6zWdJczQ8kpcjr3fc+YJBc760G5OLNLcY8ebJbdlzAUMn5R/uKySOeeRsk9mtIaKNoKeg8FkajfhvOmh+uakg1rxvhzqRRZvd7hvcVBJL9jrkEbA4jzOpJ1J8VsRrZK0AIAQAgBACAj+09y9aOsj/aNH5h7JUMlEGx67iDQg6g8CFFkmSORLBmDksGG1Wdrx2h5jVAnRHrx2erXDR3LRy1Sx2deLVSjwZEbx2bFe6WHzH/1Ye8jpUsU+PJnGmuaRuhr4j5hLXVGaUlyfqazoJBq2vhQqKiZrJNc0Yy4jVrh/KU3Se370xdcm4x+oiLrlO4yP1ERhxOjSfIpujt+5HpsEh/DTxSkYvJN9DYiut51NOQHzKm10Ncm+rOjY7lFcm1Pqf7KeLNTnCJ3LLdFO9l7ypUTTLM2dSFjWd0U57/VZI0ttmQ2jyUkGI2r0QHr7Y40DQSSaAbyUBOdjNmz35M3HNx+Q5LNKjBuyxI2ACg3KSD0gBACAEAIAQAgIrtRs31lZYaNkGo3O5HnzUNEpkKbLRxa4FrxkWlYmRtRlY2ZUZwKpYoToSp3iKNeWGooQCOBFUsUzmWm6Iz+Gnh+miikbI5Jx5M5do2fYdHU8W/osd1GxaiXU0JdneBHvCjcNi1JrPuB3L1UbhP6k8f4EeXqm4Q9Sem3LxIU7hi9QzKy62jU+gU7qNbzSZsMsrBur4qaMHJszYwNMvBSYnnrEB4dMpIMbpVACJjnuDWjE46NHz4BAWDsfsma435uOp3AcGrYlRg3ZY9ngDGgAKSDKgBACAEAIAQAgBACA4G0WzMdoFe68aOGo/UclDVkp0V9brPPZHUlbiZueNPP2Vg0Zpm3Ybcx+hFeB18uK1tGaZ1GRcFjZNGTqOI+SWKMclhHgm8KNOa7VO8KNGa7zwU7xFGjLYyNymxRqSQHgpsijWfGeCkijC5AYnOQGIycEB4c9AeC7y+KA3rruqSY9gEN3vI+HFSlZDdFlbM7INjbiIzpU17zjuqVmlRg3Z07O9zRiBIyq09qjn0Yerw1pq4tpTdxCkglAQAgBACAEAIAQAgBACAEBgtVkbIKOANUBB782BBq6A4DwpVvpu8li4mSkRl77ZZTR7S5o35vb+oWtwM1I3rFthGcpGlvMdoemR+K1uHcZbx27Le0EndkZXhXCfQ0WLi0TZtOYDvUEmrNAOXvU2DnWiz/AFU/opsHLtEP1U/osrBzJ4+fxWVmNGhKAsiDVe4IQYXv5qCTasV1yy9xhA9o5D+/kpSbIbSJjcOwhJBk7R5ijfTf5rNRMHIsK7LiZEBkCVkYnVAQGIWVmLFgbi1xYRWvGvFAZkAIAQAgBACAEAIAQAgBACAEBgnsjH94AoCO3psVBLU4RXjSh9QopE2yL2/o6cP2b3Dxo4fJRuk7xyJNlbZF3HnyL2/BYuBlvoxOhvBu95/nDv6ljueBO+jE6W3b2u/Kz9E3PAnfML22w6sd+Vibg3zH/hlrd+F3q0fNTusjeRmh2UtL9aDzJKndZG8jrWLo/e7vucfAYR81O4RvknuzYONlCWgHicz6lZJIxbbJNY7kjZuqVJB0mtA0yQDQAgBACAEAIAQAgBACAEAIAQAgBACAEAIAQHksB3BAY3WVh1aPRAYzd0fshAL/AA2L2B6ID02wRj8IQGVsDRo0eiA9gIBoAQAgBACAEAIAQAgBACAEAIAQAgBACAEAIAQAgBACAEAIAQAgBACAEAIAQAgBACAEAIAQAgBACAEAIAQAgBACAEAIAQAgBACAEAIAQAgBACAEAIAQAgBACAEAIAQAgP/Z"/>
          <p:cNvSpPr>
            <a:spLocks noChangeAspect="1" noChangeArrowheads="1"/>
          </p:cNvSpPr>
          <p:nvPr/>
        </p:nvSpPr>
        <p:spPr bwMode="auto">
          <a:xfrm>
            <a:off x="215900" y="-15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89040"/>
            <a:ext cx="199417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881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7580</TotalTime>
  <Words>1200</Words>
  <Application>Microsoft Office PowerPoint</Application>
  <PresentationFormat>On-screen Show (4:3)</PresentationFormat>
  <Paragraphs>278</Paragraphs>
  <Slides>19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Origine</vt:lpstr>
      <vt:lpstr>Worksheet</vt:lpstr>
      <vt:lpstr>Postsecondary Students With Disabilities: What Do They Need, How Do They Fare? </vt:lpstr>
      <vt:lpstr>Objectives: Learn About</vt:lpstr>
      <vt:lpstr>Agenda</vt:lpstr>
      <vt:lpstr>PowerPoint Presentation</vt:lpstr>
      <vt:lpstr>About the Research </vt:lpstr>
      <vt:lpstr>Who are We Talking About: Enrollment</vt:lpstr>
      <vt:lpstr>Obstacles to Academic Success</vt:lpstr>
      <vt:lpstr>Obstacles To Academic Success</vt:lpstr>
      <vt:lpstr>Facilitators of Academic Success </vt:lpstr>
      <vt:lpstr>Facilitators of Academic Success </vt:lpstr>
      <vt:lpstr>Grades</vt:lpstr>
      <vt:lpstr>Graduation / Persistence</vt:lpstr>
      <vt:lpstr>Employment</vt:lpstr>
      <vt:lpstr>Employment: 4 Year Follow-up1</vt:lpstr>
      <vt:lpstr>Learning Disabilities &amp; Universal Design</vt:lpstr>
      <vt:lpstr>Adaptech’s Response to Problems with Commercially Available Assistive Technologies</vt:lpstr>
      <vt:lpstr>Examples</vt:lpstr>
      <vt:lpstr>Conclusion </vt:lpstr>
      <vt:lpstr>To Download Presentation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761</cp:revision>
  <cp:lastPrinted>2016-03-03T00:37:17Z</cp:lastPrinted>
  <dcterms:created xsi:type="dcterms:W3CDTF">2002-08-29T15:31:57Z</dcterms:created>
  <dcterms:modified xsi:type="dcterms:W3CDTF">2016-06-06T14:13:52Z</dcterms:modified>
</cp:coreProperties>
</file>