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2"/>
  </p:notesMasterIdLst>
  <p:handoutMasterIdLst>
    <p:handoutMasterId r:id="rId13"/>
  </p:handoutMasterIdLst>
  <p:sldIdLst>
    <p:sldId id="283" r:id="rId2"/>
    <p:sldId id="380" r:id="rId3"/>
    <p:sldId id="383" r:id="rId4"/>
    <p:sldId id="302" r:id="rId5"/>
    <p:sldId id="376" r:id="rId6"/>
    <p:sldId id="385" r:id="rId7"/>
    <p:sldId id="389" r:id="rId8"/>
    <p:sldId id="390" r:id="rId9"/>
    <p:sldId id="381" r:id="rId10"/>
    <p:sldId id="294" r:id="rId11"/>
  </p:sldIdLst>
  <p:sldSz cx="9144000" cy="6858000" type="screen4x3"/>
  <p:notesSz cx="9296400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 and E" initials="La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1807" autoAdjust="0"/>
  </p:normalViewPr>
  <p:slideViewPr>
    <p:cSldViewPr>
      <p:cViewPr varScale="1">
        <p:scale>
          <a:sx n="98" d="100"/>
          <a:sy n="98" d="100"/>
        </p:scale>
        <p:origin x="-9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1776" y="82"/>
      </p:cViewPr>
      <p:guideLst>
        <p:guide orient="horz" pos="2160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5373" y="0"/>
            <a:ext cx="402944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27859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5373" y="6515100"/>
            <a:ext cx="402944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8542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33700" y="514350"/>
            <a:ext cx="3430588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098" y="3257550"/>
            <a:ext cx="681820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8542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05150" y="857250"/>
            <a:ext cx="3086100" cy="2314575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50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F4930DE-639F-4E09-B60E-1526BEB056CC}" type="slidenum">
              <a:rPr lang="fr-CA" altLang="fr-FR" sz="1200"/>
              <a:pPr/>
              <a:t>10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221111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22615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97284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71936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31597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9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84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fr-CA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84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57550"/>
            <a:ext cx="6818205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514350"/>
            <a:ext cx="3430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049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67544" y="33211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224802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king@claurendeau.qc.c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aptech.org/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mailto:cfichten@dawsoncollege.qc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515938" y="260648"/>
            <a:ext cx="8112125" cy="2212975"/>
          </a:xfrm>
        </p:spPr>
        <p:txBody>
          <a:bodyPr anchor="ctr"/>
          <a:lstStyle/>
          <a:p>
            <a:pPr algn="ctr"/>
            <a:r>
              <a:rPr lang="en-US" altLang="en-US" sz="42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More than </a:t>
            </a:r>
            <a:r>
              <a:rPr lang="en-US" altLang="en-US" sz="42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m</a:t>
            </a:r>
            <a:r>
              <a:rPr lang="en-US" altLang="en-US" sz="42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eets the eye:</a:t>
            </a:r>
            <a:br>
              <a:rPr lang="en-US" altLang="en-US" sz="42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</a:br>
            <a:r>
              <a:rPr lang="en-US" altLang="en-US" sz="4200" dirty="0" smtClean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Engaging Stakeholders</a:t>
            </a:r>
            <a:endParaRPr lang="en-US" altLang="en-US" sz="420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398463" y="25007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50" y="2708920"/>
            <a:ext cx="8928100" cy="259228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defRPr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King, Alice Havel,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Jorgensen, Catherine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defRPr/>
            </a:pPr>
            <a: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5th Ed-ICT International Network Symposium </a:t>
            </a:r>
            <a:b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Newport </a:t>
            </a:r>
            <a:r>
              <a:rPr lang="en-US" alt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Pagnell</a:t>
            </a: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England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defRPr/>
            </a:pPr>
            <a:r>
              <a:rPr lang="en-US" altLang="en-US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</a:t>
            </a:r>
            <a: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11-13, 2019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25" descr="Adaptech logo blue. Copyright is http://www.adaptech.org/" title="Adaptech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98" y="6018360"/>
            <a:ext cx="63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lobe with lines connecting different countries. Copyright is http://ed-ict.com/" title="Ed-ICT International Network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21" y="5983435"/>
            <a:ext cx="92371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2203" y="6324748"/>
            <a:ext cx="12827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2837" y="6113611"/>
            <a:ext cx="1810268" cy="60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83" y="5457952"/>
            <a:ext cx="1162035" cy="40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24E992-7B71-419F-89A6-CF04C5782A62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Contact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85875"/>
            <a:ext cx="8784976" cy="4879975"/>
          </a:xfrm>
        </p:spPr>
        <p:txBody>
          <a:bodyPr>
            <a:noAutofit/>
          </a:bodyPr>
          <a:lstStyle/>
          <a:p>
            <a:pPr marL="492125" lvl="1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rgbClr val="ACCBF9">
                    <a:lumMod val="25000"/>
                  </a:srgbClr>
                </a:solidFill>
              </a:rPr>
              <a:t>Laura </a:t>
            </a: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King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 smtClean="0">
                <a:solidFill>
                  <a:srgbClr val="0033CC"/>
                </a:solidFill>
                <a:hlinkClick r:id="rId3"/>
              </a:rPr>
              <a:t>laura.king@claurendeau.qc.ca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57200" lvl="1" indent="-457200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Catherine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Fichten</a:t>
            </a:r>
          </a:p>
          <a:p>
            <a:pPr marL="492125" lvl="1" indent="26988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0033CC"/>
                </a:solidFill>
                <a:hlinkClick r:id="rId4"/>
              </a:rPr>
              <a:t>cfichten@dawsoncollege.qc.ca</a:t>
            </a:r>
            <a:endParaRPr lang="en-US" sz="2800" u="sng" dirty="0">
              <a:solidFill>
                <a:srgbClr val="0033CC"/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rgbClr val="ACCBF9">
                    <a:lumMod val="25000"/>
                  </a:srgbClr>
                </a:solidFill>
              </a:rPr>
              <a:t>Alice </a:t>
            </a: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Havel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ACCBF9">
                    <a:lumMod val="25000"/>
                  </a:srgbClr>
                </a:solidFill>
                <a:hlinkClick r:id="rId5"/>
              </a:rPr>
              <a:t>ahavel@dawsoncollege.qc.ca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Adaptech Research Network</a:t>
            </a:r>
          </a:p>
          <a:p>
            <a:pPr marL="492125" lvl="1" indent="222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ACCBF9">
                    <a:lumMod val="25000"/>
                  </a:srgbClr>
                </a:solidFill>
                <a:hlinkClick r:id="rId6"/>
              </a:rPr>
              <a:t>www.adaptech.org</a:t>
            </a:r>
            <a:endParaRPr lang="en-US" sz="2800" u="sng" dirty="0">
              <a:solidFill>
                <a:srgbClr val="ACCBF9">
                  <a:lumMod val="25000"/>
                </a:srgbClr>
              </a:solidFill>
            </a:endParaRPr>
          </a:p>
          <a:p>
            <a:pPr marL="357188" lvl="1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rgbClr val="0033CC"/>
              </a:solidFill>
            </a:endParaRPr>
          </a:p>
          <a:p>
            <a:pPr marL="357188" lvl="1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CA" dirty="0" smtClean="0"/>
              <a:t>Guiding Question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2016224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What have I learnt from the previous four </a:t>
            </a:r>
            <a:r>
              <a:rPr lang="en-CA" dirty="0" smtClean="0"/>
              <a:t>symposi</a:t>
            </a:r>
            <a:r>
              <a:rPr lang="en-CA" dirty="0" smtClean="0">
                <a:solidFill>
                  <a:schemeClr val="tx1"/>
                </a:solidFill>
              </a:rPr>
              <a:t>a</a:t>
            </a:r>
            <a:r>
              <a:rPr lang="en-CA" dirty="0" smtClean="0"/>
              <a:t> </a:t>
            </a:r>
            <a:r>
              <a:rPr lang="en-CA" dirty="0"/>
              <a:t>regarding the engagement of stakeholders?</a:t>
            </a:r>
            <a:endParaRPr lang="fr-CA" dirty="0"/>
          </a:p>
          <a:p>
            <a:pPr marL="0" indent="0">
              <a:buNone/>
            </a:pPr>
            <a:r>
              <a:rPr lang="en-CA" dirty="0"/>
              <a:t> </a:t>
            </a:r>
            <a:endParaRPr lang="fr-CA" dirty="0"/>
          </a:p>
          <a:p>
            <a:endParaRPr lang="fr-CA" dirty="0"/>
          </a:p>
        </p:txBody>
      </p:sp>
      <p:pic>
        <p:nvPicPr>
          <p:cNvPr id="5" name="Google Shape;194;p24" descr="Un bonhomme animé s'accotant sur un point d'interrogation. Les droits d'auteur sont :  https://technovation10.wordpress.com/category/general-events/brainstorm/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216" y="3861048"/>
            <a:ext cx="2145475" cy="2022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2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fr-CA" dirty="0" err="1" smtClean="0"/>
              <a:t>Stakeholders</a:t>
            </a:r>
            <a:r>
              <a:rPr lang="fr-CA" dirty="0" smtClean="0"/>
              <a:t> in </a:t>
            </a:r>
            <a:r>
              <a:rPr lang="fr-CA" dirty="0" err="1" smtClean="0"/>
              <a:t>Abundance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1133088"/>
            <a:ext cx="8892480" cy="4888200"/>
          </a:xfrm>
        </p:spPr>
        <p:txBody>
          <a:bodyPr/>
          <a:lstStyle/>
          <a:p>
            <a:r>
              <a:rPr lang="en-CA" sz="3200" dirty="0" smtClean="0"/>
              <a:t>Obvious </a:t>
            </a:r>
          </a:p>
          <a:p>
            <a:pPr lvl="1"/>
            <a:r>
              <a:rPr lang="en-CA" sz="2800" dirty="0" smtClean="0"/>
              <a:t>Students with disabilities, service providers</a:t>
            </a:r>
          </a:p>
          <a:p>
            <a:r>
              <a:rPr lang="en-CA" sz="3200" dirty="0" smtClean="0"/>
              <a:t>Logical </a:t>
            </a:r>
          </a:p>
          <a:p>
            <a:pPr lvl="1"/>
            <a:r>
              <a:rPr lang="en-CA" sz="2800" dirty="0" smtClean="0"/>
              <a:t>Administrators, faculty</a:t>
            </a:r>
          </a:p>
          <a:p>
            <a:r>
              <a:rPr lang="en-CA" sz="3200" dirty="0" smtClean="0"/>
              <a:t>Less-frequently considered </a:t>
            </a:r>
          </a:p>
          <a:p>
            <a:pPr lvl="1"/>
            <a:r>
              <a:rPr lang="en-CA" sz="2800" dirty="0" smtClean="0"/>
              <a:t>Procurement officers, faculty with disabilities</a:t>
            </a:r>
          </a:p>
          <a:p>
            <a:r>
              <a:rPr lang="en-CA" sz="3200" dirty="0"/>
              <a:t>Y</a:t>
            </a:r>
            <a:r>
              <a:rPr lang="en-CA" sz="3200" dirty="0" smtClean="0"/>
              <a:t>es of course</a:t>
            </a:r>
          </a:p>
          <a:p>
            <a:pPr lvl="1"/>
            <a:r>
              <a:rPr lang="en-CA" sz="2800" dirty="0" smtClean="0"/>
              <a:t>Librarians</a:t>
            </a:r>
          </a:p>
          <a:p>
            <a:r>
              <a:rPr lang="en-CA" sz="3200" dirty="0" smtClean="0"/>
              <a:t>Even at the PCE level</a:t>
            </a:r>
          </a:p>
          <a:p>
            <a:pPr lvl="1"/>
            <a:r>
              <a:rPr lang="en-CA" sz="2800" dirty="0" smtClean="0"/>
              <a:t>Parents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9490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B24BB6E-AE0A-4E6B-9D8A-8CAAF95DED15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CA" altLang="en-US" dirty="0" smtClean="0">
                <a:latin typeface="Arial" charset="0"/>
                <a:cs typeface="Arial" charset="0"/>
              </a:rPr>
              <a:t>From Which Direction?</a:t>
            </a:r>
            <a:endParaRPr lang="en-CA" altLang="en-US" dirty="0">
              <a:latin typeface="Arial" charset="0"/>
              <a:cs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sz="quarter" idx="1"/>
          </p:nvPr>
        </p:nvSpPr>
        <p:spPr>
          <a:xfrm>
            <a:off x="80882" y="1278523"/>
            <a:ext cx="8982236" cy="504090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Top down </a:t>
            </a:r>
            <a:endParaRPr lang="en-CA" altLang="en-US" dirty="0">
              <a:latin typeface="Arial" charset="0"/>
              <a:cs typeface="Arial" charset="0"/>
            </a:endParaRPr>
          </a:p>
          <a:p>
            <a:pPr lvl="1">
              <a:spcBef>
                <a:spcPts val="0"/>
              </a:spcBef>
            </a:pPr>
            <a:r>
              <a:rPr lang="en-US" dirty="0" smtClean="0"/>
              <a:t>Government officials, legislators, managers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Bottom up</a:t>
            </a:r>
            <a:endParaRPr lang="en-CA" altLang="en-US" dirty="0">
              <a:latin typeface="Arial" charset="0"/>
              <a:cs typeface="Arial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Service providers, students, ICT technicians</a:t>
            </a:r>
            <a:endParaRPr lang="en-CA" altLang="en-US" dirty="0">
              <a:latin typeface="Arial" charset="0"/>
              <a:cs typeface="Arial" charset="0"/>
            </a:endParaRPr>
          </a:p>
          <a:p>
            <a:pPr>
              <a:spcAft>
                <a:spcPts val="60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Direction influenced by</a:t>
            </a:r>
            <a:endParaRPr lang="en-CA" altLang="en-US" dirty="0">
              <a:latin typeface="Arial" charset="0"/>
              <a:cs typeface="Arial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Multiple factors</a:t>
            </a:r>
            <a:endParaRPr lang="en-CA" altLang="en-US" dirty="0">
              <a:latin typeface="Arial" charset="0"/>
              <a:cs typeface="Arial" charset="0"/>
            </a:endParaRPr>
          </a:p>
          <a:p>
            <a:r>
              <a:rPr lang="en-CA" altLang="en-US" dirty="0" smtClean="0">
                <a:latin typeface="Arial" charset="0"/>
                <a:cs typeface="Arial" charset="0"/>
              </a:rPr>
              <a:t>Meet in the middle </a:t>
            </a:r>
            <a:endParaRPr lang="en-CA" altLang="en-US" dirty="0">
              <a:latin typeface="Arial" charset="0"/>
              <a:cs typeface="Arial" charset="0"/>
            </a:endParaRPr>
          </a:p>
        </p:txBody>
      </p:sp>
      <p:pic>
        <p:nvPicPr>
          <p:cNvPr id="1026" name="Picture 2" descr="Arrow pointing down saying top down beside an arrow pointing up saying bottom up with the word or written in between. Copyright is https://www.insightstoenglish.com/tips-insights/top-down-bottom-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81128"/>
            <a:ext cx="3707904" cy="148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1ECAF89-3B19-4FFE-865A-963AB8444C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C986AB-5257-41E5-9382-AAD6514D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Part of the Equation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26FD88-E9D1-434A-A54D-A33CC0629B3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9756" y="1268760"/>
            <a:ext cx="8964488" cy="4888200"/>
          </a:xfrm>
        </p:spPr>
        <p:txBody>
          <a:bodyPr/>
          <a:lstStyle/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smtClean="0"/>
              <a:t>The silent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smtClean="0"/>
              <a:t>The silenced</a:t>
            </a:r>
            <a:endParaRPr lang="en-US" sz="3600" dirty="0" smtClean="0"/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smtClean="0"/>
              <a:t>Strong voice versus no voice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smtClean="0">
                <a:solidFill>
                  <a:schemeClr val="accent4">
                    <a:lumMod val="50000"/>
                  </a:schemeClr>
                </a:solidFill>
              </a:rPr>
              <a:t>The velveteen rabbit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smtClean="0"/>
              <a:t>The role of advocacy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CA" sz="3600" dirty="0" err="1" smtClean="0"/>
              <a:t>Segregational</a:t>
            </a:r>
            <a:r>
              <a:rPr lang="en-CA" sz="3600" dirty="0" smtClean="0"/>
              <a:t>-belief system</a:t>
            </a:r>
          </a:p>
          <a:p>
            <a:pPr lvl="1"/>
            <a:endParaRPr lang="fr-CA" dirty="0"/>
          </a:p>
          <a:p>
            <a:pPr lvl="1"/>
            <a:endParaRPr lang="en-US" sz="3600" dirty="0"/>
          </a:p>
          <a:p>
            <a:pPr lvl="1"/>
            <a:endParaRPr lang="en-US" sz="3400" dirty="0"/>
          </a:p>
        </p:txBody>
      </p:sp>
      <p:pic>
        <p:nvPicPr>
          <p:cNvPr id="6" name="Picture 2" descr="A wrecking ball knocking down a part of a wall. Copyright is http://jesusgilhernandez.com/2013/01/10/removing-barriers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5706"/>
            <a:ext cx="2376264" cy="150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98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753" y="188640"/>
            <a:ext cx="9036495" cy="710952"/>
          </a:xfrm>
        </p:spPr>
        <p:txBody>
          <a:bodyPr>
            <a:noAutofit/>
          </a:bodyPr>
          <a:lstStyle/>
          <a:p>
            <a:pPr algn="ctr">
              <a:lnSpc>
                <a:spcPts val="3600"/>
              </a:lnSpc>
            </a:pPr>
            <a:r>
              <a:rPr lang="en-US" dirty="0" smtClean="0">
                <a:effectLst/>
              </a:rPr>
              <a:t>Timing Things Right</a:t>
            </a:r>
            <a:endParaRPr lang="en-US" dirty="0">
              <a:effectLst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35605" y="1412776"/>
            <a:ext cx="8872791" cy="4479787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-365760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Before: design phase </a:t>
            </a:r>
          </a:p>
          <a:p>
            <a:pPr marL="630936" lvl="5" indent="-352425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 planning, procurement</a:t>
            </a:r>
          </a:p>
          <a:p>
            <a:pPr marL="365760" lvl="1" indent="-365760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During: action phase</a:t>
            </a:r>
          </a:p>
          <a:p>
            <a:pPr marL="630936" lvl="5" indent="-352425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Communication, silo crossing</a:t>
            </a:r>
          </a:p>
          <a:p>
            <a:pPr marL="365760" lvl="1" indent="-365760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After: review phase</a:t>
            </a:r>
          </a:p>
          <a:p>
            <a:pPr marL="630936" lvl="2" indent="-352425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Assessment, research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Alarm clock with timing is everything written beside it. Copyright is https://aeroleads.com/blog/best-cold-email-subject-line/aeroleads-subject-line-good-timing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7112"/>
            <a:ext cx="268395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597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84213"/>
          </a:xfrm>
        </p:spPr>
        <p:txBody>
          <a:bodyPr/>
          <a:lstStyle/>
          <a:p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/>
              <a:t/>
            </a:r>
            <a:br>
              <a:rPr lang="en-CA" sz="3600" dirty="0"/>
            </a:br>
            <a:r>
              <a:rPr lang="en-CA" sz="3600" dirty="0" smtClean="0"/>
              <a:t>Questions </a:t>
            </a:r>
            <a:r>
              <a:rPr lang="en-CA" sz="3600" dirty="0"/>
              <a:t>for Future 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smtClean="0"/>
              <a:t>Research </a:t>
            </a:r>
            <a:r>
              <a:rPr lang="en-CA" sz="3600" dirty="0"/>
              <a:t>&amp; Practice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dirty="0" smtClean="0">
                <a:solidFill>
                  <a:schemeClr val="tx1"/>
                </a:solidFill>
              </a:rPr>
              <a:t>How to manage </a:t>
            </a:r>
            <a:r>
              <a:rPr lang="en-CA" dirty="0">
                <a:solidFill>
                  <a:schemeClr val="tx1"/>
                </a:solidFill>
              </a:rPr>
              <a:t>and communicate with all </a:t>
            </a:r>
            <a:r>
              <a:rPr lang="en-CA" dirty="0" smtClean="0">
                <a:solidFill>
                  <a:schemeClr val="tx1"/>
                </a:solidFill>
              </a:rPr>
              <a:t>necessary stakeholders</a:t>
            </a:r>
            <a:r>
              <a:rPr lang="fr-CA" dirty="0" smtClean="0">
                <a:solidFill>
                  <a:schemeClr val="tx1"/>
                </a:solidFill>
              </a:rPr>
              <a:t>?</a:t>
            </a:r>
            <a:endParaRPr lang="en-CA" dirty="0" smtClean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CA" dirty="0" smtClean="0">
                <a:solidFill>
                  <a:schemeClr val="tx1"/>
                </a:solidFill>
              </a:rPr>
              <a:t>Who </a:t>
            </a:r>
            <a:r>
              <a:rPr lang="en-CA" dirty="0">
                <a:solidFill>
                  <a:schemeClr val="tx1"/>
                </a:solidFill>
              </a:rPr>
              <a:t>is </a:t>
            </a:r>
            <a:r>
              <a:rPr lang="en-CA" dirty="0" smtClean="0">
                <a:solidFill>
                  <a:schemeClr val="tx1"/>
                </a:solidFill>
              </a:rPr>
              <a:t>being </a:t>
            </a:r>
            <a:r>
              <a:rPr lang="en-CA" dirty="0">
                <a:solidFill>
                  <a:schemeClr val="tx1"/>
                </a:solidFill>
              </a:rPr>
              <a:t>left </a:t>
            </a:r>
            <a:r>
              <a:rPr lang="en-CA" dirty="0" smtClean="0">
                <a:solidFill>
                  <a:schemeClr val="tx1"/>
                </a:solidFill>
              </a:rPr>
              <a:t>out?</a:t>
            </a:r>
            <a:endParaRPr lang="fr-CA" dirty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What factors motivate </a:t>
            </a:r>
            <a:r>
              <a:rPr lang="en-CA" dirty="0" smtClean="0">
                <a:solidFill>
                  <a:schemeClr val="tx1"/>
                </a:solidFill>
              </a:rPr>
              <a:t>engagement? </a:t>
            </a:r>
          </a:p>
          <a:p>
            <a:pPr lvl="1"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Why are some </a:t>
            </a:r>
            <a:r>
              <a:rPr lang="en-CA" dirty="0" smtClean="0">
                <a:solidFill>
                  <a:schemeClr val="tx1"/>
                </a:solidFill>
              </a:rPr>
              <a:t>stakeholders hard </a:t>
            </a:r>
            <a:r>
              <a:rPr lang="en-CA" dirty="0">
                <a:solidFill>
                  <a:schemeClr val="tx1"/>
                </a:solidFill>
              </a:rPr>
              <a:t>to </a:t>
            </a:r>
            <a:r>
              <a:rPr lang="en-CA" dirty="0" smtClean="0">
                <a:solidFill>
                  <a:schemeClr val="tx1"/>
                </a:solidFill>
              </a:rPr>
              <a:t>engage?</a:t>
            </a:r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6" name="Picture 2" descr="Bonshommes travaillant ensemble pour compléter un casse-tête.&#10;Droits d'auteur : https://www.riskassur-hebdo.com/doc/assos2302.jpg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849" y="4372269"/>
            <a:ext cx="2664296" cy="178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47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CA" sz="3600" dirty="0"/>
              <a:t>Questions for Future 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smtClean="0"/>
              <a:t>Research </a:t>
            </a:r>
            <a:r>
              <a:rPr lang="en-CA" sz="3600" dirty="0"/>
              <a:t>&amp; Practice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892480" cy="4888200"/>
          </a:xfrm>
        </p:spPr>
        <p:txBody>
          <a:bodyPr/>
          <a:lstStyle/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500" dirty="0" smtClean="0">
                <a:solidFill>
                  <a:schemeClr val="tx1"/>
                </a:solidFill>
              </a:rPr>
              <a:t>How </a:t>
            </a:r>
            <a:r>
              <a:rPr lang="en-CA" sz="3500" dirty="0">
                <a:solidFill>
                  <a:schemeClr val="tx1"/>
                </a:solidFill>
              </a:rPr>
              <a:t>to implement measures of progress</a:t>
            </a:r>
            <a:r>
              <a:rPr lang="en-CA" sz="3500" dirty="0" smtClean="0">
                <a:solidFill>
                  <a:schemeClr val="tx1"/>
                </a:solidFill>
              </a:rPr>
              <a:t>?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solidFill>
                  <a:schemeClr val="tx1"/>
                </a:solidFill>
              </a:rPr>
              <a:t>What </a:t>
            </a:r>
            <a:r>
              <a:rPr lang="en-CA" dirty="0">
                <a:solidFill>
                  <a:schemeClr val="tx1"/>
                </a:solidFill>
              </a:rPr>
              <a:t>are </a:t>
            </a:r>
            <a:r>
              <a:rPr lang="en-CA" dirty="0" smtClean="0">
                <a:solidFill>
                  <a:schemeClr val="tx1"/>
                </a:solidFill>
              </a:rPr>
              <a:t>exemplary </a:t>
            </a:r>
            <a:r>
              <a:rPr lang="en-CA" dirty="0">
                <a:solidFill>
                  <a:schemeClr val="tx1"/>
                </a:solidFill>
              </a:rPr>
              <a:t>practices? </a:t>
            </a:r>
            <a:endParaRPr lang="en-CA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CA" dirty="0">
                <a:solidFill>
                  <a:schemeClr val="tx1"/>
                </a:solidFill>
              </a:rPr>
              <a:t>Where </a:t>
            </a:r>
            <a:r>
              <a:rPr lang="en-CA" dirty="0" smtClean="0">
                <a:solidFill>
                  <a:schemeClr val="tx1"/>
                </a:solidFill>
              </a:rPr>
              <a:t>do special-interest </a:t>
            </a:r>
            <a:r>
              <a:rPr lang="en-CA" dirty="0">
                <a:solidFill>
                  <a:schemeClr val="tx1"/>
                </a:solidFill>
              </a:rPr>
              <a:t>groups fit? </a:t>
            </a:r>
            <a:endParaRPr lang="en-CA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CA" dirty="0" smtClean="0">
                <a:solidFill>
                  <a:schemeClr val="tx1"/>
                </a:solidFill>
              </a:rPr>
              <a:t>What roles do legal action and funding play?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074" name="Picture 2" descr="A magnifying glass highlighting words such as questions, poll, investigations, problem, etc... Copyright is https://usatodayhss.com/2018/recruiting-column-10-questions-a-college-coach-might-ask-yo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09120"/>
            <a:ext cx="27622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66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4294967295"/>
          </p:nvPr>
        </p:nvSpPr>
        <p:spPr>
          <a:xfrm>
            <a:off x="8629650" y="6353175"/>
            <a:ext cx="514350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Thank You, Merci</a:t>
            </a:r>
            <a:r>
              <a:rPr lang="en-US" dirty="0"/>
              <a:t>, </a:t>
            </a:r>
            <a:r>
              <a:rPr lang="en-US" dirty="0" smtClean="0"/>
              <a:t>Questions</a:t>
            </a:r>
            <a:r>
              <a:rPr lang="en-US" dirty="0"/>
              <a:t>?</a:t>
            </a:r>
            <a:endParaRPr dirty="0"/>
          </a:p>
        </p:txBody>
      </p:sp>
      <p:pic>
        <p:nvPicPr>
          <p:cNvPr id="193" name="Google Shape;193;p24" descr="Thank you written in several including English, French, Spanish and German. Cpoyright is http://pulse-coaching.com/wp-content/uploads/2015/02/merci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7645" y="2204864"/>
            <a:ext cx="6408711" cy="2804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455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16431</TotalTime>
  <Words>234</Words>
  <Application>Microsoft Office PowerPoint</Application>
  <PresentationFormat>On-screen Show (4:3)</PresentationFormat>
  <Paragraphs>79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Origine</vt:lpstr>
      <vt:lpstr>More than meets the eye: Engaging Stakeholders</vt:lpstr>
      <vt:lpstr>Guiding Question</vt:lpstr>
      <vt:lpstr>Stakeholders in Abundance</vt:lpstr>
      <vt:lpstr>From Which Direction?</vt:lpstr>
      <vt:lpstr> Part of the Equation </vt:lpstr>
      <vt:lpstr>Timing Things Right</vt:lpstr>
      <vt:lpstr>  Questions for Future  Research &amp; Practice</vt:lpstr>
      <vt:lpstr>Questions for Future  Research &amp; Practice</vt:lpstr>
      <vt:lpstr>Thank You, Merci, Questions?</vt:lpstr>
      <vt:lpstr>Contact Information 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826</cp:revision>
  <cp:lastPrinted>2018-03-02T21:11:06Z</cp:lastPrinted>
  <dcterms:created xsi:type="dcterms:W3CDTF">2002-08-29T15:31:57Z</dcterms:created>
  <dcterms:modified xsi:type="dcterms:W3CDTF">2019-06-25T14:15:11Z</dcterms:modified>
</cp:coreProperties>
</file>