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image12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8" r:id="rId3"/>
  </p:sldMasterIdLst>
  <p:notesMasterIdLst>
    <p:notesMasterId r:id="rId29"/>
  </p:notesMasterIdLst>
  <p:sldIdLst>
    <p:sldId id="256" r:id="rId4"/>
    <p:sldId id="268" r:id="rId5"/>
    <p:sldId id="321" r:id="rId6"/>
    <p:sldId id="322" r:id="rId7"/>
    <p:sldId id="270" r:id="rId8"/>
    <p:sldId id="271" r:id="rId9"/>
    <p:sldId id="257" r:id="rId10"/>
    <p:sldId id="273" r:id="rId11"/>
    <p:sldId id="260" r:id="rId12"/>
    <p:sldId id="295" r:id="rId13"/>
    <p:sldId id="297" r:id="rId14"/>
    <p:sldId id="298" r:id="rId15"/>
    <p:sldId id="300" r:id="rId16"/>
    <p:sldId id="302" r:id="rId17"/>
    <p:sldId id="303" r:id="rId18"/>
    <p:sldId id="301" r:id="rId19"/>
    <p:sldId id="304" r:id="rId20"/>
    <p:sldId id="305" r:id="rId21"/>
    <p:sldId id="308" r:id="rId22"/>
    <p:sldId id="309" r:id="rId23"/>
    <p:sldId id="313" r:id="rId24"/>
    <p:sldId id="314" r:id="rId25"/>
    <p:sldId id="315" r:id="rId26"/>
    <p:sldId id="318" r:id="rId27"/>
    <p:sldId id="317" r:id="rId2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erine S. Fichten, Dr." initials="CSFD" lastIdx="1" clrIdx="0">
    <p:extLst>
      <p:ext uri="{19B8F6BF-5375-455C-9EA6-DF929625EA0E}">
        <p15:presenceInfo xmlns:p15="http://schemas.microsoft.com/office/powerpoint/2012/main" userId="Catherine S. Fichten, Dr." providerId="None"/>
      </p:ext>
    </p:extLst>
  </p:cmAuthor>
  <p:cmAuthor id="2" name="Adaptech Research Network" initials="ARN" lastIdx="2" clrIdx="1">
    <p:extLst>
      <p:ext uri="{19B8F6BF-5375-455C-9EA6-DF929625EA0E}">
        <p15:presenceInfo xmlns:p15="http://schemas.microsoft.com/office/powerpoint/2012/main" userId="1d07d7e648b1b8d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82" autoAdjust="0"/>
  </p:normalViewPr>
  <p:slideViewPr>
    <p:cSldViewPr>
      <p:cViewPr varScale="1">
        <p:scale>
          <a:sx n="71" d="100"/>
          <a:sy n="71" d="100"/>
        </p:scale>
        <p:origin x="460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96" y="-560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05FE8-DF97-4C1A-8C2E-6CBCC0EE0004}" type="datetimeFigureOut">
              <a:rPr lang="en-US" smtClean="0"/>
              <a:t>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29408-29BC-4338-B6E5-A4E428E05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0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59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729408-29BC-4338-B6E5-A4E428E05B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992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7905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FFF56-9A30-4320-8622-D265EFAD1981}" type="datetime1">
              <a:rPr lang="en-US" smtClean="0"/>
              <a:t>1/12/2022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3715C-541A-4D4C-B97F-977DB3D2F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AF8D7-259D-4847-B1C8-D12436777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88D83-0CDE-4769-BC1C-D8E723CEF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B5F44B-6493-4358-9749-DB84D19C9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B1F87C-E3F3-44A3-90E6-56B0FC577A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B0BC3A-BC00-41B8-9B9F-C997C26FE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27F3-902A-446A-995B-50EAD88003E0}" type="datetime1">
              <a:rPr lang="en-US" smtClean="0"/>
              <a:t>1/12/2022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3DEE16-8EB1-46C1-B656-9CD938AAC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381449-0B35-47BA-A753-71118AAE4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15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A33E-6616-4FC1-B0F7-A8530D704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DB44F1-9872-4BC6-B69A-2D362DDB6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B5442-9709-46B3-A607-18C75324D4E0}" type="datetime1">
              <a:rPr lang="en-US" smtClean="0"/>
              <a:t>1/12/2022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F1D26D-FF0E-4EAA-8554-2B87A93EF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086850-7F0A-41ED-93AE-52615E4AA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64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B6D73B-0317-47E0-8AAD-D53E2ED42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67B1E-7054-47D8-AD8E-5FA9AAB990C4}" type="datetime1">
              <a:rPr lang="en-US" smtClean="0"/>
              <a:t>1/12/2022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B14CF3-CC13-4591-BC35-EEB6FB57A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9AAA6-EB5A-4912-81A4-EE8190DA0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821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66FFB-C699-4AAB-96DB-BBDE0DFBF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E96C3-35AD-4075-9920-F54A457C4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828EA1-CC8A-4234-91EE-84D0C59624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5270B-4581-4AF9-A835-678C56647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A4FE-7DFD-40CE-8D9A-689F1CD3F626}" type="datetime1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D60B1-F357-4DFC-A569-41629D0ED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984D7E-CF8B-4E62-B383-8A8B0C89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30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5E06B-2D46-463D-8E47-286601F64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4B5A93-B37E-4E65-8F7A-F62A30BEAA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36276B-3F15-4D10-ADC7-7ED5209A9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D34162-E26E-4E89-9834-8963915F9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7A1B7-1DF1-479F-BBB5-B9D5AE3913CA}" type="datetime1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2CF89-F50C-4549-8BB6-23B566EDC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59052-4173-482D-A2F4-66382120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440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923B6-59D4-4299-9263-12DE2E56F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EFBD1F-676B-4A18-A43C-08BE13870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3C5C5-CB8F-4A40-967A-660FC463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EDAB1-0D18-4C07-8775-3C85D2E8DAF4}" type="datetime1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0B3B1-7EA9-483F-B4B9-91135D54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1F15D-A273-4939-96C7-EC203C9CD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151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0ECB97-5267-4CF6-95A5-44BEB0C16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4B5A97-89A6-4609-9C44-6B35BF659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035FF2-3CF9-4BB3-B3E4-A91C65E9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46BF1-8EDF-4D7F-836E-B8BD24D537B5}" type="datetime1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01CF9-0115-4392-AC04-A806843A0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9C375-3C51-4EAC-935F-C9352DC99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82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6700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2620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72C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12434-35D3-4C85-B0E5-F64D0C95DE1B}" type="datetime1">
              <a:rPr lang="en-US" smtClean="0"/>
              <a:t>1/12/2022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9CB17-EC9F-41B9-A3DB-204D3784F605}" type="datetime1">
              <a:rPr lang="en-US" smtClean="0"/>
              <a:t>1/12/2022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CA9BC-BF36-47E2-A50E-78317F6CBEEF}" type="datetime1">
              <a:rPr lang="en-US" smtClean="0"/>
              <a:t>1/12/2022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7FBF2-70DA-4DDD-87D8-975D4714AD6B}" type="datetime1">
              <a:rPr lang="en-US" smtClean="0"/>
              <a:t>1/12/2022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92DC6-2946-4A6C-8303-787748E48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6E22C0-882E-4F9F-B1BC-3DCDF31DF3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C7FEE-0428-4338-8629-28A9B4603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1FD9B-F155-4560-BF24-054859F3B379}" type="datetime1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1D51D-DA97-4638-842C-44C77FD02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1EF9E-3E5B-4779-B7CC-C37E0AA32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79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E7BF0-B7F2-4E8E-9A95-241BCC519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7219B-3B40-4B41-ACB7-7B109652B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43951-9978-4CC6-ABA5-31AB555CA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96DD-9B45-4F41-9003-5D9007D96D65}" type="datetime1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95EA7-6845-4B97-8A79-ECB5ED2BD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240E5-E4ED-4FFC-99A8-01542C327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6A905-72CC-4E46-9A51-2DE57453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61FD9-160D-425D-AF13-BBCE12246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53651-ABAC-45EC-B462-18A2768E7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197F1-49C2-4439-A34C-5E72A420F9E6}" type="datetime1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954B3-1D31-45D8-AA32-D18932B69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ADC81-3EE7-44B7-AE12-E7FE9B92C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57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EA941-F89D-43EF-8F92-2083361A0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B9F95-6714-4BEC-AF76-D8679F7C16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75B465-C37C-4283-A931-945B5E125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88319-8FC7-4D7A-859E-DCFA7B48A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7692-DBE7-4E1F-AACB-6496386F0480}" type="datetime1">
              <a:rPr lang="en-US" smtClean="0"/>
              <a:t>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5268E2-7243-417D-90B5-1BAAAEA00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C147C3-1FFF-4970-B193-49C866907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5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0362" y="6198870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10362" y="1126997"/>
            <a:ext cx="109728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964" y="6292596"/>
            <a:ext cx="440436" cy="4465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25924" y="190957"/>
            <a:ext cx="2740151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1853" y="1290065"/>
            <a:ext cx="9516745" cy="19043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72C6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2AF0E-7B36-49FB-8BAE-6E297094741C}" type="datetime1">
              <a:rPr lang="en-US" smtClean="0"/>
              <a:t>1/12/2022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12575" y="6398589"/>
            <a:ext cx="287020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033CC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C0C918-4B2F-4749-8C4F-733915D3A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2AD4A-7E92-462F-B3EA-D3C1F7EC7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91C48-CDFD-4D93-B155-549145161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EB431-32EA-4DBB-8FBF-8E2ECD69A696}" type="datetime1">
              <a:rPr lang="en-US" smtClean="0"/>
              <a:t>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B0C6A-DED7-4762-8A17-B37AE33DB0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57A5-9D4E-4CB4-AAA5-B47B5EB4A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21DFE-9A08-4CCC-B125-70F84E732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4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7669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://www.adaptech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adaptech.org/wp-content/uploads/AccessibleCaptioningForWebsite.docx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mailto:mjorgensen@dawsoncollege.qc.ca" TargetMode="External"/><Relationship Id="rId3" Type="http://schemas.openxmlformats.org/officeDocument/2006/relationships/hyperlink" Target="https://www.coursera.org/learn/inclusive-design" TargetMode="External"/><Relationship Id="rId7" Type="http://schemas.openxmlformats.org/officeDocument/2006/relationships/hyperlink" Target="mailto:catherine.fichten@mcgill.c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ahavel@dawsoncollege.qc.ca" TargetMode="External"/><Relationship Id="rId5" Type="http://schemas.openxmlformats.org/officeDocument/2006/relationships/hyperlink" Target="http://www.adaptech.org/" TargetMode="External"/><Relationship Id="rId4" Type="http://schemas.openxmlformats.org/officeDocument/2006/relationships/hyperlink" Target="https://adaptech.org/research/e-access-concordia-project/" TargetMode="External"/><Relationship Id="rId9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AAA5C7-6DCB-4432-8426-FB239A65EB7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1</a:t>
            </a:fld>
            <a:endParaRPr lang="en-US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584028"/>
            <a:ext cx="11582400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12700" algn="ctr">
              <a:spcBef>
                <a:spcPts val="105"/>
              </a:spcBef>
            </a:pPr>
            <a:r>
              <a:rPr lang="en-CA" sz="3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 EASY Things You Can Do to Make Your Course More Accessible to Students With Disabilities</a:t>
            </a:r>
            <a:r>
              <a:rPr lang="en-US" sz="4400" b="1" i="0" dirty="0">
                <a:solidFill>
                  <a:srgbClr val="003344"/>
                </a:solidFill>
                <a:effectLst/>
                <a:latin typeface="+mn-lt"/>
              </a:rPr>
              <a:t/>
            </a:r>
            <a:br>
              <a:rPr lang="en-US" sz="4400" b="1" i="0" dirty="0">
                <a:solidFill>
                  <a:srgbClr val="003344"/>
                </a:solidFill>
                <a:effectLst/>
                <a:latin typeface="+mn-lt"/>
              </a:rPr>
            </a:br>
            <a:endParaRPr sz="4400" dirty="0">
              <a:latin typeface="+mn-lt"/>
            </a:endParaRPr>
          </a:p>
        </p:txBody>
      </p:sp>
      <p:sp>
        <p:nvSpPr>
          <p:cNvPr id="3" name="object 3" descr="Decorative."/>
          <p:cNvSpPr/>
          <p:nvPr/>
        </p:nvSpPr>
        <p:spPr>
          <a:xfrm>
            <a:off x="1981961" y="213741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812">
            <a:solidFill>
              <a:srgbClr val="00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3400" y="2576679"/>
            <a:ext cx="11125200" cy="23647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252095" marR="5080" indent="-3810" algn="ctr">
              <a:lnSpc>
                <a:spcPts val="4000"/>
              </a:lnSpc>
              <a:spcBef>
                <a:spcPts val="500"/>
              </a:spcBef>
            </a:pPr>
            <a:r>
              <a:rPr lang="en-US" sz="3200" spc="-5" dirty="0">
                <a:solidFill>
                  <a:srgbClr val="0033CC"/>
                </a:solidFill>
                <a:latin typeface="Arial"/>
                <a:cs typeface="Arial"/>
              </a:rPr>
              <a:t>Alice Havel, Catherine Fichten, </a:t>
            </a:r>
            <a:r>
              <a:rPr sz="3200" spc="-5" dirty="0">
                <a:solidFill>
                  <a:srgbClr val="0033CC"/>
                </a:solidFill>
                <a:latin typeface="Arial"/>
                <a:cs typeface="Arial"/>
              </a:rPr>
              <a:t>Mary </a:t>
            </a:r>
            <a:r>
              <a:rPr sz="3200" dirty="0">
                <a:solidFill>
                  <a:srgbClr val="0033CC"/>
                </a:solidFill>
                <a:latin typeface="Arial"/>
                <a:cs typeface="Arial"/>
              </a:rPr>
              <a:t>Jorgensen, </a:t>
            </a:r>
            <a:endParaRPr lang="en-CA" sz="3200" dirty="0">
              <a:solidFill>
                <a:srgbClr val="0033CC"/>
              </a:solidFill>
              <a:latin typeface="Arial"/>
              <a:cs typeface="Arial"/>
            </a:endParaRPr>
          </a:p>
          <a:p>
            <a:pPr marL="252095" marR="5080" indent="-3810" algn="ctr">
              <a:lnSpc>
                <a:spcPts val="4000"/>
              </a:lnSpc>
              <a:spcBef>
                <a:spcPts val="500"/>
              </a:spcBef>
            </a:pPr>
            <a:r>
              <a:rPr sz="2800" u="sng" spc="-5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Arial"/>
                <a:cs typeface="Arial"/>
                <a:hlinkClick r:id="rId2"/>
              </a:rPr>
              <a:t>Adaptech Research</a:t>
            </a:r>
            <a:r>
              <a:rPr sz="2800" u="sng" spc="15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800" u="sng" spc="-5" dirty="0">
                <a:solidFill>
                  <a:srgbClr val="0000CC"/>
                </a:solidFill>
                <a:uFill>
                  <a:solidFill>
                    <a:srgbClr val="0000CC"/>
                  </a:solidFill>
                </a:uFill>
                <a:latin typeface="Arial"/>
                <a:cs typeface="Arial"/>
                <a:hlinkClick r:id="rId2"/>
              </a:rPr>
              <a:t>Network</a:t>
            </a:r>
            <a:endParaRPr sz="2800" dirty="0">
              <a:latin typeface="Arial"/>
              <a:cs typeface="Arial"/>
            </a:endParaRP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r>
              <a:rPr lang="en-CA" sz="2600" spc="-5" dirty="0">
                <a:solidFill>
                  <a:srgbClr val="0033CC"/>
                </a:solidFill>
                <a:latin typeface="Arial"/>
                <a:cs typeface="Arial"/>
              </a:rPr>
              <a:t>Intercollegiate </a:t>
            </a:r>
            <a:r>
              <a:rPr lang="en-CA" sz="2600" spc="-5" dirty="0" err="1">
                <a:solidFill>
                  <a:srgbClr val="0033CC"/>
                </a:solidFill>
                <a:latin typeface="Arial"/>
                <a:cs typeface="Arial"/>
              </a:rPr>
              <a:t>Ped</a:t>
            </a:r>
            <a:r>
              <a:rPr lang="en-CA" sz="2600" spc="-5" dirty="0">
                <a:solidFill>
                  <a:srgbClr val="0033CC"/>
                </a:solidFill>
                <a:latin typeface="Arial"/>
                <a:cs typeface="Arial"/>
              </a:rPr>
              <a:t> Days</a:t>
            </a:r>
            <a:r>
              <a:rPr sz="2600" spc="35" dirty="0">
                <a:solidFill>
                  <a:srgbClr val="0033CC"/>
                </a:solidFill>
                <a:latin typeface="Arial"/>
                <a:cs typeface="Arial"/>
              </a:rPr>
              <a:t> </a:t>
            </a:r>
            <a:endParaRPr lang="en-CA" sz="2600" spc="35" dirty="0">
              <a:solidFill>
                <a:srgbClr val="0033CC"/>
              </a:solidFill>
              <a:latin typeface="Arial"/>
              <a:cs typeface="Arial"/>
            </a:endParaRPr>
          </a:p>
          <a:p>
            <a:pPr marR="381635" algn="ctr">
              <a:lnSpc>
                <a:spcPct val="100000"/>
              </a:lnSpc>
              <a:spcBef>
                <a:spcPts val="1585"/>
              </a:spcBef>
            </a:pPr>
            <a:r>
              <a:rPr lang="en-CA" sz="2600" spc="35" dirty="0">
                <a:solidFill>
                  <a:srgbClr val="0033CC"/>
                </a:solidFill>
                <a:latin typeface="Arial"/>
                <a:cs typeface="Arial"/>
              </a:rPr>
              <a:t>January 12</a:t>
            </a:r>
            <a:r>
              <a:rPr lang="en-CA" sz="2600" spc="35" baseline="30000" dirty="0">
                <a:solidFill>
                  <a:srgbClr val="0033CC"/>
                </a:solidFill>
                <a:latin typeface="Arial"/>
                <a:cs typeface="Arial"/>
              </a:rPr>
              <a:t>th</a:t>
            </a:r>
            <a:r>
              <a:rPr lang="en-CA" sz="2600" spc="35" dirty="0">
                <a:solidFill>
                  <a:srgbClr val="0033CC"/>
                </a:solidFill>
                <a:latin typeface="Arial"/>
                <a:cs typeface="Arial"/>
              </a:rPr>
              <a:t>, 2022</a:t>
            </a:r>
            <a:endParaRPr sz="2600" dirty="0">
              <a:latin typeface="Arial"/>
              <a:cs typeface="Arial"/>
            </a:endParaRPr>
          </a:p>
        </p:txBody>
      </p:sp>
      <p:pic>
        <p:nvPicPr>
          <p:cNvPr id="5" name="object 5" descr="Decorative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7652" y="5206481"/>
            <a:ext cx="996696" cy="347472"/>
          </a:xfrm>
          <a:prstGeom prst="rect">
            <a:avLst/>
          </a:prstGeom>
        </p:spPr>
      </p:pic>
      <p:pic>
        <p:nvPicPr>
          <p:cNvPr id="6" name="object 6" descr="Decorative. 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12749" y="5701658"/>
            <a:ext cx="630935" cy="632460"/>
          </a:xfrm>
          <a:prstGeom prst="rect">
            <a:avLst/>
          </a:prstGeom>
        </p:spPr>
      </p:pic>
      <p:pic>
        <p:nvPicPr>
          <p:cNvPr id="7" name="object 7" descr="Decorative.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497569" y="5819006"/>
            <a:ext cx="1281683" cy="397764"/>
          </a:xfrm>
          <a:prstGeom prst="rect">
            <a:avLst/>
          </a:prstGeom>
        </p:spPr>
      </p:pic>
      <p:pic>
        <p:nvPicPr>
          <p:cNvPr id="8" name="object 8" descr="Decorative.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56433" y="5921114"/>
            <a:ext cx="4628388" cy="1935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22225" y="4482"/>
            <a:ext cx="1173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Havel, A., Fichten, C., &amp; Jorgensen, M. (2022, January 12). </a:t>
            </a:r>
            <a:r>
              <a:rPr lang="en-CA" i="1" dirty="0" smtClean="0"/>
              <a:t>10 easy things you can do to make your course more accessible to students with </a:t>
            </a:r>
            <a:r>
              <a:rPr lang="en-CA" i="1" dirty="0" smtClean="0"/>
              <a:t>disabilities </a:t>
            </a:r>
            <a:r>
              <a:rPr lang="en-CA" dirty="0" smtClean="0"/>
              <a:t>[Conference presentation]. </a:t>
            </a:r>
            <a:r>
              <a:rPr lang="en-CA" dirty="0" smtClean="0"/>
              <a:t>Intercollegiate </a:t>
            </a:r>
            <a:r>
              <a:rPr lang="en-CA" dirty="0" err="1" smtClean="0"/>
              <a:t>Ped</a:t>
            </a:r>
            <a:r>
              <a:rPr lang="en-CA" dirty="0" smtClean="0"/>
              <a:t> Days, Montreal, QC, Canada. </a:t>
            </a: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262644"/>
            <a:ext cx="121920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2: Allow Use of Personal Tech In Class 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04736" y="1301902"/>
            <a:ext cx="11389995" cy="4636526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Students like to use their personal tech in class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Set clear guidelines</a:t>
            </a:r>
          </a:p>
          <a:p>
            <a:pPr marL="375285" lvl="0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Students need personal tech to 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Take class notes 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Read instructions or textbook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Take photos of board or screen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Organize self</a:t>
            </a:r>
          </a:p>
          <a:p>
            <a:pPr marL="832485" lvl="1" indent="-363220">
              <a:spcBef>
                <a:spcPts val="5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Get help 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6" name="Picture 2" descr="Decorative." title="iPad, iPhone, iP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3963675"/>
            <a:ext cx="2947987" cy="1831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588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28600"/>
            <a:ext cx="116931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3: Use Tech in Teaching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143000"/>
            <a:ext cx="11809373" cy="628056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9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Use technology</a:t>
            </a:r>
          </a:p>
          <a:p>
            <a:pPr marL="832485" lvl="1" indent="-363220">
              <a:spcBef>
                <a:spcPts val="9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That has a purpose</a:t>
            </a:r>
          </a:p>
          <a:p>
            <a:pPr marL="832485" lvl="1" indent="-363220">
              <a:spcBef>
                <a:spcPts val="9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Functions well</a:t>
            </a:r>
          </a:p>
          <a:p>
            <a:pPr marL="375285" indent="-363220">
              <a:spcBef>
                <a:spcPts val="9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Students like </a:t>
            </a:r>
          </a:p>
          <a:p>
            <a:pPr marL="832485" lvl="1" indent="-363220">
              <a:spcBef>
                <a:spcPts val="9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Online posting of PowerPoints, readings, grades, videos of lectures</a:t>
            </a:r>
          </a:p>
          <a:p>
            <a:pPr marL="832485" lvl="1" indent="-363220">
              <a:spcBef>
                <a:spcPts val="9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Polling, online quizzes, PPT fill in the blank</a:t>
            </a:r>
          </a:p>
          <a:p>
            <a:pPr marL="832485" lvl="1" indent="-363220">
              <a:spcBef>
                <a:spcPts val="9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Online assignment submission </a:t>
            </a: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endParaRPr lang="en-CA" sz="3600" dirty="0">
              <a:solidFill>
                <a:srgbClr val="1F497D"/>
              </a:solidFill>
              <a:latin typeface="Arial"/>
              <a:cs typeface="Arial"/>
            </a:endParaRP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8194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900" y="234621"/>
            <a:ext cx="115062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4: Support Students in Use of Tech 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78877" y="1143000"/>
            <a:ext cx="11809373" cy="6265177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Provide instructions on how to </a:t>
            </a:r>
          </a:p>
          <a:p>
            <a:pPr marL="832485" lvl="1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Navigate course management system </a:t>
            </a:r>
          </a:p>
          <a:p>
            <a:pPr marL="832485" lvl="1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Use required software </a:t>
            </a:r>
          </a:p>
          <a:p>
            <a:pPr marL="375285" lvl="0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Encourage use of assistive technology </a:t>
            </a: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Built into general use technology</a:t>
            </a:r>
          </a:p>
          <a:p>
            <a:pPr marL="1289685" lvl="2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400" dirty="0">
                <a:solidFill>
                  <a:srgbClr val="1F497D"/>
                </a:solidFill>
                <a:latin typeface="Arial"/>
                <a:cs typeface="Arial"/>
              </a:rPr>
              <a:t>Dictation in Microsoft 365</a:t>
            </a:r>
          </a:p>
          <a:p>
            <a:pPr marL="1289685" lvl="2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400" dirty="0">
                <a:solidFill>
                  <a:srgbClr val="1F497D"/>
                </a:solidFill>
                <a:latin typeface="Arial"/>
                <a:cs typeface="Arial"/>
              </a:rPr>
              <a:t>Narration (text-to-speech)</a:t>
            </a: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Apps to help with </a:t>
            </a:r>
          </a:p>
          <a:p>
            <a:pPr marL="1289685" lvl="2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400" dirty="0">
                <a:solidFill>
                  <a:srgbClr val="1F497D"/>
                </a:solidFill>
                <a:latin typeface="Arial"/>
                <a:cs typeface="Arial"/>
              </a:rPr>
              <a:t>Reading</a:t>
            </a:r>
          </a:p>
          <a:p>
            <a:pPr marL="1289685" lvl="2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400" dirty="0">
                <a:solidFill>
                  <a:srgbClr val="1F497D"/>
                </a:solidFill>
                <a:latin typeface="Arial"/>
                <a:cs typeface="Arial"/>
              </a:rPr>
              <a:t>Writing</a:t>
            </a:r>
          </a:p>
          <a:p>
            <a:pPr marL="1289685" lvl="2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400" dirty="0">
                <a:solidFill>
                  <a:srgbClr val="1F497D"/>
                </a:solidFill>
                <a:latin typeface="Arial"/>
                <a:cs typeface="Arial"/>
              </a:rPr>
              <a:t>Time management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endParaRPr lang="en-CA" sz="3200" dirty="0">
              <a:solidFill>
                <a:srgbClr val="1F497D"/>
              </a:solidFill>
              <a:latin typeface="Arial"/>
              <a:cs typeface="Arial"/>
            </a:endParaRPr>
          </a:p>
          <a:p>
            <a:pPr marL="469265" marR="0" lvl="1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09722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Picture 3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9381" y="3352800"/>
            <a:ext cx="1351594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7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00" y="228600"/>
            <a:ext cx="121158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5: Make Sure Formats Are Accessible (1)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96114" y="1219200"/>
            <a:ext cx="11199773" cy="4603183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Cannot assume that digital = accessible</a:t>
            </a:r>
          </a:p>
          <a:p>
            <a:pPr marL="375285" lvl="0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Why format is important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To access screen readers, text-to-speech, apps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To change font, text size, spacing, colour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To add notations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Picture 3" descr="Decorativ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0" y="4089468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026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5: Make Sure Formats Are Accessible (2)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313931"/>
            <a:ext cx="11466195" cy="531106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Types of files that are generally accessible</a:t>
            </a: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PowerPoint </a:t>
            </a: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Word </a:t>
            </a: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EPUB</a:t>
            </a:r>
          </a:p>
          <a:p>
            <a:pPr marL="1289685" lvl="2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Most accessible for textbooks</a:t>
            </a:r>
          </a:p>
          <a:p>
            <a:pPr marL="375285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If you want to convert a Word or PPT document to PDF</a:t>
            </a:r>
          </a:p>
          <a:p>
            <a:pPr marL="1289685" lvl="2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SAVE to PDF</a:t>
            </a:r>
          </a:p>
          <a:p>
            <a:pPr marL="1289685" lvl="2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Do not PRINT to PDF 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9404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E05D620A-237B-49D1-A5E2-F6EBA4BFE7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5: Make Sure Formats Are Accessible (3)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0" y="1295400"/>
            <a:ext cx="11466195" cy="2618024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Excel not always accessible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Add alt text to table or graph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Label all cells in first row and column 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6" name="Table 5" descr="Example of an accessible table in Excel, with the first rows and columns labelled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048741"/>
              </p:ext>
            </p:extLst>
          </p:nvPr>
        </p:nvGraphicFramePr>
        <p:xfrm>
          <a:off x="658813" y="3733800"/>
          <a:ext cx="10874375" cy="1576683"/>
        </p:xfrm>
        <a:graphic>
          <a:graphicData uri="http://schemas.openxmlformats.org/drawingml/2006/table">
            <a:tbl>
              <a:tblPr firstRow="1" firstCol="1" bandRow="1"/>
              <a:tblGrid>
                <a:gridCol w="2096925">
                  <a:extLst>
                    <a:ext uri="{9D8B030D-6E8A-4147-A177-3AD203B41FA5}">
                      <a16:colId xmlns:a16="http://schemas.microsoft.com/office/drawing/2014/main" val="668206623"/>
                    </a:ext>
                  </a:extLst>
                </a:gridCol>
                <a:gridCol w="2494655">
                  <a:extLst>
                    <a:ext uri="{9D8B030D-6E8A-4147-A177-3AD203B41FA5}">
                      <a16:colId xmlns:a16="http://schemas.microsoft.com/office/drawing/2014/main" val="78810041"/>
                    </a:ext>
                  </a:extLst>
                </a:gridCol>
                <a:gridCol w="2638250">
                  <a:extLst>
                    <a:ext uri="{9D8B030D-6E8A-4147-A177-3AD203B41FA5}">
                      <a16:colId xmlns:a16="http://schemas.microsoft.com/office/drawing/2014/main" val="4198957342"/>
                    </a:ext>
                  </a:extLst>
                </a:gridCol>
                <a:gridCol w="3644545">
                  <a:extLst>
                    <a:ext uri="{9D8B030D-6E8A-4147-A177-3AD203B41FA5}">
                      <a16:colId xmlns:a16="http://schemas.microsoft.com/office/drawing/2014/main" val="6247168"/>
                    </a:ext>
                  </a:extLst>
                </a:gridCol>
              </a:tblGrid>
              <a:tr h="3488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Row 1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Phone number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Email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04157"/>
                  </a:ext>
                </a:extLst>
              </a:tr>
              <a:tr h="6139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Row 2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Jane Doe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555-123-4567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Jane.Doe@gmail.com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2202647"/>
                  </a:ext>
                </a:extLst>
              </a:tr>
              <a:tr h="6139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Row 3</a:t>
                      </a:r>
                      <a:endParaRPr lang="en-CA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John Smith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555-456-7123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John.Smith@outlook.com</a:t>
                      </a:r>
                      <a:endParaRPr lang="en-CA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514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870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12C7D04F-3AF3-4C8A-B828-E2CF4CE520FF}"/>
              </a:ext>
            </a:extLst>
          </p:cNvPr>
          <p:cNvSpPr txBox="1">
            <a:spLocks/>
          </p:cNvSpPr>
          <p:nvPr/>
        </p:nvSpPr>
        <p:spPr>
          <a:xfrm>
            <a:off x="24254" y="304800"/>
            <a:ext cx="1214349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4000" b="1" i="0">
                <a:solidFill>
                  <a:srgbClr val="0033CC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95"/>
              </a:spcBef>
            </a:pPr>
            <a:r>
              <a:rPr lang="en-US" kern="0" spc="-5" dirty="0"/>
              <a:t>Thing # 5: Make Sure Formats Are Accessible (4)</a:t>
            </a:r>
            <a:endParaRPr lang="en-US" kern="0"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1" y="1188963"/>
            <a:ext cx="10972800" cy="4480073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Make course packs accessible </a:t>
            </a:r>
          </a:p>
          <a:p>
            <a:pPr marL="832485" lvl="1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No underlining or handwriting</a:t>
            </a:r>
          </a:p>
          <a:p>
            <a:pPr marL="832485" lvl="1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No shaded background</a:t>
            </a:r>
          </a:p>
          <a:p>
            <a:pPr marL="832485" lvl="1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No missing or light text</a:t>
            </a:r>
          </a:p>
          <a:p>
            <a:pPr marL="832485" lvl="1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No content cut off at edges </a:t>
            </a:r>
          </a:p>
          <a:p>
            <a:pPr marL="832485" lvl="1" indent="-363220"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No partial pages visible on side</a:t>
            </a:r>
          </a:p>
          <a:p>
            <a:pPr marL="469265" marR="0" lvl="1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CC"/>
              </a:buClr>
              <a:buSzPct val="109722"/>
              <a:tabLst>
                <a:tab pos="375920" algn="l"/>
              </a:tabLst>
              <a:defRPr/>
            </a:pPr>
            <a:endParaRPr kumimoji="0" lang="en-CA" sz="40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" name="Picture 3" descr="Picture of a page of an inaccessible course pack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968" y="4419600"/>
            <a:ext cx="7308064" cy="16939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6345578"/>
            <a:ext cx="10058400" cy="383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/>
              <a:t>https://www.uvic.ca/services/cal/courses/course-materials/coursespaces-material/index.php </a:t>
            </a:r>
          </a:p>
        </p:txBody>
      </p:sp>
    </p:spTree>
    <p:extLst>
      <p:ext uri="{BB962C8B-B14F-4D97-AF65-F5344CB8AC3E}">
        <p14:creationId xmlns:p14="http://schemas.microsoft.com/office/powerpoint/2010/main" val="910732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28600"/>
            <a:ext cx="116931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6: Make PowerPoints Accessible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57408" y="1219200"/>
            <a:ext cx="11277600" cy="3756798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Use sans serif font, such as Arial or Calibri</a:t>
            </a:r>
          </a:p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fr-FR" sz="3600" dirty="0">
                <a:solidFill>
                  <a:srgbClr val="1F497D"/>
                </a:solidFill>
                <a:latin typeface="Arial"/>
                <a:cs typeface="Arial"/>
              </a:rPr>
              <a:t>Use minimum 24 pt. font</a:t>
            </a:r>
          </a:p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Use high contrast between text and background</a:t>
            </a:r>
          </a:p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Avoid distracting background images </a:t>
            </a: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0157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28600"/>
            <a:ext cx="116931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7: Provide Alt Text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81000" y="1216736"/>
            <a:ext cx="6057086" cy="431079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Add alt text to all images, graphs, and tables 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Word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PowerPoint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Excel</a:t>
            </a:r>
          </a:p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Picture 5" descr="Catherine's cat Misty">
            <a:extLst>
              <a:ext uri="{FF2B5EF4-FFF2-40B4-BE49-F238E27FC236}">
                <a16:creationId xmlns:a16="http://schemas.microsoft.com/office/drawing/2014/main" id="{EF2708FC-EC55-45B9-91A1-270B9AC4F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744" y="3048000"/>
            <a:ext cx="1261981" cy="1682642"/>
          </a:xfrm>
          <a:prstGeom prst="rect">
            <a:avLst/>
          </a:prstGeom>
        </p:spPr>
      </p:pic>
      <p:pic>
        <p:nvPicPr>
          <p:cNvPr id="7" name="Content Placeholder 5" descr="Pull down menu in PowerPoint, with 'edit alt text' selected.">
            <a:extLst>
              <a:ext uri="{FF2B5EF4-FFF2-40B4-BE49-F238E27FC236}">
                <a16:creationId xmlns:a16="http://schemas.microsoft.com/office/drawing/2014/main" id="{DCEE4192-D3FF-46DA-8791-63D058262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41925" y="1216735"/>
            <a:ext cx="1554275" cy="4872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lt-text box, with 'alt-text' saying Catherine's cat Missy.">
            <a:extLst>
              <a:ext uri="{FF2B5EF4-FFF2-40B4-BE49-F238E27FC236}">
                <a16:creationId xmlns:a16="http://schemas.microsoft.com/office/drawing/2014/main" id="{E9D0B8E4-CFC9-4A8B-B342-BFA6CACF6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400" y="1275887"/>
            <a:ext cx="3172875" cy="481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44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28600"/>
            <a:ext cx="116931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8: Caption Videos (1)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3401" y="1184526"/>
            <a:ext cx="11277600" cy="5326458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Convert audio content into subtitles</a:t>
            </a:r>
          </a:p>
          <a:p>
            <a:pPr marL="832485" lvl="1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Automatic captions generated by AI </a:t>
            </a:r>
          </a:p>
          <a:p>
            <a:pPr marL="1289685" lvl="2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  <a:hlinkClick r:id="rId2" tooltip="https://adaptech.org/wp-content/uploads/AccessibleCaptioningForWebsite.docx"/>
              </a:rPr>
              <a:t>Available on Zoom and Teams </a:t>
            </a:r>
            <a:endParaRPr lang="en-CA" sz="3600" dirty="0">
              <a:solidFill>
                <a:srgbClr val="1F497D"/>
              </a:solidFill>
              <a:latin typeface="Arial"/>
              <a:cs typeface="Arial"/>
            </a:endParaRPr>
          </a:p>
          <a:p>
            <a:pPr marL="1289685" lvl="2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Can be turned on and off </a:t>
            </a:r>
          </a:p>
          <a:p>
            <a:pPr marL="1289685" lvl="2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May require editing (</a:t>
            </a:r>
            <a:r>
              <a:rPr lang="en-CA" sz="3600" dirty="0" err="1">
                <a:solidFill>
                  <a:srgbClr val="1F497D"/>
                </a:solidFill>
                <a:latin typeface="Arial"/>
                <a:cs typeface="Arial"/>
              </a:rPr>
              <a:t>craptions</a:t>
            </a: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) </a:t>
            </a:r>
          </a:p>
          <a:p>
            <a:pPr marL="1746885" lvl="3" indent="-363220">
              <a:spcBef>
                <a:spcPts val="1200"/>
              </a:spcBef>
              <a:spcAft>
                <a:spcPts val="6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Unedited captions are better than nothing</a:t>
            </a: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832485" marR="0" lvl="1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  <a:defRPr/>
            </a:pPr>
            <a:endParaRPr kumimoji="0" lang="en-CA" sz="3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3029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C8DBC-6B3D-4841-9E11-396EFEA57B4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2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5A5FA5-84CB-4555-B0AE-FE5D7C12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03" y="299952"/>
            <a:ext cx="10932795" cy="615553"/>
          </a:xfrm>
        </p:spPr>
        <p:txBody>
          <a:bodyPr/>
          <a:lstStyle/>
          <a:p>
            <a:pPr algn="ctr"/>
            <a:r>
              <a:rPr lang="en-CA" dirty="0"/>
              <a:t>Who Are We?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D2F79-5719-4C9C-9C18-70EB849FF2E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648" y="1346780"/>
            <a:ext cx="11432947" cy="3631763"/>
          </a:xfrm>
        </p:spPr>
        <p:txBody>
          <a:bodyPr/>
          <a:lstStyle/>
          <a:p>
            <a:pPr marL="355600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kern="1200" dirty="0">
                <a:solidFill>
                  <a:srgbClr val="001F5F"/>
                </a:solidFill>
                <a:latin typeface="+mn-lt"/>
              </a:rPr>
              <a:t>The Adaptech Research Network is</a:t>
            </a: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200" kern="1200" dirty="0">
                <a:solidFill>
                  <a:srgbClr val="001F5F"/>
                </a:solidFill>
                <a:latin typeface="+mn-lt"/>
              </a:rPr>
              <a:t>Team of teachers, professionals, students, researchers</a:t>
            </a: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CA" sz="3200" kern="1200" dirty="0">
                <a:solidFill>
                  <a:srgbClr val="001F5F"/>
                </a:solidFill>
                <a:latin typeface="+mn-lt"/>
              </a:rPr>
              <a:t>Conduct research on post-secondary students with and without disabilities</a:t>
            </a: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srgbClr val="001F5F"/>
                </a:solidFill>
                <a:latin typeface="+mn-lt"/>
              </a:rPr>
              <a:t>Focus on technologies</a:t>
            </a:r>
          </a:p>
          <a:p>
            <a:pPr marL="812800" lvl="1" indent="-355600" algn="l" rtl="0">
              <a:spcBef>
                <a:spcPts val="1200"/>
              </a:spcBef>
              <a:buClr>
                <a:srgbClr val="0033CC"/>
              </a:buClr>
              <a:buFont typeface="Arial" panose="020B0604020202020204" pitchFamily="34" charset="0"/>
              <a:buChar char="•"/>
            </a:pPr>
            <a:r>
              <a:rPr lang="en-US" sz="3200" kern="1200" dirty="0">
                <a:solidFill>
                  <a:srgbClr val="001F5F"/>
                </a:solidFill>
                <a:latin typeface="+mn-lt"/>
              </a:rPr>
              <a:t>Based at Dawson College</a:t>
            </a:r>
          </a:p>
        </p:txBody>
      </p:sp>
      <p:pic>
        <p:nvPicPr>
          <p:cNvPr id="5" name="Picture 4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0" y="3695338"/>
            <a:ext cx="3152775" cy="20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80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60561"/>
            <a:ext cx="11693168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600" spc="-5" dirty="0"/>
              <a:t>Thing # 8: Caption Videos (2) </a:t>
            </a:r>
            <a:endParaRPr sz="3800" spc="-55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8C6766CB-55FF-4FB5-937A-72A496DA7C67}"/>
              </a:ext>
            </a:extLst>
          </p:cNvPr>
          <p:cNvSpPr txBox="1">
            <a:spLocks/>
          </p:cNvSpPr>
          <p:nvPr/>
        </p:nvSpPr>
        <p:spPr bwMode="auto">
          <a:xfrm>
            <a:off x="609600" y="1215994"/>
            <a:ext cx="10972800" cy="488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42" indent="-361942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35" indent="-354004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28" indent="-301618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22" indent="-293681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39" indent="-295267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879" indent="-182875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754" indent="-182875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30" indent="-182875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05" indent="-182875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3200" spc="-5" dirty="0"/>
              <a:t>Create </a:t>
            </a:r>
            <a:r>
              <a:rPr lang="en-CA" sz="3600" spc="-55" dirty="0"/>
              <a:t>Zoom Automatic Captions </a:t>
            </a:r>
          </a:p>
          <a:p>
            <a:r>
              <a:rPr lang="en-US" sz="3200" dirty="0"/>
              <a:t>Log into your Zoom account</a:t>
            </a:r>
          </a:p>
        </p:txBody>
      </p:sp>
      <p:pic>
        <p:nvPicPr>
          <p:cNvPr id="7" name="Picture 6" descr="Zoom menu with 'settings' selected.&#10;">
            <a:extLst>
              <a:ext uri="{FF2B5EF4-FFF2-40B4-BE49-F238E27FC236}">
                <a16:creationId xmlns:a16="http://schemas.microsoft.com/office/drawing/2014/main" id="{19E29B82-DB7E-4964-8675-3EE045C31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438400"/>
            <a:ext cx="4190178" cy="3658187"/>
          </a:xfrm>
          <a:prstGeom prst="rect">
            <a:avLst/>
          </a:prstGeom>
        </p:spPr>
      </p:pic>
      <p:pic>
        <p:nvPicPr>
          <p:cNvPr id="9" name="Picture 8" descr="Closed captioning&#10;allow live transcription...&#10;allow viewing of full transcript">
            <a:extLst>
              <a:ext uri="{FF2B5EF4-FFF2-40B4-BE49-F238E27FC236}">
                <a16:creationId xmlns:a16="http://schemas.microsoft.com/office/drawing/2014/main" id="{3CC5B752-D15A-4930-AF9C-8050D4018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734" y="2209800"/>
            <a:ext cx="5638800" cy="370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16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0"/>
            <a:ext cx="11693168" cy="11817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800" spc="-5" dirty="0"/>
              <a:t>Thing # 9: Prepare Accessible Assignments &amp; Evaluations (1)</a:t>
            </a:r>
            <a:endParaRPr sz="3800"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39688" y="1371600"/>
            <a:ext cx="11809373" cy="3849131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For assignments</a:t>
            </a:r>
          </a:p>
          <a:p>
            <a:pPr marL="1289685" lvl="2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Allow for flexibility in the due dates (slip day)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832485" lvl="1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For tests and exams</a:t>
            </a:r>
          </a:p>
          <a:p>
            <a:pPr marL="1289685" lvl="2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Option to justify answers </a:t>
            </a:r>
          </a:p>
          <a:p>
            <a:pPr marL="1746885" lvl="3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E.g., for multiple choice/true-and-false questions</a:t>
            </a:r>
          </a:p>
          <a:p>
            <a:pPr marL="1289685" lvl="2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Allow all students extended time on tests</a:t>
            </a:r>
          </a:p>
          <a:p>
            <a:pPr marL="1746885" lvl="3" indent="-363220">
              <a:spcBef>
                <a:spcPts val="6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Unless speed is an essential competency</a:t>
            </a:r>
          </a:p>
        </p:txBody>
      </p:sp>
      <p:pic>
        <p:nvPicPr>
          <p:cNvPr id="4" name="Picture 3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0795" y="4724400"/>
            <a:ext cx="1828800" cy="121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96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-15240"/>
            <a:ext cx="11693168" cy="11817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z="3800" spc="-5" dirty="0"/>
              <a:t>Thing # 9: Prepare Accessible Assignments &amp; Evaluations (2)</a:t>
            </a:r>
            <a:endParaRPr sz="3800"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91314" y="1291692"/>
            <a:ext cx="11809373" cy="3818353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To allow a student extended time on a Moodle quiz</a:t>
            </a:r>
          </a:p>
          <a:p>
            <a:pPr marL="832485" lvl="1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Click the Gear icon</a:t>
            </a:r>
          </a:p>
          <a:p>
            <a:pPr marL="832485" lvl="1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Choose “User overrides”</a:t>
            </a:r>
          </a:p>
          <a:p>
            <a:pPr marL="832485" lvl="1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Click “Add user override”</a:t>
            </a:r>
          </a:p>
          <a:p>
            <a:pPr marL="832485" lvl="1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1F497D"/>
                </a:solidFill>
                <a:latin typeface="Arial"/>
                <a:cs typeface="Arial"/>
              </a:rPr>
              <a:t>Click the down arrow to scroll to the appropriate student</a:t>
            </a:r>
            <a:endParaRPr kumimoji="0" lang="en-CA" sz="3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021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28600"/>
            <a:ext cx="116931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10: Be Aware of Mental Health Issues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04425" y="1295400"/>
            <a:ext cx="11277600" cy="360290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lvl="0" indent="-363220">
              <a:spcBef>
                <a:spcPts val="1200"/>
              </a:spcBef>
              <a:spcAft>
                <a:spcPts val="3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44% of students reported feeling depressed </a:t>
            </a:r>
            <a:r>
              <a:rPr lang="en-CA" sz="3600" baseline="30000" dirty="0">
                <a:solidFill>
                  <a:srgbClr val="1F497D"/>
                </a:solidFill>
                <a:latin typeface="Arial"/>
                <a:cs typeface="Arial"/>
              </a:rPr>
              <a:t>1</a:t>
            </a:r>
          </a:p>
          <a:p>
            <a:pPr marL="375285" lvl="0" indent="-363220">
              <a:spcBef>
                <a:spcPts val="1200"/>
              </a:spcBef>
              <a:spcAft>
                <a:spcPts val="3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Provide flexibility around deadlines </a:t>
            </a:r>
          </a:p>
          <a:p>
            <a:pPr marL="375285" lvl="0" indent="-363220">
              <a:spcBef>
                <a:spcPts val="1200"/>
              </a:spcBef>
              <a:spcAft>
                <a:spcPts val="3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Offer alternatives to oral presentations </a:t>
            </a:r>
          </a:p>
          <a:p>
            <a:pPr marL="375285" lvl="0" indent="-363220">
              <a:spcBef>
                <a:spcPts val="1200"/>
              </a:spcBef>
              <a:spcAft>
                <a:spcPts val="3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Don’t make all students talk in class</a:t>
            </a:r>
          </a:p>
          <a:p>
            <a:pPr marL="375285" lvl="0" indent="-363220">
              <a:spcBef>
                <a:spcPts val="1200"/>
              </a:spcBef>
              <a:spcAft>
                <a:spcPts val="300"/>
              </a:spcAft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rgbClr val="1F497D"/>
                </a:solidFill>
                <a:latin typeface="Arial"/>
                <a:cs typeface="Arial"/>
              </a:rPr>
              <a:t>Distinguish roles of teacher and therapist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6187818"/>
            <a:ext cx="1066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aseline="30000" dirty="0"/>
              <a:t>1</a:t>
            </a:r>
            <a:r>
              <a:rPr lang="en-CA" dirty="0"/>
              <a:t>https://bp-net.ca/wp-content/uploads/2019/04/2018_Breaking-Down-Barriers-Mental-Health-and-Canadian-Post-Secondary-Students_CASA.pdf</a:t>
            </a:r>
          </a:p>
        </p:txBody>
      </p:sp>
    </p:spTree>
    <p:extLst>
      <p:ext uri="{BB962C8B-B14F-4D97-AF65-F5344CB8AC3E}">
        <p14:creationId xmlns:p14="http://schemas.microsoft.com/office/powerpoint/2010/main" val="369355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416" y="228600"/>
            <a:ext cx="11693168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What Do You Think?</a:t>
            </a:r>
            <a:endParaRPr spc="-55" dirty="0"/>
          </a:p>
        </p:txBody>
      </p:sp>
      <p:sp>
        <p:nvSpPr>
          <p:cNvPr id="6" name="Oval Callout 5"/>
          <p:cNvSpPr/>
          <p:nvPr/>
        </p:nvSpPr>
        <p:spPr>
          <a:xfrm>
            <a:off x="3009900" y="1447800"/>
            <a:ext cx="6172200" cy="3886200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want to hear your:</a:t>
            </a:r>
          </a:p>
          <a:p>
            <a:pPr algn="ctr"/>
            <a:r>
              <a:rPr lang="en-CA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Opinions</a:t>
            </a:r>
          </a:p>
          <a:p>
            <a:pPr algn="ctr"/>
            <a:r>
              <a:rPr lang="en-CA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 Experiences </a:t>
            </a:r>
          </a:p>
          <a:p>
            <a:pPr algn="ctr"/>
            <a:r>
              <a:rPr lang="en-CA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 Questions</a:t>
            </a:r>
          </a:p>
        </p:txBody>
      </p:sp>
    </p:spTree>
    <p:extLst>
      <p:ext uri="{BB962C8B-B14F-4D97-AF65-F5344CB8AC3E}">
        <p14:creationId xmlns:p14="http://schemas.microsoft.com/office/powerpoint/2010/main" val="609339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4294967295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25</a:t>
            </a:fld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Resources</a:t>
            </a:r>
          </a:p>
        </p:txBody>
      </p:sp>
      <p:sp>
        <p:nvSpPr>
          <p:cNvPr id="3" name="TextBox 2" descr="Massive Open Online Courses">
            <a:extLst>
              <a:ext uri="{FF2B5EF4-FFF2-40B4-BE49-F238E27FC236}">
                <a16:creationId xmlns:a16="http://schemas.microsoft.com/office/drawing/2014/main" id="{F8E06A12-30D7-4D63-8F15-3EA76A22B71A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2400" y="1233768"/>
            <a:ext cx="9525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5285" lvl="0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MOOC: Basics of Inclusive Design for Online Education </a:t>
            </a: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  <a:hlinkClick r:id="rId3" tooltip="• MOOC: Basics of Inclusive Design for Online Education https://www.coursera.org/learn/inclusive-design "/>
              </a:rPr>
              <a:t>https://www.coursera.org/learn/inclusive-design</a:t>
            </a: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</a:p>
          <a:p>
            <a:pPr marL="375285" lvl="0" indent="-363220">
              <a:spcBef>
                <a:spcPts val="1200"/>
              </a:spcBef>
              <a:buClr>
                <a:srgbClr val="0033CC"/>
              </a:buClr>
              <a:buSzPct val="109722"/>
              <a:buFontTx/>
              <a:buChar char="•"/>
              <a:tabLst>
                <a:tab pos="375920" algn="l"/>
              </a:tabLst>
            </a:pP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</a:rPr>
              <a:t>E-Access Concordia Project	</a:t>
            </a:r>
            <a:r>
              <a:rPr lang="en-CA" sz="2800" dirty="0">
                <a:solidFill>
                  <a:srgbClr val="1F497D"/>
                </a:solidFill>
                <a:latin typeface="Arial"/>
                <a:cs typeface="Arial"/>
                <a:hlinkClick r:id="rId4" tooltip="https://adaptech.org/research/e-access-concordia-project/"/>
              </a:rPr>
              <a:t>https://adaptech.org/research/e-access-concordia-project/</a:t>
            </a:r>
            <a:endParaRPr lang="en-CA" sz="2800" dirty="0">
              <a:solidFill>
                <a:srgbClr val="1F497D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1177332" y="4285404"/>
            <a:ext cx="98373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Adaptech Research Network: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5" tooltip="www.adaptech.org"/>
              </a:rPr>
              <a:t>www.adaptech.org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Alice Havel: </a:t>
            </a: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6"/>
              </a:rPr>
              <a:t>ahavel@dawsoncollege.qc.ca</a:t>
            </a: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Catherine Fichten: </a:t>
            </a: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7" tooltip="catherine.fichten@mcgill.ca"/>
              </a:rPr>
              <a:t>catherine.fichten@mcgill.ca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Mary Jorgensen: 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8" tooltip="mjorgensen@dawsoncollege.qc.ca"/>
              </a:rPr>
              <a:t>mjorgensen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  <a:hlinkClick r:id="rId8" tooltip="mjorgensen@dawsoncollege.qc.ca"/>
              </a:rPr>
              <a:t>@dawsoncollege.qc.ca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pic>
        <p:nvPicPr>
          <p:cNvPr id="1028" name="Picture 4" descr="Decorative.">
            <a:extLst>
              <a:ext uri="{FF2B5EF4-FFF2-40B4-BE49-F238E27FC236}">
                <a16:creationId xmlns:a16="http://schemas.microsoft.com/office/drawing/2014/main" id="{AB092F84-1715-EE49-A043-112E5038440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1" y="1752600"/>
            <a:ext cx="3352800" cy="191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70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914400" rtl="0" eaLnBrk="1" latinLnBrk="0" hangingPunct="1">
              <a:defRPr sz="1400" kern="1200" smtClean="0">
                <a:solidFill>
                  <a:srgbClr val="0033CC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957"/>
            <a:ext cx="10972800" cy="635000"/>
          </a:xfrm>
        </p:spPr>
        <p:txBody>
          <a:bodyPr/>
          <a:lstStyle/>
          <a:p>
            <a:pPr algn="ctr"/>
            <a:r>
              <a:rPr lang="en-CA" dirty="0"/>
              <a:t>Who Are You?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3827" y="1290065"/>
            <a:ext cx="11204347" cy="3385542"/>
          </a:xfrm>
        </p:spPr>
        <p:txBody>
          <a:bodyPr/>
          <a:lstStyle/>
          <a:p>
            <a:pPr marL="788981" lvl="1" indent="-514350">
              <a:spcBef>
                <a:spcPts val="1200"/>
              </a:spcBef>
              <a:buFont typeface="+mj-lt"/>
              <a:buAutoNum type="arabicPeriod"/>
            </a:pPr>
            <a:r>
              <a:rPr lang="en-CA" sz="3600" dirty="0">
                <a:solidFill>
                  <a:schemeClr val="tx2"/>
                </a:solidFill>
              </a:rPr>
              <a:t>Teacher</a:t>
            </a:r>
          </a:p>
          <a:p>
            <a:pPr marL="788981" lvl="1" indent="-514350">
              <a:spcBef>
                <a:spcPts val="1200"/>
              </a:spcBef>
              <a:buFont typeface="+mj-lt"/>
              <a:buAutoNum type="arabicPeriod"/>
            </a:pPr>
            <a:r>
              <a:rPr lang="en-CA" sz="3600" dirty="0">
                <a:solidFill>
                  <a:schemeClr val="tx2"/>
                </a:solidFill>
              </a:rPr>
              <a:t>Access service provider</a:t>
            </a:r>
          </a:p>
          <a:p>
            <a:pPr marL="788981" lvl="1" indent="-514350">
              <a:spcBef>
                <a:spcPts val="1200"/>
              </a:spcBef>
              <a:buFont typeface="+mj-lt"/>
              <a:buAutoNum type="arabicPeriod"/>
            </a:pPr>
            <a:r>
              <a:rPr lang="en-CA" sz="3600" dirty="0">
                <a:solidFill>
                  <a:schemeClr val="tx2"/>
                </a:solidFill>
              </a:rPr>
              <a:t>Administrator</a:t>
            </a:r>
          </a:p>
          <a:p>
            <a:pPr marL="788981" lvl="1" indent="-514350">
              <a:spcBef>
                <a:spcPts val="1200"/>
              </a:spcBef>
              <a:buFont typeface="+mj-lt"/>
              <a:buAutoNum type="arabicPeriod"/>
            </a:pPr>
            <a:r>
              <a:rPr lang="en-CA" sz="3600" dirty="0">
                <a:solidFill>
                  <a:schemeClr val="tx2"/>
                </a:solidFill>
              </a:rPr>
              <a:t>Pedagogical Counsellor</a:t>
            </a:r>
          </a:p>
          <a:p>
            <a:pPr marL="788981" lvl="1" indent="-514350">
              <a:spcBef>
                <a:spcPts val="1200"/>
              </a:spcBef>
              <a:buFont typeface="+mj-lt"/>
              <a:buAutoNum type="arabicPeriod"/>
            </a:pPr>
            <a:r>
              <a:rPr lang="en-CA" sz="3600" dirty="0">
                <a:solidFill>
                  <a:schemeClr val="tx2"/>
                </a:solidFill>
              </a:rPr>
              <a:t>Other</a:t>
            </a:r>
          </a:p>
        </p:txBody>
      </p:sp>
      <p:pic>
        <p:nvPicPr>
          <p:cNvPr id="5" name="Picture 3" descr="Decorative. " title="Cartoon man leaning on a question ma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0898" y="4038600"/>
            <a:ext cx="2005302" cy="1890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49691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2F79A4-D9C6-410C-9036-8113EAD4F7D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CBBABD-CC6C-4BAB-AAEF-7C335728A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90957"/>
            <a:ext cx="10744200" cy="615553"/>
          </a:xfrm>
        </p:spPr>
        <p:txBody>
          <a:bodyPr/>
          <a:lstStyle/>
          <a:p>
            <a:pPr algn="ctr"/>
            <a:r>
              <a:rPr lang="en-US" dirty="0"/>
              <a:t>From Which College?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0F774-16D6-4DB5-B379-44D0BF645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295400"/>
            <a:ext cx="11049000" cy="4339650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Champlain</a:t>
            </a:r>
          </a:p>
          <a:p>
            <a:pPr marL="742950" indent="-74295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Dawson</a:t>
            </a:r>
          </a:p>
          <a:p>
            <a:pPr marL="742950" indent="-74295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Heritage</a:t>
            </a:r>
          </a:p>
          <a:p>
            <a:pPr marL="742950" indent="-74295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John Abbott</a:t>
            </a:r>
          </a:p>
          <a:p>
            <a:pPr marL="742950" indent="-74295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Marianopolis</a:t>
            </a:r>
          </a:p>
          <a:p>
            <a:pPr marL="742950" indent="-74295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Vanier</a:t>
            </a:r>
          </a:p>
          <a:p>
            <a:pPr marL="742950" indent="-74295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Other</a:t>
            </a:r>
          </a:p>
        </p:txBody>
      </p:sp>
      <p:pic>
        <p:nvPicPr>
          <p:cNvPr id="6" name="Picture 5" descr="Decorativ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0" y="3712464"/>
            <a:ext cx="3848100" cy="215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46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00B8B4-81ED-4B8E-8E8B-61C52A19EEA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5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23BB57-0A9A-433D-B644-5760AB1AA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863" y="234621"/>
            <a:ext cx="11736274" cy="615553"/>
          </a:xfrm>
        </p:spPr>
        <p:txBody>
          <a:bodyPr/>
          <a:lstStyle/>
          <a:p>
            <a:pPr algn="ctr"/>
            <a:r>
              <a:rPr lang="en-CA" dirty="0"/>
              <a:t>What Motivated You To Register?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E4D3C-E1FF-4820-ACB0-1FF390EC6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231115"/>
            <a:ext cx="11125200" cy="1107996"/>
          </a:xfrm>
        </p:spPr>
        <p:txBody>
          <a:bodyPr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Please put your response in the chat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7" name="Picture 6" descr="Decorativ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588" y="2318791"/>
            <a:ext cx="3552825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08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5013" y="335406"/>
            <a:ext cx="1072197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Our Goals For the Session 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620476" y="1210005"/>
            <a:ext cx="11560175" cy="3174587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chemeClr val="tx2"/>
                </a:solidFill>
                <a:latin typeface="Arial"/>
                <a:cs typeface="Arial"/>
              </a:rPr>
              <a:t>Share things that can help make a course accessible</a:t>
            </a:r>
          </a:p>
          <a:p>
            <a:pPr marL="375285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600" spc="-40" dirty="0">
                <a:solidFill>
                  <a:schemeClr val="tx2"/>
                </a:solidFill>
                <a:latin typeface="Arial"/>
                <a:cs typeface="Arial"/>
              </a:rPr>
              <a:t>Provide instructions on how to do these things</a:t>
            </a:r>
          </a:p>
          <a:p>
            <a:pPr marL="375285" indent="-363220"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US" sz="3600" spc="-40" dirty="0">
                <a:solidFill>
                  <a:schemeClr val="tx2"/>
                </a:solidFill>
                <a:latin typeface="Arial"/>
                <a:cs typeface="Arial"/>
              </a:rPr>
              <a:t>Encourage you to exchange information</a:t>
            </a:r>
          </a:p>
          <a:p>
            <a:pPr marL="1289685" lvl="2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endParaRPr sz="3100" spc="-40" dirty="0">
              <a:solidFill>
                <a:srgbClr val="001F5F"/>
              </a:solidFill>
              <a:latin typeface="Arial"/>
              <a:cs typeface="Arial"/>
            </a:endParaRPr>
          </a:p>
        </p:txBody>
      </p:sp>
      <p:pic>
        <p:nvPicPr>
          <p:cNvPr id="6" name="Picture 5" descr="Dr Seuss's School things image">
            <a:extLst>
              <a:ext uri="{FF2B5EF4-FFF2-40B4-BE49-F238E27FC236}">
                <a16:creationId xmlns:a16="http://schemas.microsoft.com/office/drawing/2014/main" id="{AC1615BF-E71B-4851-8BC2-B48B1DF68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8721" y="3004516"/>
            <a:ext cx="2436079" cy="278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90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0100" y="281229"/>
            <a:ext cx="105918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10" dirty="0"/>
              <a:t>Sources of Our Information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605737" y="1140026"/>
            <a:ext cx="11615446" cy="543674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375285" indent="-363220">
              <a:lnSpc>
                <a:spcPct val="100000"/>
              </a:lnSpc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500" dirty="0">
                <a:solidFill>
                  <a:srgbClr val="001F5F"/>
                </a:solidFill>
                <a:latin typeface="Arial"/>
                <a:cs typeface="Arial"/>
              </a:rPr>
              <a:t>Research findings – ours and other researchers’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500" dirty="0">
                <a:solidFill>
                  <a:srgbClr val="001F5F"/>
                </a:solidFill>
                <a:latin typeface="Arial"/>
                <a:cs typeface="Arial"/>
              </a:rPr>
              <a:t>Questionnaires, focus groups, and interviews 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001F5F"/>
                </a:solidFill>
                <a:latin typeface="Arial"/>
                <a:cs typeface="Arial"/>
              </a:rPr>
              <a:t>Faculty </a:t>
            </a:r>
          </a:p>
          <a:p>
            <a:pPr marL="832485" lvl="1" indent="-363220"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rgbClr val="001F5F"/>
                </a:solidFill>
                <a:latin typeface="Arial"/>
                <a:cs typeface="Arial"/>
              </a:rPr>
              <a:t>Professionals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500" dirty="0">
                <a:solidFill>
                  <a:srgbClr val="001F5F"/>
                </a:solidFill>
                <a:latin typeface="Arial"/>
                <a:cs typeface="Arial"/>
              </a:rPr>
              <a:t>E-Access Concordia Project </a:t>
            </a:r>
          </a:p>
          <a:p>
            <a:pPr marL="375285" indent="-363220">
              <a:lnSpc>
                <a:spcPct val="100000"/>
              </a:lnSpc>
              <a:spcBef>
                <a:spcPts val="1200"/>
              </a:spcBef>
              <a:buClr>
                <a:srgbClr val="0033CC"/>
              </a:buClr>
              <a:buSzPct val="110000"/>
              <a:buChar char="•"/>
              <a:tabLst>
                <a:tab pos="375920" algn="l"/>
              </a:tabLst>
            </a:pPr>
            <a:r>
              <a:rPr lang="en-CA" sz="3500" dirty="0">
                <a:solidFill>
                  <a:srgbClr val="001F5F"/>
                </a:solidFill>
                <a:latin typeface="Arial"/>
                <a:cs typeface="Arial"/>
              </a:rPr>
              <a:t>COVID-19 practices</a:t>
            </a:r>
          </a:p>
          <a:p>
            <a:pPr marL="926465" lvl="2">
              <a:spcBef>
                <a:spcPts val="1200"/>
              </a:spcBef>
              <a:buClr>
                <a:srgbClr val="0033CC"/>
              </a:buClr>
              <a:buSzPct val="110000"/>
              <a:tabLst>
                <a:tab pos="375920" algn="l"/>
              </a:tabLst>
            </a:pPr>
            <a:endParaRPr sz="3100" spc="-40" dirty="0">
              <a:solidFill>
                <a:srgbClr val="001F5F"/>
              </a:solidFill>
              <a:latin typeface="Arial"/>
              <a:cs typeface="Arial"/>
            </a:endParaRPr>
          </a:p>
        </p:txBody>
      </p:sp>
      <p:pic>
        <p:nvPicPr>
          <p:cNvPr id="5" name="Picture 4" descr="Decorative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0" y="3505200"/>
            <a:ext cx="3086735" cy="25266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75CF4-864D-4367-B60C-EEC93E4C0FA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lang="en-US" smtClean="0"/>
              <a:t>8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E45463-D433-40D7-8C93-766BF52F9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325" y="291547"/>
            <a:ext cx="9277350" cy="635000"/>
          </a:xfrm>
        </p:spPr>
        <p:txBody>
          <a:bodyPr wrap="square">
            <a:noAutofit/>
          </a:bodyPr>
          <a:lstStyle/>
          <a:p>
            <a:pPr>
              <a:lnSpc>
                <a:spcPct val="90000"/>
              </a:lnSpc>
            </a:pPr>
            <a:r>
              <a:rPr lang="en-CA" sz="3800" dirty="0"/>
              <a:t>Who Are the Students In Our Research?</a:t>
            </a:r>
            <a:endParaRPr lang="en-US" sz="3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3248A-E4B7-455B-91F0-837117B6D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6111" y="1371600"/>
            <a:ext cx="11503484" cy="4526280"/>
          </a:xfrm>
        </p:spPr>
        <p:txBody>
          <a:bodyPr wrap="square">
            <a:normAutofit/>
          </a:bodyPr>
          <a:lstStyle/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  <a:defRPr/>
            </a:pPr>
            <a:r>
              <a:rPr lang="en-CA" kern="1200" dirty="0">
                <a:solidFill>
                  <a:srgbClr val="001F5F"/>
                </a:solidFill>
              </a:rPr>
              <a:t>15 to 20% of students self-reported a disability</a:t>
            </a:r>
          </a:p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  <a:defRPr/>
            </a:pPr>
            <a:r>
              <a:rPr lang="en-CA" kern="1200" dirty="0">
                <a:solidFill>
                  <a:srgbClr val="001F5F"/>
                </a:solidFill>
              </a:rPr>
              <a:t>50% had multiple disabilities </a:t>
            </a:r>
          </a:p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  <a:defRPr/>
            </a:pPr>
            <a:r>
              <a:rPr lang="en-CA" kern="1200" dirty="0">
                <a:solidFill>
                  <a:srgbClr val="001F5F"/>
                </a:solidFill>
              </a:rPr>
              <a:t>50% were not registered with accessibility services</a:t>
            </a:r>
          </a:p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  <a:defRPr/>
            </a:pPr>
            <a:r>
              <a:rPr lang="en-CA" kern="1200" dirty="0">
                <a:solidFill>
                  <a:srgbClr val="001F5F"/>
                </a:solidFill>
              </a:rPr>
              <a:t>Two most frequent disabilities reported</a:t>
            </a:r>
          </a:p>
          <a:p>
            <a:pPr marL="832485" lvl="1" indent="-363220" algn="l" rtl="0"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CA" sz="3200" kern="12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Mental health issues</a:t>
            </a:r>
          </a:p>
          <a:p>
            <a:pPr marL="832485" lvl="1" indent="-363220" algn="l" rtl="0">
              <a:spcBef>
                <a:spcPts val="600"/>
              </a:spcBef>
              <a:spcAft>
                <a:spcPts val="6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</a:pPr>
            <a:r>
              <a:rPr lang="en-CA" sz="3200" kern="12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disabilities (LD) / attention deficit hyperactivity disorder (ADHD)</a:t>
            </a:r>
          </a:p>
          <a:p>
            <a:pPr marL="375285" marR="0" lvl="0" indent="-36322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33CC"/>
              </a:buClr>
              <a:buSzPct val="110000"/>
              <a:buFontTx/>
              <a:buChar char="•"/>
              <a:tabLst>
                <a:tab pos="375920" algn="l"/>
              </a:tabLst>
              <a:defRPr/>
            </a:pPr>
            <a:endParaRPr lang="en-US" spc="-5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011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265" y="266522"/>
            <a:ext cx="1099947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CA" spc="-5" dirty="0"/>
              <a:t>Thing # 1: Communicate Constructively </a:t>
            </a:r>
            <a:endParaRPr spc="-55" dirty="0"/>
          </a:p>
        </p:txBody>
      </p:sp>
      <p:sp>
        <p:nvSpPr>
          <p:cNvPr id="3" name="object 3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6655" y="1110737"/>
            <a:ext cx="11118690" cy="4698081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75285" indent="-363220">
              <a:lnSpc>
                <a:spcPct val="100000"/>
              </a:lnSpc>
              <a:spcBef>
                <a:spcPts val="495"/>
              </a:spcBef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chemeClr val="tx2"/>
                </a:solidFill>
                <a:latin typeface="Arial"/>
                <a:cs typeface="Arial"/>
              </a:rPr>
              <a:t>Invite students to indicate accessibility needs</a:t>
            </a:r>
          </a:p>
          <a:p>
            <a:pPr marL="832485" lvl="1" indent="-363220">
              <a:spcBef>
                <a:spcPts val="495"/>
              </a:spcBef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chemeClr val="tx2"/>
                </a:solidFill>
                <a:latin typeface="Arial"/>
                <a:cs typeface="Arial"/>
              </a:rPr>
              <a:t>In class</a:t>
            </a:r>
          </a:p>
          <a:p>
            <a:pPr marL="832485" lvl="1" indent="-363220">
              <a:spcBef>
                <a:spcPts val="495"/>
              </a:spcBef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chemeClr val="tx2"/>
                </a:solidFill>
                <a:latin typeface="Arial"/>
                <a:cs typeface="Arial"/>
              </a:rPr>
              <a:t>On course outline</a:t>
            </a:r>
          </a:p>
          <a:p>
            <a:pPr marL="375285" indent="-363220">
              <a:spcBef>
                <a:spcPts val="495"/>
              </a:spcBef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chemeClr val="tx2"/>
                </a:solidFill>
                <a:latin typeface="Arial"/>
                <a:cs typeface="Arial"/>
              </a:rPr>
              <a:t>Use only one learning management system </a:t>
            </a:r>
          </a:p>
          <a:p>
            <a:pPr marL="832485" lvl="1" indent="-363220">
              <a:spcBef>
                <a:spcPts val="495"/>
              </a:spcBef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sz="3200" dirty="0">
                <a:solidFill>
                  <a:schemeClr val="tx2"/>
                </a:solidFill>
                <a:latin typeface="Arial"/>
                <a:cs typeface="Arial"/>
              </a:rPr>
              <a:t>E.g., Lea, Moodle</a:t>
            </a:r>
          </a:p>
          <a:p>
            <a:pPr marL="375285" indent="-363220">
              <a:spcBef>
                <a:spcPts val="495"/>
              </a:spcBef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en-CA" sz="3600" dirty="0">
                <a:solidFill>
                  <a:schemeClr val="tx2"/>
                </a:solidFill>
                <a:latin typeface="Arial"/>
                <a:cs typeface="Arial"/>
              </a:rPr>
              <a:t>Use multiple formats to convey ideas </a:t>
            </a:r>
          </a:p>
          <a:p>
            <a:pPr marL="832485" lvl="1" indent="-363220">
              <a:spcBef>
                <a:spcPts val="495"/>
              </a:spcBef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pt-BR" sz="3200" dirty="0">
                <a:solidFill>
                  <a:schemeClr val="tx2"/>
                </a:solidFill>
                <a:latin typeface="Arial"/>
                <a:cs typeface="Arial"/>
              </a:rPr>
              <a:t>E.g., text, audio, video, diagrams</a:t>
            </a:r>
          </a:p>
          <a:p>
            <a:pPr marL="375285" indent="-363220">
              <a:spcBef>
                <a:spcPts val="495"/>
              </a:spcBef>
              <a:buClr>
                <a:srgbClr val="0033CC"/>
              </a:buClr>
              <a:buSzPct val="109722"/>
              <a:buChar char="•"/>
              <a:tabLst>
                <a:tab pos="375920" algn="l"/>
              </a:tabLst>
            </a:pPr>
            <a:r>
              <a:rPr lang="pt-BR" sz="3600" dirty="0">
                <a:solidFill>
                  <a:schemeClr val="tx2"/>
                </a:solidFill>
                <a:latin typeface="Arial"/>
                <a:cs typeface="Arial"/>
              </a:rPr>
              <a:t>Repeat students’ questions</a:t>
            </a:r>
            <a:endParaRPr sz="3600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C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2636</TotalTime>
  <Words>971</Words>
  <Application>Microsoft Office PowerPoint</Application>
  <PresentationFormat>Widescreen</PresentationFormat>
  <Paragraphs>205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Bookman Old Style</vt:lpstr>
      <vt:lpstr>Calibri</vt:lpstr>
      <vt:lpstr>Calibri Light</vt:lpstr>
      <vt:lpstr>Gill Sans MT</vt:lpstr>
      <vt:lpstr>Tahoma</vt:lpstr>
      <vt:lpstr>Times New Roman</vt:lpstr>
      <vt:lpstr>Wingdings 3</vt:lpstr>
      <vt:lpstr>Office Theme</vt:lpstr>
      <vt:lpstr>Custom Design</vt:lpstr>
      <vt:lpstr>Origine</vt:lpstr>
      <vt:lpstr>10 EASY Things You Can Do to Make Your Course More Accessible to Students With Disabilities </vt:lpstr>
      <vt:lpstr>Who Are We?</vt:lpstr>
      <vt:lpstr>Who Are You?</vt:lpstr>
      <vt:lpstr>From Which College?</vt:lpstr>
      <vt:lpstr>What Motivated You To Register?</vt:lpstr>
      <vt:lpstr>Our Goals For the Session </vt:lpstr>
      <vt:lpstr>Sources of Our Information</vt:lpstr>
      <vt:lpstr>Who Are the Students In Our Research?</vt:lpstr>
      <vt:lpstr>Thing # 1: Communicate Constructively </vt:lpstr>
      <vt:lpstr>Thing # 2: Allow Use of Personal Tech In Class </vt:lpstr>
      <vt:lpstr>Thing # 3: Use Tech in Teaching</vt:lpstr>
      <vt:lpstr>Thing # 4: Support Students in Use of Tech </vt:lpstr>
      <vt:lpstr>Thing # 5: Make Sure Formats Are Accessible (1)</vt:lpstr>
      <vt:lpstr>Thing # 5: Make Sure Formats Are Accessible (2)</vt:lpstr>
      <vt:lpstr>Thing # 5: Make Sure Formats Are Accessible (3)</vt:lpstr>
      <vt:lpstr>PowerPoint Presentation</vt:lpstr>
      <vt:lpstr>Thing # 6: Make PowerPoints Accessible</vt:lpstr>
      <vt:lpstr>Thing # 7: Provide Alt Text</vt:lpstr>
      <vt:lpstr>Thing # 8: Caption Videos (1)</vt:lpstr>
      <vt:lpstr>Thing # 8: Caption Videos (2) </vt:lpstr>
      <vt:lpstr>Thing # 9: Prepare Accessible Assignments &amp; Evaluations (1)</vt:lpstr>
      <vt:lpstr>Thing # 9: Prepare Accessible Assignments &amp; Evaluations (2)</vt:lpstr>
      <vt:lpstr>Thing # 10: Be Aware of Mental Health Issues</vt:lpstr>
      <vt:lpstr>What Do You Think?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Adaptech Research Network</cp:lastModifiedBy>
  <cp:revision>261</cp:revision>
  <dcterms:created xsi:type="dcterms:W3CDTF">2021-06-16T13:57:00Z</dcterms:created>
  <dcterms:modified xsi:type="dcterms:W3CDTF">2022-01-13T00:05:46Z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2021-05-24T00:00:00Z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2021-06-16T00:00:00Z</vt:filetime>
  </property>
</Properties>
</file>