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6.JPG" ContentType="image/jpeg"/>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66" r:id="rId2"/>
    <p:sldMasterId id="2147483678" r:id="rId3"/>
  </p:sldMasterIdLst>
  <p:notesMasterIdLst>
    <p:notesMasterId r:id="rId13"/>
  </p:notesMasterIdLst>
  <p:sldIdLst>
    <p:sldId id="256" r:id="rId4"/>
    <p:sldId id="319" r:id="rId5"/>
    <p:sldId id="300" r:id="rId6"/>
    <p:sldId id="321" r:id="rId7"/>
    <p:sldId id="305" r:id="rId8"/>
    <p:sldId id="308" r:id="rId9"/>
    <p:sldId id="309" r:id="rId10"/>
    <p:sldId id="320" r:id="rId11"/>
    <p:sldId id="317" r:id="rId12"/>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582" autoAdjust="0"/>
  </p:normalViewPr>
  <p:slideViewPr>
    <p:cSldViewPr>
      <p:cViewPr varScale="1">
        <p:scale>
          <a:sx n="71" d="100"/>
          <a:sy n="71" d="100"/>
        </p:scale>
        <p:origin x="460" y="5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1" d="100"/>
          <a:sy n="91" d="100"/>
        </p:scale>
        <p:origin x="96" y="-560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539" y="0"/>
            <a:ext cx="4028440" cy="352143"/>
          </a:xfrm>
          <a:prstGeom prst="rect">
            <a:avLst/>
          </a:prstGeom>
        </p:spPr>
        <p:txBody>
          <a:bodyPr vert="horz" lIns="91440" tIns="45720" rIns="91440" bIns="45720" rtlCol="0"/>
          <a:lstStyle>
            <a:lvl1pPr algn="r">
              <a:defRPr sz="1200"/>
            </a:lvl1pPr>
          </a:lstStyle>
          <a:p>
            <a:fld id="{13205FE8-DF97-4C1A-8C2E-6CBCC0EE0004}" type="datetimeFigureOut">
              <a:rPr lang="en-US" smtClean="0"/>
              <a:t>6/7/2022</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258"/>
            <a:ext cx="4028440" cy="3521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539" y="6658258"/>
            <a:ext cx="4028440" cy="352142"/>
          </a:xfrm>
          <a:prstGeom prst="rect">
            <a:avLst/>
          </a:prstGeom>
        </p:spPr>
        <p:txBody>
          <a:bodyPr vert="horz" lIns="91440" tIns="45720" rIns="91440" bIns="45720" rtlCol="0" anchor="b"/>
          <a:lstStyle>
            <a:lvl1pPr algn="r">
              <a:defRPr sz="1200"/>
            </a:lvl1pPr>
          </a:lstStyle>
          <a:p>
            <a:fld id="{AC729408-29BC-4338-B6E5-A4E428E05BDC}" type="slidenum">
              <a:rPr lang="en-US" smtClean="0"/>
              <a:t>‹#›</a:t>
            </a:fld>
            <a:endParaRPr lang="en-US"/>
          </a:p>
        </p:txBody>
      </p:sp>
    </p:spTree>
    <p:extLst>
      <p:ext uri="{BB962C8B-B14F-4D97-AF65-F5344CB8AC3E}">
        <p14:creationId xmlns:p14="http://schemas.microsoft.com/office/powerpoint/2010/main" val="643202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a:t>
            </a:fld>
            <a:endParaRPr lang="en-US"/>
          </a:p>
        </p:txBody>
      </p:sp>
    </p:spTree>
    <p:extLst>
      <p:ext uri="{BB962C8B-B14F-4D97-AF65-F5344CB8AC3E}">
        <p14:creationId xmlns:p14="http://schemas.microsoft.com/office/powerpoint/2010/main" val="972460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729408-29BC-4338-B6E5-A4E428E05BDC}" type="slidenum">
              <a:rPr lang="en-US" smtClean="0"/>
              <a:t>2</a:t>
            </a:fld>
            <a:endParaRPr lang="en-US"/>
          </a:p>
        </p:txBody>
      </p:sp>
    </p:spTree>
    <p:extLst>
      <p:ext uri="{BB962C8B-B14F-4D97-AF65-F5344CB8AC3E}">
        <p14:creationId xmlns:p14="http://schemas.microsoft.com/office/powerpoint/2010/main" val="163039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729408-29BC-4338-B6E5-A4E428E05BDC}" type="slidenum">
              <a:rPr lang="en-US" smtClean="0"/>
              <a:t>3</a:t>
            </a:fld>
            <a:endParaRPr lang="en-US"/>
          </a:p>
        </p:txBody>
      </p:sp>
    </p:spTree>
    <p:extLst>
      <p:ext uri="{BB962C8B-B14F-4D97-AF65-F5344CB8AC3E}">
        <p14:creationId xmlns:p14="http://schemas.microsoft.com/office/powerpoint/2010/main" val="842992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3:notes"/>
          <p:cNvSpPr txBox="1">
            <a:spLocks noGrp="1"/>
          </p:cNvSpPr>
          <p:nvPr>
            <p:ph type="body" idx="1"/>
          </p:nvPr>
        </p:nvSpPr>
        <p:spPr>
          <a:xfrm>
            <a:off x="944814" y="3351689"/>
            <a:ext cx="5198881" cy="317528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90" name="Google Shape;190;p23:notes"/>
          <p:cNvSpPr>
            <a:spLocks noGrp="1" noRot="1" noChangeAspect="1"/>
          </p:cNvSpPr>
          <p:nvPr>
            <p:ph type="sldImg" idx="2"/>
          </p:nvPr>
        </p:nvSpPr>
        <p:spPr>
          <a:xfrm>
            <a:off x="1193800" y="528638"/>
            <a:ext cx="4702175" cy="26463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7905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12FFF56-9A30-4320-8622-D265EFAD1981}" type="datetime1">
              <a:rPr lang="en-US" smtClean="0"/>
              <a:t>6/7/2022</a:t>
            </a:fld>
            <a:endParaRPr lang="en-US"/>
          </a:p>
        </p:txBody>
      </p:sp>
      <p:sp>
        <p:nvSpPr>
          <p:cNvPr id="6" name="Holder 6"/>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3715C-541A-4D4C-B97F-977DB3D2F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1AF8D7-259D-4847-B1C8-D124367778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088D83-0CDE-4769-BC1C-D8E723CEF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B5F44B-6493-4358-9749-DB84D19C98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B1F87C-E3F3-44A3-90E6-56B0FC577A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B0BC3A-BC00-41B8-9B9F-C997C26FEE5E}"/>
              </a:ext>
            </a:extLst>
          </p:cNvPr>
          <p:cNvSpPr>
            <a:spLocks noGrp="1"/>
          </p:cNvSpPr>
          <p:nvPr>
            <p:ph type="dt" sz="half" idx="10"/>
          </p:nvPr>
        </p:nvSpPr>
        <p:spPr/>
        <p:txBody>
          <a:bodyPr/>
          <a:lstStyle/>
          <a:p>
            <a:fld id="{667A27F3-902A-446A-995B-50EAD88003E0}" type="datetime1">
              <a:rPr lang="en-US" smtClean="0"/>
              <a:t>6/7/2022</a:t>
            </a:fld>
            <a:endParaRPr lang="en-US"/>
          </a:p>
        </p:txBody>
      </p:sp>
      <p:sp>
        <p:nvSpPr>
          <p:cNvPr id="8" name="Footer Placeholder 7">
            <a:extLst>
              <a:ext uri="{FF2B5EF4-FFF2-40B4-BE49-F238E27FC236}">
                <a16:creationId xmlns:a16="http://schemas.microsoft.com/office/drawing/2014/main" id="{513DEE16-8EB1-46C1-B656-9CD938AACD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381449-0B35-47BA-A753-71118AAE46C2}"/>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2775158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A33E-6616-4FC1-B0F7-A8530D7042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DB44F1-9872-4BC6-B69A-2D362DDB6176}"/>
              </a:ext>
            </a:extLst>
          </p:cNvPr>
          <p:cNvSpPr>
            <a:spLocks noGrp="1"/>
          </p:cNvSpPr>
          <p:nvPr>
            <p:ph type="dt" sz="half" idx="10"/>
          </p:nvPr>
        </p:nvSpPr>
        <p:spPr/>
        <p:txBody>
          <a:bodyPr/>
          <a:lstStyle/>
          <a:p>
            <a:fld id="{E97B5442-9709-46B3-A607-18C75324D4E0}" type="datetime1">
              <a:rPr lang="en-US" smtClean="0"/>
              <a:t>6/7/2022</a:t>
            </a:fld>
            <a:endParaRPr lang="en-US"/>
          </a:p>
        </p:txBody>
      </p:sp>
      <p:sp>
        <p:nvSpPr>
          <p:cNvPr id="4" name="Footer Placeholder 3">
            <a:extLst>
              <a:ext uri="{FF2B5EF4-FFF2-40B4-BE49-F238E27FC236}">
                <a16:creationId xmlns:a16="http://schemas.microsoft.com/office/drawing/2014/main" id="{1AF1D26D-FF0E-4EAA-8554-2B87A93EFD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086850-7F0A-41ED-93AE-52615E4AA752}"/>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3072664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B6D73B-0317-47E0-8AAD-D53E2ED4244E}"/>
              </a:ext>
            </a:extLst>
          </p:cNvPr>
          <p:cNvSpPr>
            <a:spLocks noGrp="1"/>
          </p:cNvSpPr>
          <p:nvPr>
            <p:ph type="dt" sz="half" idx="10"/>
          </p:nvPr>
        </p:nvSpPr>
        <p:spPr/>
        <p:txBody>
          <a:bodyPr/>
          <a:lstStyle/>
          <a:p>
            <a:fld id="{4E767B1E-7054-47D8-AD8E-5FA9AAB990C4}" type="datetime1">
              <a:rPr lang="en-US" smtClean="0"/>
              <a:t>6/7/2022</a:t>
            </a:fld>
            <a:endParaRPr lang="en-US"/>
          </a:p>
        </p:txBody>
      </p:sp>
      <p:sp>
        <p:nvSpPr>
          <p:cNvPr id="3" name="Footer Placeholder 2">
            <a:extLst>
              <a:ext uri="{FF2B5EF4-FFF2-40B4-BE49-F238E27FC236}">
                <a16:creationId xmlns:a16="http://schemas.microsoft.com/office/drawing/2014/main" id="{44B14CF3-CC13-4591-BC35-EEB6FB57A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C9AAA6-EB5A-4912-81A4-EE8190DA041F}"/>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2564821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66FFB-C699-4AAB-96DB-BBDE0DFBFB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E96C3-35AD-4075-9920-F54A457C44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828EA1-CC8A-4234-91EE-84D0C59624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5270B-4581-4AF9-A835-678C56647BD2}"/>
              </a:ext>
            </a:extLst>
          </p:cNvPr>
          <p:cNvSpPr>
            <a:spLocks noGrp="1"/>
          </p:cNvSpPr>
          <p:nvPr>
            <p:ph type="dt" sz="half" idx="10"/>
          </p:nvPr>
        </p:nvSpPr>
        <p:spPr/>
        <p:txBody>
          <a:bodyPr/>
          <a:lstStyle/>
          <a:p>
            <a:fld id="{E75CA4FE-7DFD-40CE-8D9A-689F1CD3F626}" type="datetime1">
              <a:rPr lang="en-US" smtClean="0"/>
              <a:t>6/7/2022</a:t>
            </a:fld>
            <a:endParaRPr lang="en-US"/>
          </a:p>
        </p:txBody>
      </p:sp>
      <p:sp>
        <p:nvSpPr>
          <p:cNvPr id="6" name="Footer Placeholder 5">
            <a:extLst>
              <a:ext uri="{FF2B5EF4-FFF2-40B4-BE49-F238E27FC236}">
                <a16:creationId xmlns:a16="http://schemas.microsoft.com/office/drawing/2014/main" id="{A07D60B1-F357-4DFC-A569-41629D0ED7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984D7E-CF8B-4E62-B383-8A8B0C897300}"/>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937330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5E06B-2D46-463D-8E47-286601F64B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4B5A93-B37E-4E65-8F7A-F62A30BEAA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36276B-3F15-4D10-ADC7-7ED5209A93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D34162-E26E-4E89-9834-8963915F97BD}"/>
              </a:ext>
            </a:extLst>
          </p:cNvPr>
          <p:cNvSpPr>
            <a:spLocks noGrp="1"/>
          </p:cNvSpPr>
          <p:nvPr>
            <p:ph type="dt" sz="half" idx="10"/>
          </p:nvPr>
        </p:nvSpPr>
        <p:spPr/>
        <p:txBody>
          <a:bodyPr/>
          <a:lstStyle/>
          <a:p>
            <a:fld id="{5A27A1B7-1DF1-479F-BBB5-B9D5AE3913CA}" type="datetime1">
              <a:rPr lang="en-US" smtClean="0"/>
              <a:t>6/7/2022</a:t>
            </a:fld>
            <a:endParaRPr lang="en-US"/>
          </a:p>
        </p:txBody>
      </p:sp>
      <p:sp>
        <p:nvSpPr>
          <p:cNvPr id="6" name="Footer Placeholder 5">
            <a:extLst>
              <a:ext uri="{FF2B5EF4-FFF2-40B4-BE49-F238E27FC236}">
                <a16:creationId xmlns:a16="http://schemas.microsoft.com/office/drawing/2014/main" id="{6512CF89-F50C-4549-8BB6-23B566EDCA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959052-4173-482D-A2F4-66382120E885}"/>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2721440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923B6-59D4-4299-9263-12DE2E56FA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EFBD1F-676B-4A18-A43C-08BE138708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D3C5C5-CB8F-4A40-967A-660FC4636F23}"/>
              </a:ext>
            </a:extLst>
          </p:cNvPr>
          <p:cNvSpPr>
            <a:spLocks noGrp="1"/>
          </p:cNvSpPr>
          <p:nvPr>
            <p:ph type="dt" sz="half" idx="10"/>
          </p:nvPr>
        </p:nvSpPr>
        <p:spPr/>
        <p:txBody>
          <a:bodyPr/>
          <a:lstStyle/>
          <a:p>
            <a:fld id="{581EDAB1-0D18-4C07-8775-3C85D2E8DAF4}" type="datetime1">
              <a:rPr lang="en-US" smtClean="0"/>
              <a:t>6/7/2022</a:t>
            </a:fld>
            <a:endParaRPr lang="en-US"/>
          </a:p>
        </p:txBody>
      </p:sp>
      <p:sp>
        <p:nvSpPr>
          <p:cNvPr id="5" name="Footer Placeholder 4">
            <a:extLst>
              <a:ext uri="{FF2B5EF4-FFF2-40B4-BE49-F238E27FC236}">
                <a16:creationId xmlns:a16="http://schemas.microsoft.com/office/drawing/2014/main" id="{E220B3B1-7EA9-483F-B4B9-91135D5425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1F15D-A273-4939-96C7-EC203C9CD699}"/>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1983151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0ECB97-5267-4CF6-95A5-44BEB0C162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4B5A97-89A6-4609-9C44-6B35BF659D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035FF2-3CF9-4BB3-B3E4-A91C65E93F7C}"/>
              </a:ext>
            </a:extLst>
          </p:cNvPr>
          <p:cNvSpPr>
            <a:spLocks noGrp="1"/>
          </p:cNvSpPr>
          <p:nvPr>
            <p:ph type="dt" sz="half" idx="10"/>
          </p:nvPr>
        </p:nvSpPr>
        <p:spPr/>
        <p:txBody>
          <a:bodyPr/>
          <a:lstStyle/>
          <a:p>
            <a:fld id="{F6B46BF1-8EDF-4D7F-836E-B8BD24D537B5}" type="datetime1">
              <a:rPr lang="en-US" smtClean="0"/>
              <a:t>6/7/2022</a:t>
            </a:fld>
            <a:endParaRPr lang="en-US"/>
          </a:p>
        </p:txBody>
      </p:sp>
      <p:sp>
        <p:nvSpPr>
          <p:cNvPr id="5" name="Footer Placeholder 4">
            <a:extLst>
              <a:ext uri="{FF2B5EF4-FFF2-40B4-BE49-F238E27FC236}">
                <a16:creationId xmlns:a16="http://schemas.microsoft.com/office/drawing/2014/main" id="{5E401CF9-0115-4392-AC04-A806843A0B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9C375-3C51-4EAC-935F-C9352DC997CA}"/>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1322682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1119717" y="3648080"/>
            <a:ext cx="10447867"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dirty="0"/>
          </a:p>
        </p:txBody>
      </p:sp>
      <p:sp>
        <p:nvSpPr>
          <p:cNvPr id="8" name="Titre 7"/>
          <p:cNvSpPr>
            <a:spLocks noGrp="1"/>
          </p:cNvSpPr>
          <p:nvPr>
            <p:ph type="ctrTitle"/>
          </p:nvPr>
        </p:nvSpPr>
        <p:spPr>
          <a:xfrm>
            <a:off x="1120215" y="3648074"/>
            <a:ext cx="10448392"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1120217" y="5034508"/>
            <a:ext cx="10448393" cy="685800"/>
          </a:xfrm>
          <a:ln>
            <a:noFill/>
          </a:ln>
        </p:spPr>
        <p:txBody>
          <a:bodyPr/>
          <a:lstStyle>
            <a:lvl1pPr marL="0" indent="0" algn="r">
              <a:buNone/>
              <a:defRPr sz="2000">
                <a:solidFill>
                  <a:schemeClr val="bg2">
                    <a:lumMod val="25000"/>
                  </a:schemeClr>
                </a:solidFill>
                <a:latin typeface="+mj-lt"/>
                <a:ea typeface="+mj-ea"/>
                <a:cs typeface="+mj-cs"/>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lang="fr-FR"/>
              <a:t>Modifiez le style des sous-titres du masque</a:t>
            </a:r>
            <a:endParaRPr lang="en-US"/>
          </a:p>
        </p:txBody>
      </p:sp>
      <p:sp>
        <p:nvSpPr>
          <p:cNvPr id="5" name="Espace réservé de la date 27"/>
          <p:cNvSpPr>
            <a:spLocks noGrp="1"/>
          </p:cNvSpPr>
          <p:nvPr>
            <p:ph type="dt" sz="half" idx="10"/>
          </p:nvPr>
        </p:nvSpPr>
        <p:spPr>
          <a:xfrm>
            <a:off x="8534400" y="6354763"/>
            <a:ext cx="3048000" cy="366712"/>
          </a:xfrm>
          <a:prstGeom prst="rect">
            <a:avLst/>
          </a:prstGeom>
        </p:spPr>
        <p:txBody>
          <a:bodyPr/>
          <a:lstStyle>
            <a:lvl1pPr>
              <a:defRPr sz="1400"/>
            </a:lvl1pPr>
          </a:lstStyle>
          <a:p>
            <a:pPr>
              <a:defRPr/>
            </a:pPr>
            <a:endParaRPr lang="fr-FR" dirty="0"/>
          </a:p>
        </p:txBody>
      </p:sp>
    </p:spTree>
    <p:extLst>
      <p:ext uri="{BB962C8B-B14F-4D97-AF65-F5344CB8AC3E}">
        <p14:creationId xmlns:p14="http://schemas.microsoft.com/office/powerpoint/2010/main" val="3286700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a:t>Modifiez le style du titre</a:t>
            </a:r>
            <a:endParaRPr lang="en-US"/>
          </a:p>
        </p:txBody>
      </p:sp>
      <p:sp>
        <p:nvSpPr>
          <p:cNvPr id="8" name="Espace réservé du contenu 7"/>
          <p:cNvSpPr>
            <a:spLocks noGrp="1"/>
          </p:cNvSpPr>
          <p:nvPr>
            <p:ph sz="quarter" idx="1"/>
          </p:nvPr>
        </p:nvSpPr>
        <p:spPr>
          <a:xfrm>
            <a:off x="609600" y="1268760"/>
            <a:ext cx="10972800" cy="4888200"/>
          </a:xfrm>
        </p:spPr>
        <p:txBody>
          <a:bodyPr/>
          <a:lstStyle>
            <a:lvl1pPr marL="361942" indent="-361942">
              <a:buSzPct val="110000"/>
              <a:defRPr/>
            </a:lvl1pPr>
            <a:lvl2pPr marL="628635" indent="-354004">
              <a:buSzPct val="110000"/>
              <a:defRPr sz="3200"/>
            </a:lvl2pPr>
            <a:lvl3pPr marL="895328" indent="-301618">
              <a:buSzPct val="110000"/>
              <a:defRPr sz="2800"/>
            </a:lvl3pPr>
            <a:lvl4pPr marL="1162022" indent="-293681">
              <a:buSzPct val="110000"/>
              <a:defRPr sz="2400"/>
            </a:lvl4pPr>
            <a:lvl5pPr marL="1438239" indent="-295267">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a:xfrm>
            <a:off x="781054" y="6353180"/>
            <a:ext cx="10549555" cy="365125"/>
          </a:xfrm>
          <a:prstGeom prst="rect">
            <a:avLst/>
          </a:prstGeom>
        </p:spPr>
        <p:txBody>
          <a:bodyPr/>
          <a:lstStyle>
            <a:lvl1pPr>
              <a:defRPr/>
            </a:lvl1pPr>
          </a:lstStyle>
          <a:p>
            <a:pPr>
              <a:defRPr/>
            </a:pPr>
            <a:endParaRPr lang="fr-FR" dirty="0"/>
          </a:p>
        </p:txBody>
      </p:sp>
      <p:sp>
        <p:nvSpPr>
          <p:cNvPr id="5" name="Espace réservé du numéro de diapositive 22"/>
          <p:cNvSpPr>
            <a:spLocks noGrp="1"/>
          </p:cNvSpPr>
          <p:nvPr>
            <p:ph type="sldNum" sz="quarter" idx="11"/>
          </p:nvPr>
        </p:nvSpPr>
        <p:spPr>
          <a:xfrm>
            <a:off x="11506200" y="6353180"/>
            <a:ext cx="685800" cy="385763"/>
          </a:xfrm>
        </p:spPr>
        <p:txBody>
          <a:bodyPr/>
          <a:lstStyle>
            <a:lvl1pPr>
              <a:defRPr smtClean="0"/>
            </a:lvl1pPr>
          </a:lstStyle>
          <a:p>
            <a:pPr>
              <a:defRPr/>
            </a:pPr>
            <a:fld id="{A6281582-CF13-4328-AE52-164E8406DB8F}" type="slidenum">
              <a:rPr lang="fr-FR" altLang="fr-FR"/>
              <a:pPr>
                <a:defRPr/>
              </a:pPr>
              <a:t>‹#›</a:t>
            </a:fld>
            <a:endParaRPr lang="fr-FR" altLang="fr-FR" dirty="0"/>
          </a:p>
        </p:txBody>
      </p:sp>
    </p:spTree>
    <p:extLst>
      <p:ext uri="{BB962C8B-B14F-4D97-AF65-F5344CB8AC3E}">
        <p14:creationId xmlns:p14="http://schemas.microsoft.com/office/powerpoint/2010/main" val="1426209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600" b="0" i="0">
                <a:solidFill>
                  <a:srgbClr val="072C6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4F212434-35D3-4C85-B0E5-F64D0C95DE1B}" type="datetime1">
              <a:rPr lang="en-US" smtClean="0"/>
              <a:t>6/7/2022</a:t>
            </a:fld>
            <a:endParaRPr lang="en-US"/>
          </a:p>
        </p:txBody>
      </p:sp>
      <p:sp>
        <p:nvSpPr>
          <p:cNvPr id="6" name="Holder 6"/>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B4B9CB17-EC9F-41B9-A3DB-204D3784F605}" type="datetime1">
              <a:rPr lang="en-US" smtClean="0"/>
              <a:t>6/7/2022</a:t>
            </a:fld>
            <a:endParaRPr lang="en-US"/>
          </a:p>
        </p:txBody>
      </p:sp>
      <p:sp>
        <p:nvSpPr>
          <p:cNvPr id="7" name="Holder 7"/>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CA9CA9BC-BF36-47E2-A50E-78317F6CBEEF}" type="datetime1">
              <a:rPr lang="en-US" smtClean="0"/>
              <a:t>6/7/2022</a:t>
            </a:fld>
            <a:endParaRPr lang="en-US"/>
          </a:p>
        </p:txBody>
      </p:sp>
      <p:sp>
        <p:nvSpPr>
          <p:cNvPr id="5" name="Holder 5"/>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4E7FBF2-70DA-4DDD-87D8-975D4714AD6B}" type="datetime1">
              <a:rPr lang="en-US" smtClean="0"/>
              <a:t>6/7/2022</a:t>
            </a:fld>
            <a:endParaRPr lang="en-US"/>
          </a:p>
        </p:txBody>
      </p:sp>
      <p:sp>
        <p:nvSpPr>
          <p:cNvPr id="4" name="Holder 4"/>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92DC6-2946-4A6C-8303-787748E48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6E22C0-882E-4F9F-B1BC-3DCDF31DF3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3C7FEE-0428-4338-8629-28A9B4603BBD}"/>
              </a:ext>
            </a:extLst>
          </p:cNvPr>
          <p:cNvSpPr>
            <a:spLocks noGrp="1"/>
          </p:cNvSpPr>
          <p:nvPr>
            <p:ph type="dt" sz="half" idx="10"/>
          </p:nvPr>
        </p:nvSpPr>
        <p:spPr/>
        <p:txBody>
          <a:bodyPr/>
          <a:lstStyle/>
          <a:p>
            <a:fld id="{04F1FD9B-F155-4560-BF24-054859F3B379}" type="datetime1">
              <a:rPr lang="en-US" smtClean="0"/>
              <a:t>6/7/2022</a:t>
            </a:fld>
            <a:endParaRPr lang="en-US"/>
          </a:p>
        </p:txBody>
      </p:sp>
      <p:sp>
        <p:nvSpPr>
          <p:cNvPr id="5" name="Footer Placeholder 4">
            <a:extLst>
              <a:ext uri="{FF2B5EF4-FFF2-40B4-BE49-F238E27FC236}">
                <a16:creationId xmlns:a16="http://schemas.microsoft.com/office/drawing/2014/main" id="{8811D51D-DA97-4638-842C-44C77FD023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F1EF9E-3E5B-4779-B7CC-C37E0AA32611}"/>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1568779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BF0-B7F2-4E8E-9A95-241BCC519F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37219B-3B40-4B41-ACB7-7B109652B7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643951-9978-4CC6-ABA5-31AB555CA5D8}"/>
              </a:ext>
            </a:extLst>
          </p:cNvPr>
          <p:cNvSpPr>
            <a:spLocks noGrp="1"/>
          </p:cNvSpPr>
          <p:nvPr>
            <p:ph type="dt" sz="half" idx="10"/>
          </p:nvPr>
        </p:nvSpPr>
        <p:spPr/>
        <p:txBody>
          <a:bodyPr/>
          <a:lstStyle/>
          <a:p>
            <a:fld id="{5C5696DD-9B45-4F41-9003-5D9007D96D65}" type="datetime1">
              <a:rPr lang="en-US" smtClean="0"/>
              <a:t>6/7/2022</a:t>
            </a:fld>
            <a:endParaRPr lang="en-US"/>
          </a:p>
        </p:txBody>
      </p:sp>
      <p:sp>
        <p:nvSpPr>
          <p:cNvPr id="5" name="Footer Placeholder 4">
            <a:extLst>
              <a:ext uri="{FF2B5EF4-FFF2-40B4-BE49-F238E27FC236}">
                <a16:creationId xmlns:a16="http://schemas.microsoft.com/office/drawing/2014/main" id="{EB895EA7-6845-4B97-8A79-ECB5ED2BD5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240E5-E4ED-4FFC-99A8-01542C327577}"/>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418246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6A905-72CC-4E46-9A51-2DE57453D2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C61FD9-160D-425D-AF13-BBCE122465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653651-ABAC-45EC-B462-18A2768E773F}"/>
              </a:ext>
            </a:extLst>
          </p:cNvPr>
          <p:cNvSpPr>
            <a:spLocks noGrp="1"/>
          </p:cNvSpPr>
          <p:nvPr>
            <p:ph type="dt" sz="half" idx="10"/>
          </p:nvPr>
        </p:nvSpPr>
        <p:spPr/>
        <p:txBody>
          <a:bodyPr/>
          <a:lstStyle/>
          <a:p>
            <a:fld id="{FCA197F1-49C2-4439-A34C-5E72A420F9E6}" type="datetime1">
              <a:rPr lang="en-US" smtClean="0"/>
              <a:t>6/7/2022</a:t>
            </a:fld>
            <a:endParaRPr lang="en-US"/>
          </a:p>
        </p:txBody>
      </p:sp>
      <p:sp>
        <p:nvSpPr>
          <p:cNvPr id="5" name="Footer Placeholder 4">
            <a:extLst>
              <a:ext uri="{FF2B5EF4-FFF2-40B4-BE49-F238E27FC236}">
                <a16:creationId xmlns:a16="http://schemas.microsoft.com/office/drawing/2014/main" id="{49F954B3-1D31-45D8-AA32-D18932B69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0ADC81-3EE7-44B7-AE12-E7FE9B92CB13}"/>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422857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EA941-F89D-43EF-8F92-2083361A0F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DB9F95-6714-4BEC-AF76-D8679F7C16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75B465-C37C-4283-A931-945B5E1255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788319-8FC7-4D7A-859E-DCFA7B48A5AF}"/>
              </a:ext>
            </a:extLst>
          </p:cNvPr>
          <p:cNvSpPr>
            <a:spLocks noGrp="1"/>
          </p:cNvSpPr>
          <p:nvPr>
            <p:ph type="dt" sz="half" idx="10"/>
          </p:nvPr>
        </p:nvSpPr>
        <p:spPr/>
        <p:txBody>
          <a:bodyPr/>
          <a:lstStyle/>
          <a:p>
            <a:fld id="{F7E37692-DBE7-4E1F-AACB-6496386F0480}" type="datetime1">
              <a:rPr lang="en-US" smtClean="0"/>
              <a:t>6/7/2022</a:t>
            </a:fld>
            <a:endParaRPr lang="en-US"/>
          </a:p>
        </p:txBody>
      </p:sp>
      <p:sp>
        <p:nvSpPr>
          <p:cNvPr id="6" name="Footer Placeholder 5">
            <a:extLst>
              <a:ext uri="{FF2B5EF4-FFF2-40B4-BE49-F238E27FC236}">
                <a16:creationId xmlns:a16="http://schemas.microsoft.com/office/drawing/2014/main" id="{425268E2-7243-417D-90B5-1BAAAEA00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C147C3-1FFF-4970-B193-49C866907202}"/>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6687599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10362" y="6198870"/>
            <a:ext cx="10972800" cy="0"/>
          </a:xfrm>
          <a:custGeom>
            <a:avLst/>
            <a:gdLst/>
            <a:ahLst/>
            <a:cxnLst/>
            <a:rect l="l" t="t" r="r" b="b"/>
            <a:pathLst>
              <a:path w="10972800">
                <a:moveTo>
                  <a:pt x="0" y="0"/>
                </a:moveTo>
                <a:lnTo>
                  <a:pt x="10972800" y="0"/>
                </a:lnTo>
              </a:path>
            </a:pathLst>
          </a:custGeom>
          <a:ln w="19812">
            <a:solidFill>
              <a:srgbClr val="0033CC"/>
            </a:solidFill>
          </a:ln>
        </p:spPr>
        <p:txBody>
          <a:bodyPr wrap="square" lIns="0" tIns="0" rIns="0" bIns="0" rtlCol="0"/>
          <a:lstStyle/>
          <a:p>
            <a:endParaRPr/>
          </a:p>
        </p:txBody>
      </p:sp>
      <p:sp>
        <p:nvSpPr>
          <p:cNvPr id="17" name="bg object 17"/>
          <p:cNvSpPr/>
          <p:nvPr/>
        </p:nvSpPr>
        <p:spPr>
          <a:xfrm>
            <a:off x="610362" y="1126997"/>
            <a:ext cx="10972800" cy="0"/>
          </a:xfrm>
          <a:custGeom>
            <a:avLst/>
            <a:gdLst/>
            <a:ahLst/>
            <a:cxnLst/>
            <a:rect l="l" t="t" r="r" b="b"/>
            <a:pathLst>
              <a:path w="10972800">
                <a:moveTo>
                  <a:pt x="0" y="0"/>
                </a:moveTo>
                <a:lnTo>
                  <a:pt x="10972800" y="0"/>
                </a:lnTo>
              </a:path>
            </a:pathLst>
          </a:custGeom>
          <a:ln w="19812">
            <a:solidFill>
              <a:srgbClr val="0033CC"/>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92964" y="6292596"/>
            <a:ext cx="440436" cy="446529"/>
          </a:xfrm>
          <a:prstGeom prst="rect">
            <a:avLst/>
          </a:prstGeom>
        </p:spPr>
      </p:pic>
      <p:sp>
        <p:nvSpPr>
          <p:cNvPr id="2" name="Holder 2"/>
          <p:cNvSpPr>
            <a:spLocks noGrp="1"/>
          </p:cNvSpPr>
          <p:nvPr>
            <p:ph type="title"/>
          </p:nvPr>
        </p:nvSpPr>
        <p:spPr>
          <a:xfrm>
            <a:off x="4725924" y="190957"/>
            <a:ext cx="2740151" cy="635000"/>
          </a:xfrm>
          <a:prstGeom prst="rect">
            <a:avLst/>
          </a:prstGeom>
        </p:spPr>
        <p:txBody>
          <a:bodyPr wrap="square" lIns="0" tIns="0" rIns="0" bIns="0">
            <a:spAutoFit/>
          </a:bodyPr>
          <a:lstStyle>
            <a:lvl1pPr>
              <a:defRPr sz="4000" b="1" i="0">
                <a:solidFill>
                  <a:srgbClr val="0033CC"/>
                </a:solidFill>
                <a:latin typeface="Arial"/>
                <a:cs typeface="Arial"/>
              </a:defRPr>
            </a:lvl1pPr>
          </a:lstStyle>
          <a:p>
            <a:endParaRPr dirty="0"/>
          </a:p>
        </p:txBody>
      </p:sp>
      <p:sp>
        <p:nvSpPr>
          <p:cNvPr id="3" name="Holder 3"/>
          <p:cNvSpPr>
            <a:spLocks noGrp="1"/>
          </p:cNvSpPr>
          <p:nvPr>
            <p:ph type="body" idx="1"/>
          </p:nvPr>
        </p:nvSpPr>
        <p:spPr>
          <a:xfrm>
            <a:off x="301853" y="1290065"/>
            <a:ext cx="9516745" cy="1904364"/>
          </a:xfrm>
          <a:prstGeom prst="rect">
            <a:avLst/>
          </a:prstGeom>
        </p:spPr>
        <p:txBody>
          <a:bodyPr wrap="square" lIns="0" tIns="0" rIns="0" bIns="0">
            <a:spAutoFit/>
          </a:bodyPr>
          <a:lstStyle>
            <a:lvl1pPr>
              <a:defRPr sz="3600" b="0" i="0">
                <a:solidFill>
                  <a:srgbClr val="072C6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D4B2AF0E-7B36-49FB-8BAE-6E297094741C}" type="datetime1">
              <a:rPr lang="en-US" smtClean="0"/>
              <a:t>6/7/2022</a:t>
            </a:fld>
            <a:endParaRPr lang="en-US" dirty="0"/>
          </a:p>
        </p:txBody>
      </p:sp>
      <p:sp>
        <p:nvSpPr>
          <p:cNvPr id="6" name="Holder 6"/>
          <p:cNvSpPr>
            <a:spLocks noGrp="1"/>
          </p:cNvSpPr>
          <p:nvPr>
            <p:ph type="sldNum" sz="quarter" idx="7"/>
          </p:nvPr>
        </p:nvSpPr>
        <p:spPr>
          <a:xfrm>
            <a:off x="11712575" y="6398589"/>
            <a:ext cx="287020" cy="224790"/>
          </a:xfrm>
          <a:prstGeom prst="rect">
            <a:avLst/>
          </a:prstGeom>
        </p:spPr>
        <p:txBody>
          <a:bodyPr wrap="square" lIns="0" tIns="0" rIns="0" bIns="0">
            <a:spAutoFit/>
          </a:bodyPr>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C0C918-4B2F-4749-8C4F-733915D3AA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12AD4A-7E92-462F-B3EA-D3C1F7EC76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791C48-CDFD-4D93-B155-549145161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EB431-32EA-4DBB-8FBF-8E2ECD69A696}" type="datetime1">
              <a:rPr lang="en-US" smtClean="0"/>
              <a:t>6/7/2022</a:t>
            </a:fld>
            <a:endParaRPr lang="en-US"/>
          </a:p>
        </p:txBody>
      </p:sp>
      <p:sp>
        <p:nvSpPr>
          <p:cNvPr id="5" name="Footer Placeholder 4">
            <a:extLst>
              <a:ext uri="{FF2B5EF4-FFF2-40B4-BE49-F238E27FC236}">
                <a16:creationId xmlns:a16="http://schemas.microsoft.com/office/drawing/2014/main" id="{EC8B0C6A-DED7-4762-8A17-B37AE33DB0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A957A5-9D4E-4CB4-AAA5-B47B5EB4A8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21DFE-9A08-4CCC-B125-70F84E7322FF}" type="slidenum">
              <a:rPr lang="en-US" smtClean="0"/>
              <a:t>‹#›</a:t>
            </a:fld>
            <a:endParaRPr lang="en-US"/>
          </a:p>
        </p:txBody>
      </p:sp>
    </p:spTree>
    <p:extLst>
      <p:ext uri="{BB962C8B-B14F-4D97-AF65-F5344CB8AC3E}">
        <p14:creationId xmlns:p14="http://schemas.microsoft.com/office/powerpoint/2010/main" val="366894197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609600" y="152402"/>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1027" name="Espace réservé du texte 12"/>
          <p:cNvSpPr>
            <a:spLocks noGrp="1"/>
          </p:cNvSpPr>
          <p:nvPr>
            <p:ph type="body" idx="1"/>
          </p:nvPr>
        </p:nvSpPr>
        <p:spPr bwMode="auto">
          <a:xfrm>
            <a:off x="533400" y="1177863"/>
            <a:ext cx="10972800" cy="478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en-US" altLang="fr-FR" dirty="0"/>
          </a:p>
        </p:txBody>
      </p:sp>
      <p:sp>
        <p:nvSpPr>
          <p:cNvPr id="3" name="Espace réservé du pied de page 2"/>
          <p:cNvSpPr>
            <a:spLocks noGrp="1"/>
          </p:cNvSpPr>
          <p:nvPr>
            <p:ph type="ftr" sz="quarter" idx="3"/>
          </p:nvPr>
        </p:nvSpPr>
        <p:spPr>
          <a:xfrm>
            <a:off x="864704" y="6356355"/>
            <a:ext cx="10546241"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dirty="0"/>
          </a:p>
        </p:txBody>
      </p:sp>
      <p:sp>
        <p:nvSpPr>
          <p:cNvPr id="23" name="Espace réservé du numéro de diapositive 22"/>
          <p:cNvSpPr>
            <a:spLocks noGrp="1"/>
          </p:cNvSpPr>
          <p:nvPr>
            <p:ph type="sldNum" sz="quarter" idx="4"/>
          </p:nvPr>
        </p:nvSpPr>
        <p:spPr>
          <a:xfrm>
            <a:off x="11506200" y="6469068"/>
            <a:ext cx="68580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dirty="0"/>
          </a:p>
        </p:txBody>
      </p:sp>
      <p:sp>
        <p:nvSpPr>
          <p:cNvPr id="1031" name="Connecteur droit 27"/>
          <p:cNvSpPr>
            <a:spLocks noChangeShapeType="1"/>
          </p:cNvSpPr>
          <p:nvPr/>
        </p:nvSpPr>
        <p:spPr bwMode="auto">
          <a:xfrm>
            <a:off x="609600" y="6198503"/>
            <a:ext cx="109728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sz="2400" dirty="0">
              <a:ln>
                <a:solidFill>
                  <a:schemeClr val="tx1"/>
                </a:solidFill>
                <a:prstDash val="solid"/>
              </a:ln>
            </a:endParaRPr>
          </a:p>
        </p:txBody>
      </p:sp>
      <p:sp>
        <p:nvSpPr>
          <p:cNvPr id="1032" name="Connecteur droit 28"/>
          <p:cNvSpPr>
            <a:spLocks noChangeShapeType="1"/>
          </p:cNvSpPr>
          <p:nvPr userDrawn="1"/>
        </p:nvSpPr>
        <p:spPr bwMode="auto">
          <a:xfrm>
            <a:off x="609600" y="1125538"/>
            <a:ext cx="109728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sz="2400" dirty="0"/>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93137" y="6291910"/>
            <a:ext cx="440263" cy="44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7669004"/>
      </p:ext>
    </p:extLst>
  </p:cSld>
  <p:clrMap bg1="lt1" tx1="dk1" bg2="lt2" tx2="dk2" accent1="accent1" accent2="accent2" accent3="accent3" accent4="accent4" accent5="accent5" accent6="accent6" hlink="hlink" folHlink="folHlink"/>
  <p:sldLayoutIdLst>
    <p:sldLayoutId id="2147483679" r:id="rId1"/>
    <p:sldLayoutId id="2147483680"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189" algn="l" rtl="0" fontAlgn="base">
        <a:spcBef>
          <a:spcPct val="0"/>
        </a:spcBef>
        <a:spcAft>
          <a:spcPct val="0"/>
        </a:spcAft>
        <a:defRPr sz="3200">
          <a:solidFill>
            <a:schemeClr val="tx2"/>
          </a:solidFill>
          <a:latin typeface="Bookman Old Style" pitchFamily="18" charset="0"/>
        </a:defRPr>
      </a:lvl6pPr>
      <a:lvl7pPr marL="914377" algn="l" rtl="0" fontAlgn="base">
        <a:spcBef>
          <a:spcPct val="0"/>
        </a:spcBef>
        <a:spcAft>
          <a:spcPct val="0"/>
        </a:spcAft>
        <a:defRPr sz="3200">
          <a:solidFill>
            <a:schemeClr val="tx2"/>
          </a:solidFill>
          <a:latin typeface="Bookman Old Style" pitchFamily="18" charset="0"/>
        </a:defRPr>
      </a:lvl7pPr>
      <a:lvl8pPr marL="1371566" algn="l" rtl="0" fontAlgn="base">
        <a:spcBef>
          <a:spcPct val="0"/>
        </a:spcBef>
        <a:spcAft>
          <a:spcPct val="0"/>
        </a:spcAft>
        <a:defRPr sz="3200">
          <a:solidFill>
            <a:schemeClr val="tx2"/>
          </a:solidFill>
          <a:latin typeface="Bookman Old Style" pitchFamily="18" charset="0"/>
        </a:defRPr>
      </a:lvl8pPr>
      <a:lvl9pPr marL="1828754" algn="l" rtl="0" fontAlgn="base">
        <a:spcBef>
          <a:spcPct val="0"/>
        </a:spcBef>
        <a:spcAft>
          <a:spcPct val="0"/>
        </a:spcAft>
        <a:defRPr sz="3200">
          <a:solidFill>
            <a:schemeClr val="tx2"/>
          </a:solidFill>
          <a:latin typeface="Bookman Old Style" pitchFamily="18" charset="0"/>
        </a:defRPr>
      </a:lvl9pPr>
    </p:titleStyle>
    <p:bodyStyle>
      <a:lvl1pPr marL="357179" indent="-357179"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284" indent="-347654"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677" indent="-307967"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784" indent="-298443"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890" indent="-288918"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daptech.org/" TargetMode="External"/><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dawsoncollege.qc.ca/faculty-hub/wp-content/uploads/sites/182/From-Zoom-to-Stream-How-to-Upload-and-Caption-Your-Recorded-Zoom-Lecture.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https://www.coursera.org/learn/inclusive-design" TargetMode="External"/><Relationship Id="rId7" Type="http://schemas.openxmlformats.org/officeDocument/2006/relationships/hyperlink" Target="mailto:catherine.fichten@mcgill.ca"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mailto:ahavel@dawsoncollege.qc.ca" TargetMode="External"/><Relationship Id="rId5" Type="http://schemas.openxmlformats.org/officeDocument/2006/relationships/hyperlink" Target="http://www.adaptech.org/" TargetMode="External"/><Relationship Id="rId4" Type="http://schemas.openxmlformats.org/officeDocument/2006/relationships/hyperlink" Target="https://adaptech.org/research/e-access-concordia-project/"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3CAAA5C7-6DCB-4432-8426-FB239A65EB7D}"/>
              </a:ext>
            </a:extLst>
          </p:cNvPr>
          <p:cNvSpPr>
            <a:spLocks noGrp="1"/>
          </p:cNvSpPr>
          <p:nvPr>
            <p:ph type="sldNum" sz="quarter" idx="7"/>
          </p:nvPr>
        </p:nvSpPr>
        <p:spPr/>
        <p:txBody>
          <a:bodyPr/>
          <a:lstStyle/>
          <a:p>
            <a:pPr marL="38100">
              <a:lnSpc>
                <a:spcPts val="1650"/>
              </a:lnSpc>
            </a:pPr>
            <a:fld id="{81D60167-4931-47E6-BA6A-407CBD079E47}" type="slidenum">
              <a:rPr lang="en-US" smtClean="0"/>
              <a:t>1</a:t>
            </a:fld>
            <a:endParaRPr lang="en-US" dirty="0"/>
          </a:p>
        </p:txBody>
      </p:sp>
      <p:sp>
        <p:nvSpPr>
          <p:cNvPr id="2" name="object 2"/>
          <p:cNvSpPr txBox="1">
            <a:spLocks noGrp="1"/>
          </p:cNvSpPr>
          <p:nvPr>
            <p:ph type="title"/>
          </p:nvPr>
        </p:nvSpPr>
        <p:spPr>
          <a:xfrm>
            <a:off x="304800" y="584028"/>
            <a:ext cx="11582400" cy="1983235"/>
          </a:xfrm>
          <a:prstGeom prst="rect">
            <a:avLst/>
          </a:prstGeom>
        </p:spPr>
        <p:txBody>
          <a:bodyPr vert="horz" wrap="square" lIns="0" tIns="13335" rIns="0" bIns="0" rtlCol="0">
            <a:spAutoFit/>
          </a:bodyPr>
          <a:lstStyle/>
          <a:p>
            <a:pPr marR="5080" indent="12700" algn="ctr">
              <a:spcBef>
                <a:spcPts val="105"/>
              </a:spcBef>
            </a:pPr>
            <a:r>
              <a:rPr lang="en-IN" sz="4200" dirty="0">
                <a:effectLst/>
                <a:latin typeface="Arial" panose="020B0604020202020204" pitchFamily="34" charset="0"/>
                <a:ea typeface="Times New Roman" panose="02020603050405020304" pitchFamily="18" charset="0"/>
                <a:cs typeface="Times New Roman" panose="02020603050405020304" pitchFamily="18" charset="0"/>
              </a:rPr>
              <a:t>Prepping for Inclusion: Easy Tips to Make Office 365 and Zoom More Accessible</a:t>
            </a:r>
            <a:r>
              <a:rPr lang="en-US" sz="4400" b="1" i="0" dirty="0">
                <a:solidFill>
                  <a:srgbClr val="003344"/>
                </a:solidFill>
                <a:effectLst/>
                <a:latin typeface="+mn-lt"/>
              </a:rPr>
              <a:t/>
            </a:r>
            <a:br>
              <a:rPr lang="en-US" sz="4400" b="1" i="0" dirty="0">
                <a:solidFill>
                  <a:srgbClr val="003344"/>
                </a:solidFill>
                <a:effectLst/>
                <a:latin typeface="+mn-lt"/>
              </a:rPr>
            </a:br>
            <a:endParaRPr sz="4400" dirty="0">
              <a:latin typeface="+mn-lt"/>
            </a:endParaRPr>
          </a:p>
        </p:txBody>
      </p:sp>
      <p:sp>
        <p:nvSpPr>
          <p:cNvPr id="3" name="object 3" descr="Decorative."/>
          <p:cNvSpPr/>
          <p:nvPr/>
        </p:nvSpPr>
        <p:spPr>
          <a:xfrm>
            <a:off x="1981961" y="2137410"/>
            <a:ext cx="8229600" cy="0"/>
          </a:xfrm>
          <a:custGeom>
            <a:avLst/>
            <a:gdLst/>
            <a:ahLst/>
            <a:cxnLst/>
            <a:rect l="l" t="t" r="r" b="b"/>
            <a:pathLst>
              <a:path w="8229600">
                <a:moveTo>
                  <a:pt x="0" y="0"/>
                </a:moveTo>
                <a:lnTo>
                  <a:pt x="8229600" y="0"/>
                </a:lnTo>
              </a:path>
            </a:pathLst>
          </a:custGeom>
          <a:ln w="19812">
            <a:solidFill>
              <a:srgbClr val="0033CC"/>
            </a:solidFill>
          </a:ln>
        </p:spPr>
        <p:txBody>
          <a:bodyPr wrap="square" lIns="0" tIns="0" rIns="0" bIns="0" rtlCol="0"/>
          <a:lstStyle/>
          <a:p>
            <a:endParaRPr/>
          </a:p>
        </p:txBody>
      </p:sp>
      <p:sp>
        <p:nvSpPr>
          <p:cNvPr id="4" name="object 4"/>
          <p:cNvSpPr txBox="1"/>
          <p:nvPr/>
        </p:nvSpPr>
        <p:spPr>
          <a:xfrm>
            <a:off x="533400" y="2270985"/>
            <a:ext cx="11125200" cy="3544560"/>
          </a:xfrm>
          <a:prstGeom prst="rect">
            <a:avLst/>
          </a:prstGeom>
        </p:spPr>
        <p:txBody>
          <a:bodyPr vert="horz" wrap="square" lIns="0" tIns="63500" rIns="0" bIns="0" rtlCol="0">
            <a:spAutoFit/>
          </a:bodyPr>
          <a:lstStyle/>
          <a:p>
            <a:pPr marL="252095" marR="5080" indent="-3810" algn="ctr">
              <a:lnSpc>
                <a:spcPts val="4000"/>
              </a:lnSpc>
              <a:spcBef>
                <a:spcPts val="500"/>
              </a:spcBef>
            </a:pPr>
            <a:r>
              <a:rPr lang="en-US" sz="3200" spc="-5" dirty="0">
                <a:solidFill>
                  <a:srgbClr val="0033CC"/>
                </a:solidFill>
                <a:latin typeface="Arial"/>
                <a:cs typeface="Arial"/>
              </a:rPr>
              <a:t>Alice Havel &amp; Catherine Fichten</a:t>
            </a:r>
            <a:r>
              <a:rPr sz="3200" dirty="0">
                <a:solidFill>
                  <a:srgbClr val="0033CC"/>
                </a:solidFill>
                <a:latin typeface="Arial"/>
                <a:cs typeface="Arial"/>
              </a:rPr>
              <a:t> </a:t>
            </a:r>
            <a:endParaRPr lang="en-CA" sz="3200" dirty="0">
              <a:solidFill>
                <a:srgbClr val="0033CC"/>
              </a:solidFill>
              <a:latin typeface="Arial"/>
              <a:cs typeface="Arial"/>
            </a:endParaRPr>
          </a:p>
          <a:p>
            <a:pPr marL="252095" marR="5080" indent="-3810" algn="ctr">
              <a:lnSpc>
                <a:spcPts val="4000"/>
              </a:lnSpc>
              <a:spcBef>
                <a:spcPts val="500"/>
              </a:spcBef>
            </a:pPr>
            <a:r>
              <a:rPr sz="2800" u="sng" spc="-5" dirty="0">
                <a:solidFill>
                  <a:srgbClr val="0000CC"/>
                </a:solidFill>
                <a:uFill>
                  <a:solidFill>
                    <a:srgbClr val="0000CC"/>
                  </a:solidFill>
                </a:uFill>
                <a:latin typeface="Arial"/>
                <a:cs typeface="Arial"/>
                <a:hlinkClick r:id="rId3"/>
              </a:rPr>
              <a:t>Adaptech Research</a:t>
            </a:r>
            <a:r>
              <a:rPr sz="2800" u="sng" spc="15" dirty="0">
                <a:solidFill>
                  <a:srgbClr val="0000CC"/>
                </a:solidFill>
                <a:uFill>
                  <a:solidFill>
                    <a:srgbClr val="0000CC"/>
                  </a:solidFill>
                </a:uFill>
                <a:latin typeface="Arial"/>
                <a:cs typeface="Arial"/>
                <a:hlinkClick r:id="rId3"/>
              </a:rPr>
              <a:t> </a:t>
            </a:r>
            <a:r>
              <a:rPr sz="2800" u="sng" spc="-5" dirty="0">
                <a:solidFill>
                  <a:srgbClr val="0000CC"/>
                </a:solidFill>
                <a:uFill>
                  <a:solidFill>
                    <a:srgbClr val="0000CC"/>
                  </a:solidFill>
                </a:uFill>
                <a:latin typeface="Arial"/>
                <a:cs typeface="Arial"/>
                <a:hlinkClick r:id="rId3"/>
              </a:rPr>
              <a:t>Network</a:t>
            </a:r>
            <a:r>
              <a:rPr lang="en-CA" sz="2800" u="sng" spc="-5" dirty="0">
                <a:solidFill>
                  <a:srgbClr val="0000CC"/>
                </a:solidFill>
                <a:uFill>
                  <a:solidFill>
                    <a:srgbClr val="0000CC"/>
                  </a:solidFill>
                </a:uFill>
                <a:latin typeface="Arial"/>
                <a:cs typeface="Arial"/>
              </a:rPr>
              <a:t>, Dawson College</a:t>
            </a:r>
            <a:endParaRPr sz="2800" dirty="0">
              <a:latin typeface="Arial"/>
              <a:cs typeface="Arial"/>
            </a:endParaRPr>
          </a:p>
          <a:p>
            <a:pPr marR="381635" algn="ctr"/>
            <a:endParaRPr lang="en-IN" sz="2600" spc="-5" dirty="0">
              <a:solidFill>
                <a:srgbClr val="0033CC"/>
              </a:solidFill>
              <a:latin typeface="Arial"/>
              <a:cs typeface="Arial"/>
            </a:endParaRPr>
          </a:p>
          <a:p>
            <a:pPr marR="381635" algn="ctr"/>
            <a:r>
              <a:rPr lang="en-IN" sz="2200" spc="35" dirty="0">
                <a:solidFill>
                  <a:srgbClr val="0033CC"/>
                </a:solidFill>
                <a:latin typeface="Arial"/>
                <a:cs typeface="Arial"/>
              </a:rPr>
              <a:t>Presentation at SALTISE</a:t>
            </a:r>
          </a:p>
          <a:p>
            <a:pPr marR="381635" algn="ctr"/>
            <a:r>
              <a:rPr lang="en-CA" sz="2200" spc="35" dirty="0">
                <a:solidFill>
                  <a:srgbClr val="0033CC"/>
                </a:solidFill>
                <a:latin typeface="Arial"/>
                <a:cs typeface="Arial"/>
              </a:rPr>
              <a:t>Montreal, June 2, 2022</a:t>
            </a:r>
          </a:p>
          <a:p>
            <a:pPr marR="381635" algn="ctr"/>
            <a:endParaRPr lang="en-IN" sz="2000" spc="-5" dirty="0">
              <a:solidFill>
                <a:srgbClr val="0033CC"/>
              </a:solidFill>
              <a:latin typeface="Arial"/>
              <a:cs typeface="Arial"/>
            </a:endParaRPr>
          </a:p>
          <a:p>
            <a:pPr marR="381635" algn="ctr"/>
            <a:r>
              <a:rPr lang="en-IN" sz="3000" spc="-5" dirty="0">
                <a:solidFill>
                  <a:srgbClr val="0033CC"/>
                </a:solidFill>
                <a:latin typeface="Arial"/>
                <a:cs typeface="Arial"/>
              </a:rPr>
              <a:t>Available at </a:t>
            </a:r>
            <a:r>
              <a:rPr lang="en-US" sz="3000" u="sng" dirty="0" err="1">
                <a:solidFill>
                  <a:srgbClr val="FF0000"/>
                </a:solidFill>
                <a:latin typeface="Arial" panose="020B0604020202020204" pitchFamily="34" charset="0"/>
                <a:cs typeface="Arial" panose="020B0604020202020204" pitchFamily="34" charset="0"/>
              </a:rPr>
              <a:t>Rebrand.Ly</a:t>
            </a:r>
            <a:r>
              <a:rPr lang="en-US" sz="3000" u="sng" dirty="0">
                <a:solidFill>
                  <a:srgbClr val="FF0000"/>
                </a:solidFill>
                <a:latin typeface="Arial" panose="020B0604020202020204" pitchFamily="34" charset="0"/>
                <a:cs typeface="Arial" panose="020B0604020202020204" pitchFamily="34" charset="0"/>
              </a:rPr>
              <a:t>/</a:t>
            </a:r>
            <a:r>
              <a:rPr lang="en-US" sz="3000" u="sng" dirty="0" err="1">
                <a:solidFill>
                  <a:srgbClr val="FF0000"/>
                </a:solidFill>
                <a:latin typeface="Arial" panose="020B0604020202020204" pitchFamily="34" charset="0"/>
                <a:cs typeface="Arial" panose="020B0604020202020204" pitchFamily="34" charset="0"/>
              </a:rPr>
              <a:t>HavelFichten</a:t>
            </a:r>
            <a:r>
              <a:rPr lang="en-US" sz="3000" u="sng" dirty="0">
                <a:solidFill>
                  <a:srgbClr val="FF0000"/>
                </a:solidFill>
                <a:latin typeface="Arial" panose="020B0604020202020204" pitchFamily="34" charset="0"/>
                <a:cs typeface="Arial" panose="020B0604020202020204" pitchFamily="34" charset="0"/>
              </a:rPr>
              <a:t> </a:t>
            </a:r>
          </a:p>
          <a:p>
            <a:pPr marR="381635" algn="ctr">
              <a:spcBef>
                <a:spcPts val="1585"/>
              </a:spcBef>
            </a:pPr>
            <a:endParaRPr sz="2200" dirty="0">
              <a:latin typeface="Arial"/>
              <a:cs typeface="Arial"/>
            </a:endParaRPr>
          </a:p>
        </p:txBody>
      </p:sp>
      <p:pic>
        <p:nvPicPr>
          <p:cNvPr id="5" name="object 5" descr="Creative Commons Copyright logo: This license allows reusers to copy and distribute the material in any medium or format in unadapted form only, for noncommercial purposes only, and only so long as attribution is given to the creator. ">
            <a:extLst>
              <a:ext uri="{C183D7F6-B498-43B3-948B-1728B52AA6E4}">
                <adec:decorative xmlns:adec="http://schemas.microsoft.com/office/drawing/2017/decorative" xmlns="" val="0"/>
              </a:ext>
            </a:extLst>
          </p:cNvPr>
          <p:cNvPicPr/>
          <p:nvPr/>
        </p:nvPicPr>
        <p:blipFill>
          <a:blip r:embed="rId4" cstate="print"/>
          <a:stretch>
            <a:fillRect/>
          </a:stretch>
        </p:blipFill>
        <p:spPr>
          <a:xfrm>
            <a:off x="5597652" y="5361113"/>
            <a:ext cx="996696" cy="347472"/>
          </a:xfrm>
          <a:prstGeom prst="rect">
            <a:avLst/>
          </a:prstGeom>
        </p:spPr>
      </p:pic>
      <p:pic>
        <p:nvPicPr>
          <p:cNvPr id="6" name="object 6" descr="Adaptech logo. "/>
          <p:cNvPicPr/>
          <p:nvPr/>
        </p:nvPicPr>
        <p:blipFill>
          <a:blip r:embed="rId5" cstate="print"/>
          <a:stretch>
            <a:fillRect/>
          </a:stretch>
        </p:blipFill>
        <p:spPr>
          <a:xfrm>
            <a:off x="1412749" y="5701658"/>
            <a:ext cx="630935" cy="632460"/>
          </a:xfrm>
          <a:prstGeom prst="rect">
            <a:avLst/>
          </a:prstGeom>
        </p:spPr>
      </p:pic>
      <p:pic>
        <p:nvPicPr>
          <p:cNvPr id="8" name="object 8" descr="SSHRC logo"/>
          <p:cNvPicPr/>
          <p:nvPr/>
        </p:nvPicPr>
        <p:blipFill>
          <a:blip r:embed="rId6" cstate="print"/>
          <a:stretch>
            <a:fillRect/>
          </a:stretch>
        </p:blipFill>
        <p:spPr>
          <a:xfrm>
            <a:off x="3456433" y="5921114"/>
            <a:ext cx="4628388" cy="193548"/>
          </a:xfrm>
          <a:prstGeom prst="rect">
            <a:avLst/>
          </a:prstGeom>
        </p:spPr>
      </p:pic>
      <p:pic>
        <p:nvPicPr>
          <p:cNvPr id="7" name="object 7" descr="Dawson Logo."/>
          <p:cNvPicPr/>
          <p:nvPr/>
        </p:nvPicPr>
        <p:blipFill>
          <a:blip r:embed="rId7" cstate="print"/>
          <a:stretch>
            <a:fillRect/>
          </a:stretch>
        </p:blipFill>
        <p:spPr>
          <a:xfrm>
            <a:off x="9497569" y="5819006"/>
            <a:ext cx="1281683" cy="397764"/>
          </a:xfrm>
          <a:prstGeom prst="rect">
            <a:avLst/>
          </a:prstGeom>
        </p:spPr>
      </p:pic>
      <p:sp>
        <p:nvSpPr>
          <p:cNvPr id="9" name="TextBox 8"/>
          <p:cNvSpPr txBox="1"/>
          <p:nvPr/>
        </p:nvSpPr>
        <p:spPr>
          <a:xfrm>
            <a:off x="-31376" y="0"/>
            <a:ext cx="11999595" cy="646331"/>
          </a:xfrm>
          <a:prstGeom prst="rect">
            <a:avLst/>
          </a:prstGeom>
          <a:noFill/>
        </p:spPr>
        <p:txBody>
          <a:bodyPr wrap="square" rtlCol="0">
            <a:spAutoFit/>
          </a:bodyPr>
          <a:lstStyle/>
          <a:p>
            <a:r>
              <a:rPr lang="en-CA" dirty="0" smtClean="0"/>
              <a:t>Havel, A., &amp; </a:t>
            </a:r>
            <a:r>
              <a:rPr lang="en-CA" dirty="0" err="1" smtClean="0"/>
              <a:t>Fichten</a:t>
            </a:r>
            <a:r>
              <a:rPr lang="en-CA" dirty="0" smtClean="0"/>
              <a:t>, C. (2022, June 2). </a:t>
            </a:r>
            <a:r>
              <a:rPr lang="en-CA" i="1" dirty="0" smtClean="0"/>
              <a:t>Prepping for inclusion: Easy tips to make Office 365 and Zoom more accessible </a:t>
            </a:r>
            <a:r>
              <a:rPr lang="en-CA" dirty="0" smtClean="0"/>
              <a:t>[Conference presentation]. 2022 SALTISE Conference, Montreal, QC, Canada. </a:t>
            </a:r>
            <a:endParaRPr lang="en-C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3EAD23-316E-F1D8-F17E-249F800A1326}"/>
              </a:ext>
            </a:extLst>
          </p:cNvPr>
          <p:cNvSpPr>
            <a:spLocks noGrp="1"/>
          </p:cNvSpPr>
          <p:nvPr>
            <p:ph type="sldNum" sz="quarter" idx="7"/>
          </p:nvPr>
        </p:nvSpPr>
        <p:spPr/>
        <p:txBody>
          <a:bodyPr/>
          <a:lstStyle/>
          <a:p>
            <a:pPr marL="38100">
              <a:lnSpc>
                <a:spcPts val="1650"/>
              </a:lnSpc>
            </a:pPr>
            <a:fld id="{81D60167-4931-47E6-BA6A-407CBD079E47}" type="slidenum">
              <a:rPr lang="en-US" smtClean="0"/>
              <a:t>2</a:t>
            </a:fld>
            <a:endParaRPr lang="en-US" dirty="0"/>
          </a:p>
        </p:txBody>
      </p:sp>
      <p:sp>
        <p:nvSpPr>
          <p:cNvPr id="2" name="Title 1">
            <a:extLst>
              <a:ext uri="{FF2B5EF4-FFF2-40B4-BE49-F238E27FC236}">
                <a16:creationId xmlns:a16="http://schemas.microsoft.com/office/drawing/2014/main" id="{CFBF9283-C699-2830-7359-F6724EA0B34C}"/>
              </a:ext>
            </a:extLst>
          </p:cNvPr>
          <p:cNvSpPr>
            <a:spLocks noGrp="1"/>
          </p:cNvSpPr>
          <p:nvPr>
            <p:ph type="title"/>
          </p:nvPr>
        </p:nvSpPr>
        <p:spPr>
          <a:xfrm>
            <a:off x="609600" y="190957"/>
            <a:ext cx="10896600" cy="615553"/>
          </a:xfrm>
        </p:spPr>
        <p:txBody>
          <a:bodyPr/>
          <a:lstStyle/>
          <a:p>
            <a:pPr algn="ctr"/>
            <a:r>
              <a:rPr lang="en-CA" dirty="0">
                <a:latin typeface="Calibri" panose="020F0502020204030204" pitchFamily="34" charset="0"/>
                <a:cs typeface="Arial" panose="020B0604020202020204" pitchFamily="34" charset="0"/>
              </a:rPr>
              <a:t>Active Learning Accessibility Challenges </a:t>
            </a:r>
            <a:r>
              <a:rPr lang="en-CA" baseline="30000" dirty="0">
                <a:latin typeface="Calibri" panose="020F0502020204030204" pitchFamily="34" charset="0"/>
                <a:cs typeface="Arial" panose="020B0604020202020204" pitchFamily="34" charset="0"/>
              </a:rPr>
              <a:t>1</a:t>
            </a:r>
            <a:endParaRPr lang="en-US" baseline="30000" dirty="0">
              <a:latin typeface="Calibri" panose="020F050202020403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89D18B51-C222-78B6-D7E3-5DA90ADC71AD}"/>
              </a:ext>
            </a:extLst>
          </p:cNvPr>
          <p:cNvSpPr>
            <a:spLocks noGrp="1"/>
          </p:cNvSpPr>
          <p:nvPr>
            <p:ph type="body" idx="1"/>
          </p:nvPr>
        </p:nvSpPr>
        <p:spPr>
          <a:xfrm>
            <a:off x="598055" y="1252431"/>
            <a:ext cx="11582400" cy="4310170"/>
          </a:xfrm>
        </p:spPr>
        <p:txBody>
          <a:bodyPr/>
          <a:lstStyle/>
          <a:p>
            <a:pPr marL="536575" indent="-536575" algn="l" rtl="0">
              <a:spcAft>
                <a:spcPts val="800"/>
              </a:spcAft>
              <a:buFont typeface="Arial" panose="020B0604020202020204" pitchFamily="34" charset="0"/>
              <a:buChar char="•"/>
            </a:pPr>
            <a:r>
              <a:rPr lang="en-CA" sz="3200" kern="1200" dirty="0">
                <a:solidFill>
                  <a:srgbClr val="1F497D"/>
                </a:solidFill>
                <a:latin typeface="Arial" panose="020B0604020202020204" pitchFamily="34" charset="0"/>
                <a:cs typeface="Arial" panose="020B0604020202020204" pitchFamily="34" charset="0"/>
              </a:rPr>
              <a:t>Inaccessible LMS &amp; homework platforms </a:t>
            </a:r>
          </a:p>
          <a:p>
            <a:pPr marL="536575" indent="-536575" algn="l" rtl="0">
              <a:spcAft>
                <a:spcPts val="800"/>
              </a:spcAft>
              <a:buFont typeface="Arial" panose="020B0604020202020204" pitchFamily="34" charset="0"/>
              <a:buChar char="•"/>
            </a:pPr>
            <a:r>
              <a:rPr lang="en-CA" sz="3200" kern="1200" dirty="0">
                <a:solidFill>
                  <a:srgbClr val="1F497D"/>
                </a:solidFill>
                <a:latin typeface="Arial" panose="020B0604020202020204" pitchFamily="34" charset="0"/>
                <a:cs typeface="Arial" panose="020B0604020202020204" pitchFamily="34" charset="0"/>
              </a:rPr>
              <a:t>Format of content not accessible (e.g., 3D diagrams)</a:t>
            </a:r>
          </a:p>
          <a:p>
            <a:pPr marL="536575" indent="-536575" algn="l" rtl="0">
              <a:spcAft>
                <a:spcPts val="800"/>
              </a:spcAft>
              <a:buFont typeface="Arial" panose="020B0604020202020204" pitchFamily="34" charset="0"/>
              <a:buChar char="•"/>
            </a:pPr>
            <a:r>
              <a:rPr lang="en-CA" sz="3200" kern="1200" dirty="0">
                <a:solidFill>
                  <a:srgbClr val="1F497D"/>
                </a:solidFill>
                <a:latin typeface="Arial" panose="020B0604020202020204" pitchFamily="34" charset="0"/>
                <a:cs typeface="Arial" panose="020B0604020202020204" pitchFamily="34" charset="0"/>
              </a:rPr>
              <a:t>No closed captioning</a:t>
            </a:r>
          </a:p>
          <a:p>
            <a:pPr marL="993775" lvl="1" indent="-536575" algn="l" rtl="0">
              <a:spcAft>
                <a:spcPts val="800"/>
              </a:spcAft>
              <a:buFont typeface="Arial" panose="020B0604020202020204" pitchFamily="34" charset="0"/>
              <a:buChar char="•"/>
            </a:pPr>
            <a:r>
              <a:rPr lang="en-CA" sz="2800" kern="1200" dirty="0">
                <a:solidFill>
                  <a:srgbClr val="1F497D"/>
                </a:solidFill>
                <a:latin typeface="Arial" panose="020B0604020202020204" pitchFamily="34" charset="0"/>
                <a:cs typeface="Arial" panose="020B0604020202020204" pitchFamily="34" charset="0"/>
              </a:rPr>
              <a:t>Hard of hearing </a:t>
            </a:r>
          </a:p>
          <a:p>
            <a:pPr marL="993775" lvl="1" indent="-536575" algn="l" rtl="0">
              <a:spcAft>
                <a:spcPts val="800"/>
              </a:spcAft>
              <a:buFont typeface="Arial" panose="020B0604020202020204" pitchFamily="34" charset="0"/>
              <a:buChar char="•"/>
            </a:pPr>
            <a:r>
              <a:rPr lang="en-CA" sz="2800" kern="1200" dirty="0">
                <a:solidFill>
                  <a:srgbClr val="1F497D"/>
                </a:solidFill>
                <a:latin typeface="Arial" panose="020B0604020202020204" pitchFamily="34" charset="0"/>
                <a:cs typeface="Arial" panose="020B0604020202020204" pitchFamily="34" charset="0"/>
              </a:rPr>
              <a:t>Second language learners</a:t>
            </a:r>
          </a:p>
          <a:p>
            <a:pPr marL="536575" indent="-536575" algn="l" rtl="0">
              <a:spcAft>
                <a:spcPts val="800"/>
              </a:spcAft>
              <a:buFont typeface="Arial" panose="020B0604020202020204" pitchFamily="34" charset="0"/>
              <a:buChar char="•"/>
            </a:pPr>
            <a:r>
              <a:rPr lang="en-CA" sz="3200" kern="1200" dirty="0">
                <a:solidFill>
                  <a:srgbClr val="1F497D"/>
                </a:solidFill>
                <a:latin typeface="Arial" panose="020B0604020202020204" pitchFamily="34" charset="0"/>
                <a:cs typeface="Arial" panose="020B0604020202020204" pitchFamily="34" charset="0"/>
              </a:rPr>
              <a:t>Incompatibility with adaptive technology 	</a:t>
            </a:r>
          </a:p>
          <a:p>
            <a:pPr marL="993775" lvl="1" indent="-536575" algn="l" rtl="0">
              <a:spcAft>
                <a:spcPts val="800"/>
              </a:spcAft>
              <a:buFont typeface="Arial" panose="020B0604020202020204" pitchFamily="34" charset="0"/>
              <a:buChar char="•"/>
            </a:pPr>
            <a:r>
              <a:rPr lang="en-CA" sz="2800" kern="1200" dirty="0">
                <a:solidFill>
                  <a:srgbClr val="1F497D"/>
                </a:solidFill>
                <a:latin typeface="Arial" panose="020B0604020202020204" pitchFamily="34" charset="0"/>
                <a:cs typeface="Arial" panose="020B0604020202020204" pitchFamily="34" charset="0"/>
              </a:rPr>
              <a:t>E.g., screen reader, braille display</a:t>
            </a:r>
          </a:p>
          <a:p>
            <a:pPr marL="457200" marR="0"/>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457200" marR="0"/>
            <a:r>
              <a:rPr lang="en-CA" sz="1600" dirty="0">
                <a:effectLst/>
                <a:latin typeface="Arial" panose="020B0604020202020204" pitchFamily="34" charset="0"/>
                <a:ea typeface="Calibri" panose="020F0502020204030204" pitchFamily="34"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A1CEF32-7ABF-273B-0CCE-20CE963E2E8D}"/>
              </a:ext>
            </a:extLst>
          </p:cNvPr>
          <p:cNvSpPr txBox="1"/>
          <p:nvPr/>
        </p:nvSpPr>
        <p:spPr>
          <a:xfrm>
            <a:off x="616527" y="6254047"/>
            <a:ext cx="10668000" cy="738664"/>
          </a:xfrm>
          <a:prstGeom prst="rect">
            <a:avLst/>
          </a:prstGeom>
          <a:noFill/>
        </p:spPr>
        <p:txBody>
          <a:bodyPr wrap="square" rtlCol="0">
            <a:spAutoFit/>
          </a:bodyPr>
          <a:lstStyle/>
          <a:p>
            <a:r>
              <a:rPr lang="en-US" sz="1200" baseline="30000" dirty="0"/>
              <a:t>1</a:t>
            </a:r>
            <a:r>
              <a:rPr lang="en-US" sz="1200" dirty="0"/>
              <a:t> https://www.lifescied.org/doi/epdf/10.1187/cbe.20-03-0049 Article: “Is Active Learning Accessible? Exploring the Process of Providing Accommodations to Students with Disabilities” </a:t>
            </a:r>
          </a:p>
          <a:p>
            <a:endParaRPr lang="en-US" dirty="0"/>
          </a:p>
        </p:txBody>
      </p:sp>
      <p:pic>
        <p:nvPicPr>
          <p:cNvPr id="6" name="Picture 5">
            <a:extLst>
              <a:ext uri="{FF2B5EF4-FFF2-40B4-BE49-F238E27FC236}">
                <a16:creationId xmlns:a16="http://schemas.microsoft.com/office/drawing/2014/main" id="{8F0F28B5-A4A4-9A45-BB14-9507C41182D5}"/>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8461376" y="2438400"/>
            <a:ext cx="3251199" cy="2438400"/>
          </a:xfrm>
          <a:prstGeom prst="rect">
            <a:avLst/>
          </a:prstGeom>
        </p:spPr>
      </p:pic>
    </p:spTree>
    <p:extLst>
      <p:ext uri="{BB962C8B-B14F-4D97-AF65-F5344CB8AC3E}">
        <p14:creationId xmlns:p14="http://schemas.microsoft.com/office/powerpoint/2010/main" val="270961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650"/>
              </a:lnSpc>
              <a:spcBef>
                <a:spcPts val="0"/>
              </a:spcBef>
              <a:spcAft>
                <a:spcPts val="0"/>
              </a:spcAft>
              <a:buClrTx/>
              <a:buSzTx/>
              <a:buFontTx/>
              <a:buNone/>
              <a:tabLst/>
              <a:defRPr/>
            </a:pPr>
            <a:fld id="{81D60167-4931-47E6-BA6A-407CBD079E47}" type="slidenum">
              <a:rPr kumimoji="0" sz="1400" b="0" i="0" u="none" strike="noStrike" kern="1200" cap="none" spc="0" normalizeH="0" baseline="0" noProof="0" dirty="0">
                <a:ln>
                  <a:noFill/>
                </a:ln>
                <a:solidFill>
                  <a:srgbClr val="0033CC"/>
                </a:solidFill>
                <a:effectLst/>
                <a:uLnTx/>
                <a:uFillTx/>
                <a:latin typeface="Arial"/>
                <a:ea typeface="+mn-ea"/>
                <a:cs typeface="Arial"/>
              </a:rPr>
              <a:pPr marL="38100" marR="0" lvl="0" indent="0" algn="l" defTabSz="914400" rtl="0" eaLnBrk="1" fontAlgn="auto" latinLnBrk="0" hangingPunct="1">
                <a:lnSpc>
                  <a:spcPts val="1650"/>
                </a:lnSpc>
                <a:spcBef>
                  <a:spcPts val="0"/>
                </a:spcBef>
                <a:spcAft>
                  <a:spcPts val="0"/>
                </a:spcAft>
                <a:buClrTx/>
                <a:buSzTx/>
                <a:buFontTx/>
                <a:buNone/>
                <a:tabLst/>
                <a:defRPr/>
              </a:pPr>
              <a:t>3</a:t>
            </a:fld>
            <a:endParaRPr kumimoji="0" sz="1400" b="0" i="0" u="none" strike="noStrike" kern="1200" cap="none" spc="0" normalizeH="0" baseline="0" noProof="0" dirty="0">
              <a:ln>
                <a:noFill/>
              </a:ln>
              <a:solidFill>
                <a:srgbClr val="0033CC"/>
              </a:solidFill>
              <a:effectLst/>
              <a:uLnTx/>
              <a:uFillTx/>
              <a:latin typeface="Arial"/>
              <a:ea typeface="+mn-ea"/>
              <a:cs typeface="Arial"/>
            </a:endParaRPr>
          </a:p>
        </p:txBody>
      </p:sp>
      <p:sp>
        <p:nvSpPr>
          <p:cNvPr id="2" name="object 2"/>
          <p:cNvSpPr txBox="1">
            <a:spLocks noGrp="1"/>
          </p:cNvSpPr>
          <p:nvPr>
            <p:ph type="title"/>
          </p:nvPr>
        </p:nvSpPr>
        <p:spPr>
          <a:xfrm>
            <a:off x="38100" y="228600"/>
            <a:ext cx="12115800" cy="627736"/>
          </a:xfrm>
          <a:prstGeom prst="rect">
            <a:avLst/>
          </a:prstGeom>
        </p:spPr>
        <p:txBody>
          <a:bodyPr vert="horz" wrap="square" lIns="0" tIns="12065" rIns="0" bIns="0" rtlCol="0">
            <a:spAutoFit/>
          </a:bodyPr>
          <a:lstStyle/>
          <a:p>
            <a:pPr marL="12700" algn="ctr">
              <a:lnSpc>
                <a:spcPct val="100000"/>
              </a:lnSpc>
              <a:spcBef>
                <a:spcPts val="95"/>
              </a:spcBef>
            </a:pPr>
            <a:r>
              <a:rPr lang="en-CA" dirty="0">
                <a:effectLst/>
                <a:latin typeface="Calibri" panose="020F0502020204030204" pitchFamily="34" charset="0"/>
                <a:ea typeface="Calibri" panose="020F0502020204030204" pitchFamily="34" charset="0"/>
                <a:cs typeface="Arial" panose="020B0604020202020204" pitchFamily="34" charset="0"/>
              </a:rPr>
              <a:t>Online Accessibility</a:t>
            </a:r>
            <a:endParaRPr spc="-55" dirty="0"/>
          </a:p>
        </p:txBody>
      </p:sp>
      <p:sp>
        <p:nvSpPr>
          <p:cNvPr id="3" name="object 3">
            <a:extLst>
              <a:ext uri="{C183D7F6-B498-43B3-948B-1728B52AA6E4}">
                <adec:decorative xmlns:adec="http://schemas.microsoft.com/office/drawing/2017/decorative" xmlns="" val="0"/>
              </a:ext>
            </a:extLst>
          </p:cNvPr>
          <p:cNvSpPr txBox="1"/>
          <p:nvPr/>
        </p:nvSpPr>
        <p:spPr>
          <a:xfrm>
            <a:off x="496114" y="1219200"/>
            <a:ext cx="11199773" cy="6147837"/>
          </a:xfrm>
          <a:prstGeom prst="rect">
            <a:avLst/>
          </a:prstGeom>
        </p:spPr>
        <p:txBody>
          <a:bodyPr vert="horz" wrap="square" lIns="0" tIns="62865" rIns="0" bIns="0" rtlCol="0">
            <a:spAutoFit/>
          </a:bodyPr>
          <a:lstStyle/>
          <a:p>
            <a:pPr marL="536575" marR="0" indent="-536575">
              <a:lnSpc>
                <a:spcPct val="107000"/>
              </a:lnSpc>
              <a:spcBef>
                <a:spcPts val="0"/>
              </a:spcBef>
              <a:spcAft>
                <a:spcPts val="800"/>
              </a:spcAft>
              <a:buFont typeface="Arial" panose="020B0604020202020204" pitchFamily="34" charset="0"/>
              <a:buChar char="•"/>
            </a:pPr>
            <a:r>
              <a:rPr lang="en-CA" sz="3600" dirty="0">
                <a:solidFill>
                  <a:srgbClr val="1F497D"/>
                </a:solidFill>
                <a:latin typeface="Arial"/>
                <a:cs typeface="Arial"/>
              </a:rPr>
              <a:t>Designed to be usable by all</a:t>
            </a:r>
          </a:p>
          <a:p>
            <a:pPr marL="536575" marR="0" indent="-536575">
              <a:lnSpc>
                <a:spcPct val="107000"/>
              </a:lnSpc>
              <a:spcBef>
                <a:spcPts val="0"/>
              </a:spcBef>
              <a:spcAft>
                <a:spcPts val="800"/>
              </a:spcAft>
              <a:buFont typeface="Arial" panose="020B0604020202020204" pitchFamily="34" charset="0"/>
              <a:buChar char="•"/>
            </a:pPr>
            <a:r>
              <a:rPr lang="en-CA" sz="3600" dirty="0">
                <a:solidFill>
                  <a:srgbClr val="1F497D"/>
                </a:solidFill>
                <a:latin typeface="Arial"/>
                <a:cs typeface="Arial"/>
              </a:rPr>
              <a:t>Can access using assistive technology</a:t>
            </a:r>
          </a:p>
          <a:p>
            <a:pPr marL="832485" lvl="1" indent="-363220">
              <a:spcBef>
                <a:spcPts val="1200"/>
              </a:spcBef>
              <a:buClr>
                <a:srgbClr val="0033CC"/>
              </a:buClr>
              <a:buSzPct val="109722"/>
              <a:buFontTx/>
              <a:buChar char="•"/>
              <a:tabLst>
                <a:tab pos="375920" algn="l"/>
              </a:tabLst>
            </a:pPr>
            <a:r>
              <a:rPr lang="en-CA" sz="3600" dirty="0">
                <a:solidFill>
                  <a:srgbClr val="1F497D"/>
                </a:solidFill>
                <a:latin typeface="Arial"/>
                <a:cs typeface="Arial"/>
              </a:rPr>
              <a:t>Cannot assume digital = accessible</a:t>
            </a:r>
          </a:p>
          <a:p>
            <a:pPr marL="832485" lvl="1" indent="-363220">
              <a:spcBef>
                <a:spcPts val="1200"/>
              </a:spcBef>
              <a:buClr>
                <a:srgbClr val="0033CC"/>
              </a:buClr>
              <a:buSzPct val="109722"/>
              <a:buFontTx/>
              <a:buChar char="•"/>
              <a:tabLst>
                <a:tab pos="375920" algn="l"/>
              </a:tabLst>
            </a:pPr>
            <a:r>
              <a:rPr lang="en-CA" sz="3600" dirty="0">
                <a:solidFill>
                  <a:srgbClr val="1F497D"/>
                </a:solidFill>
                <a:latin typeface="Arial"/>
                <a:cs typeface="Arial"/>
              </a:rPr>
              <a:t>Format important</a:t>
            </a:r>
          </a:p>
          <a:p>
            <a:pPr marL="1289685" lvl="2" indent="-363220">
              <a:spcBef>
                <a:spcPts val="1200"/>
              </a:spcBef>
              <a:buClr>
                <a:srgbClr val="0033CC"/>
              </a:buClr>
              <a:buSzPct val="109722"/>
              <a:buFontTx/>
              <a:buChar char="•"/>
              <a:tabLst>
                <a:tab pos="375920" algn="l"/>
              </a:tabLst>
            </a:pPr>
            <a:r>
              <a:rPr lang="en-CA" sz="3200" dirty="0">
                <a:solidFill>
                  <a:srgbClr val="1F497D"/>
                </a:solidFill>
                <a:latin typeface="Arial"/>
                <a:cs typeface="Arial"/>
              </a:rPr>
              <a:t>To access screen readers, text-to-speech, apps</a:t>
            </a:r>
          </a:p>
          <a:p>
            <a:pPr marL="1289685" lvl="2" indent="-363220">
              <a:spcBef>
                <a:spcPts val="1200"/>
              </a:spcBef>
              <a:buClr>
                <a:srgbClr val="0033CC"/>
              </a:buClr>
              <a:buSzPct val="109722"/>
              <a:buFontTx/>
              <a:buChar char="•"/>
              <a:tabLst>
                <a:tab pos="375920" algn="l"/>
              </a:tabLst>
            </a:pPr>
            <a:r>
              <a:rPr lang="en-CA" sz="3200" dirty="0">
                <a:solidFill>
                  <a:srgbClr val="1F497D"/>
                </a:solidFill>
                <a:latin typeface="Arial"/>
                <a:cs typeface="Arial"/>
              </a:rPr>
              <a:t>To change font, text size, spacing, colour</a:t>
            </a:r>
          </a:p>
          <a:p>
            <a:pPr marL="1289685" lvl="2" indent="-363220">
              <a:spcBef>
                <a:spcPts val="1200"/>
              </a:spcBef>
              <a:buClr>
                <a:srgbClr val="0033CC"/>
              </a:buClr>
              <a:buSzPct val="109722"/>
              <a:buFontTx/>
              <a:buChar char="•"/>
              <a:tabLst>
                <a:tab pos="375920" algn="l"/>
              </a:tabLst>
            </a:pPr>
            <a:r>
              <a:rPr lang="en-CA" sz="3200" dirty="0">
                <a:solidFill>
                  <a:srgbClr val="1F497D"/>
                </a:solidFill>
                <a:latin typeface="Arial"/>
                <a:cs typeface="Arial"/>
              </a:rPr>
              <a:t>To add notations</a:t>
            </a:r>
            <a:endParaRPr kumimoji="0" lang="en-CA" sz="3200" b="0" i="0" u="none" strike="noStrike" kern="1200" cap="none" spc="0" normalizeH="0" baseline="0" noProof="0" dirty="0">
              <a:ln>
                <a:noFill/>
              </a:ln>
              <a:solidFill>
                <a:srgbClr val="1F497D"/>
              </a:solidFill>
              <a:effectLst/>
              <a:uLnTx/>
              <a:uFillTx/>
              <a:latin typeface="Arial"/>
              <a:cs typeface="Arial"/>
            </a:endParaRPr>
          </a:p>
          <a:p>
            <a:pPr marL="832485" marR="0" lvl="1" indent="-363220" algn="l" defTabSz="914400" rtl="0" eaLnBrk="1" fontAlgn="auto" latinLnBrk="0" hangingPunct="1">
              <a:lnSpc>
                <a:spcPct val="100000"/>
              </a:lnSpc>
              <a:spcBef>
                <a:spcPts val="600"/>
              </a:spcBef>
              <a:spcAft>
                <a:spcPts val="0"/>
              </a:spcAft>
              <a:buClr>
                <a:srgbClr val="0033CC"/>
              </a:buClr>
              <a:buSzPct val="109722"/>
              <a:buFontTx/>
              <a:buChar char="•"/>
              <a:tabLst>
                <a:tab pos="375920" algn="l"/>
              </a:tabLst>
              <a:defRPr/>
            </a:pPr>
            <a:endParaRPr kumimoji="0" lang="en-CA" sz="3600" b="0" i="0" u="none" strike="noStrike" kern="1200" cap="none" spc="0" normalizeH="0" baseline="0" noProof="0" dirty="0">
              <a:ln>
                <a:noFill/>
              </a:ln>
              <a:solidFill>
                <a:srgbClr val="1F497D"/>
              </a:solidFill>
              <a:effectLst/>
              <a:uLnTx/>
              <a:uFillTx/>
              <a:latin typeface="Arial"/>
              <a:ea typeface="+mn-ea"/>
              <a:cs typeface="Arial"/>
            </a:endParaRPr>
          </a:p>
          <a:p>
            <a:pPr marL="832485" marR="0" lvl="1" indent="-363220" algn="l" defTabSz="914400" rtl="0" eaLnBrk="1" fontAlgn="auto" latinLnBrk="0" hangingPunct="1">
              <a:lnSpc>
                <a:spcPct val="100000"/>
              </a:lnSpc>
              <a:spcBef>
                <a:spcPts val="1200"/>
              </a:spcBef>
              <a:spcAft>
                <a:spcPts val="0"/>
              </a:spcAft>
              <a:buClr>
                <a:srgbClr val="0033CC"/>
              </a:buClr>
              <a:buSzPct val="109722"/>
              <a:buFontTx/>
              <a:buChar char="•"/>
              <a:tabLst>
                <a:tab pos="375920" algn="l"/>
              </a:tabLst>
              <a:defRPr/>
            </a:pPr>
            <a:endParaRPr kumimoji="0" lang="en-CA" sz="3600" b="0" i="0" u="none" strike="noStrike" kern="1200" cap="none" spc="0" normalizeH="0" baseline="0" noProof="0" dirty="0">
              <a:ln>
                <a:noFill/>
              </a:ln>
              <a:solidFill>
                <a:srgbClr val="1F497D"/>
              </a:solidFill>
              <a:effectLst/>
              <a:uLnTx/>
              <a:uFillTx/>
              <a:latin typeface="Arial"/>
              <a:ea typeface="+mn-ea"/>
              <a:cs typeface="Arial"/>
            </a:endParaRPr>
          </a:p>
        </p:txBody>
      </p:sp>
      <p:pic>
        <p:nvPicPr>
          <p:cNvPr id="4" name="Picture 3">
            <a:extLs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9236710" y="1219200"/>
            <a:ext cx="2619375" cy="1743075"/>
          </a:xfrm>
          <a:prstGeom prst="rect">
            <a:avLst/>
          </a:prstGeom>
        </p:spPr>
      </p:pic>
    </p:spTree>
    <p:extLst>
      <p:ext uri="{BB962C8B-B14F-4D97-AF65-F5344CB8AC3E}">
        <p14:creationId xmlns:p14="http://schemas.microsoft.com/office/powerpoint/2010/main" val="1840026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50543E-7830-E1F7-6BD8-141A8B81554A}"/>
              </a:ext>
            </a:extLst>
          </p:cNvPr>
          <p:cNvSpPr>
            <a:spLocks noGrp="1"/>
          </p:cNvSpPr>
          <p:nvPr>
            <p:ph type="sldNum" sz="quarter" idx="7"/>
          </p:nvPr>
        </p:nvSpPr>
        <p:spPr/>
        <p:txBody>
          <a:bodyPr/>
          <a:lstStyle/>
          <a:p>
            <a:pPr marL="38100">
              <a:lnSpc>
                <a:spcPts val="1650"/>
              </a:lnSpc>
            </a:pPr>
            <a:fld id="{81D60167-4931-47E6-BA6A-407CBD079E47}" type="slidenum">
              <a:rPr lang="en-US" smtClean="0"/>
              <a:t>4</a:t>
            </a:fld>
            <a:endParaRPr lang="en-US" dirty="0"/>
          </a:p>
        </p:txBody>
      </p:sp>
      <p:sp>
        <p:nvSpPr>
          <p:cNvPr id="2" name="Title 1">
            <a:extLst>
              <a:ext uri="{FF2B5EF4-FFF2-40B4-BE49-F238E27FC236}">
                <a16:creationId xmlns:a16="http://schemas.microsoft.com/office/drawing/2014/main" id="{E6FFDE89-1680-848B-EF46-66F304C6AC96}"/>
              </a:ext>
            </a:extLst>
          </p:cNvPr>
          <p:cNvSpPr>
            <a:spLocks noGrp="1"/>
          </p:cNvSpPr>
          <p:nvPr>
            <p:ph type="title"/>
          </p:nvPr>
        </p:nvSpPr>
        <p:spPr>
          <a:xfrm>
            <a:off x="609600" y="190957"/>
            <a:ext cx="10896600" cy="584775"/>
          </a:xfrm>
        </p:spPr>
        <p:txBody>
          <a:bodyPr/>
          <a:lstStyle/>
          <a:p>
            <a:pPr algn="ctr"/>
            <a:r>
              <a:rPr lang="en-CA" sz="3800" dirty="0">
                <a:effectLst/>
                <a:latin typeface="Arial" panose="020B0604020202020204" pitchFamily="34" charset="0"/>
                <a:ea typeface="Calibri" panose="020F0502020204030204" pitchFamily="34" charset="0"/>
                <a:cs typeface="Arial" panose="020B0604020202020204" pitchFamily="34" charset="0"/>
              </a:rPr>
              <a:t>Accessibility Checkers for Word, PowerPoint… </a:t>
            </a:r>
            <a:endParaRPr lang="en-US" sz="38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EA059BD0-5D3B-7AD2-4F1F-6CE56CAAD0FA}"/>
              </a:ext>
            </a:extLst>
          </p:cNvPr>
          <p:cNvSpPr>
            <a:spLocks noGrp="1"/>
          </p:cNvSpPr>
          <p:nvPr>
            <p:ph type="body" idx="1"/>
          </p:nvPr>
        </p:nvSpPr>
        <p:spPr>
          <a:xfrm>
            <a:off x="609599" y="1290065"/>
            <a:ext cx="11102975" cy="5139869"/>
          </a:xfrm>
        </p:spPr>
        <p:txBody>
          <a:bodyPr/>
          <a:lstStyle/>
          <a:p>
            <a:pPr marL="285750" indent="-285750">
              <a:buFont typeface="Arial" panose="020B0604020202020204" pitchFamily="34" charset="0"/>
              <a:buChar char="•"/>
            </a:pPr>
            <a:r>
              <a:rPr lang="en-CA" sz="3200" dirty="0">
                <a:effectLst/>
                <a:latin typeface="Arial" panose="020B0604020202020204" pitchFamily="34" charset="0"/>
                <a:ea typeface="Calibri" panose="020F0502020204030204" pitchFamily="34" charset="0"/>
                <a:cs typeface="Arial" panose="020B0604020202020204" pitchFamily="34" charset="0"/>
              </a:rPr>
              <a:t>The Microsoft Accessibility Checker </a:t>
            </a:r>
            <a:r>
              <a:rPr lang="en-CA" sz="3200" baseline="30000" dirty="0">
                <a:effectLst/>
                <a:latin typeface="Arial" panose="020B0604020202020204" pitchFamily="34" charset="0"/>
                <a:ea typeface="Calibri" panose="020F0502020204030204" pitchFamily="34" charset="0"/>
                <a:cs typeface="Arial" panose="020B0604020202020204" pitchFamily="34" charset="0"/>
              </a:rPr>
              <a:t>1</a:t>
            </a:r>
          </a:p>
          <a:p>
            <a:pPr marL="742950" lvl="1" indent="-285750">
              <a:buFont typeface="Arial" panose="020B0604020202020204" pitchFamily="34" charset="0"/>
              <a:buChar char="•"/>
            </a:pPr>
            <a:r>
              <a:rPr lang="en-CA" sz="280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Is included in all Microsoft 365 programs</a:t>
            </a:r>
          </a:p>
          <a:p>
            <a:pPr marL="742950" lvl="1" indent="-285750">
              <a:buFont typeface="Arial" panose="020B0604020202020204" pitchFamily="34" charset="0"/>
              <a:buChar char="•"/>
            </a:pPr>
            <a:r>
              <a:rPr lang="en-CA" sz="280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Allows users to check the accessibility of their documents</a:t>
            </a:r>
          </a:p>
          <a:p>
            <a:endParaRPr lang="en-CA" sz="1800" dirty="0">
              <a:latin typeface="Calibri" panose="020F0502020204030204" pitchFamily="34" charset="0"/>
              <a:cs typeface="Arial" panose="020B0604020202020204" pitchFamily="34" charset="0"/>
            </a:endParaRPr>
          </a:p>
          <a:p>
            <a:pPr marL="360363" indent="-360363">
              <a:buFont typeface="Arial" panose="020B0604020202020204" pitchFamily="34" charset="0"/>
              <a:buChar char="•"/>
            </a:pPr>
            <a:r>
              <a:rPr lang="en-CA" sz="3200" dirty="0">
                <a:latin typeface="Arial" panose="020B0604020202020204" pitchFamily="34" charset="0"/>
                <a:cs typeface="Arial" panose="020B0604020202020204" pitchFamily="34" charset="0"/>
              </a:rPr>
              <a:t>Type “accessibility checker” into the search bar on top of …</a:t>
            </a:r>
          </a:p>
          <a:p>
            <a:pPr marL="360363" indent="-360363">
              <a:buFont typeface="Arial" panose="020B0604020202020204" pitchFamily="34" charset="0"/>
              <a:buChar char="•"/>
            </a:pPr>
            <a:endParaRPr lang="en-CA" sz="3200" dirty="0">
              <a:latin typeface="Arial" panose="020B0604020202020204" pitchFamily="34" charset="0"/>
              <a:cs typeface="Arial" panose="020B0604020202020204" pitchFamily="34" charset="0"/>
            </a:endParaRPr>
          </a:p>
          <a:p>
            <a:pPr marL="360363" indent="-360363">
              <a:buFont typeface="Arial" panose="020B0604020202020204" pitchFamily="34" charset="0"/>
              <a:buChar char="•"/>
            </a:pPr>
            <a:endParaRPr lang="en-CA" sz="3200" dirty="0">
              <a:latin typeface="Arial" panose="020B0604020202020204" pitchFamily="34" charset="0"/>
              <a:cs typeface="Arial" panose="020B0604020202020204" pitchFamily="34" charset="0"/>
            </a:endParaRPr>
          </a:p>
          <a:p>
            <a:pPr marL="360363" indent="-360363">
              <a:buFont typeface="Arial" panose="020B0604020202020204" pitchFamily="34" charset="0"/>
              <a:buChar char="•"/>
            </a:pPr>
            <a:endParaRPr lang="en-CA" sz="3200" dirty="0">
              <a:latin typeface="Arial" panose="020B0604020202020204" pitchFamily="34" charset="0"/>
              <a:cs typeface="Arial" panose="020B0604020202020204" pitchFamily="34" charset="0"/>
            </a:endParaRPr>
          </a:p>
          <a:p>
            <a:pPr marL="360363" indent="-360363">
              <a:buFont typeface="Arial" panose="020B0604020202020204" pitchFamily="34" charset="0"/>
              <a:buChar char="•"/>
            </a:pPr>
            <a:endParaRPr lang="en-CA" sz="3200" dirty="0">
              <a:latin typeface="Arial" panose="020B0604020202020204" pitchFamily="34" charset="0"/>
              <a:cs typeface="Arial" panose="020B0604020202020204" pitchFamily="34" charset="0"/>
            </a:endParaRPr>
          </a:p>
          <a:p>
            <a:pPr marL="360363" indent="-360363">
              <a:buFont typeface="Arial" panose="020B0604020202020204" pitchFamily="34" charset="0"/>
              <a:buChar char="•"/>
            </a:pPr>
            <a:r>
              <a:rPr lang="en-CA" sz="3200" dirty="0">
                <a:latin typeface="Arial" panose="020B0604020202020204" pitchFamily="34" charset="0"/>
                <a:cs typeface="Arial" panose="020B0604020202020204" pitchFamily="34" charset="0"/>
              </a:rPr>
              <a:t>Follow instructions in the panel on the right </a:t>
            </a:r>
          </a:p>
          <a:p>
            <a:endParaRPr lang="en-US" dirty="0"/>
          </a:p>
        </p:txBody>
      </p:sp>
      <p:pic>
        <p:nvPicPr>
          <p:cNvPr id="6" name="Picture 5" descr="PowerPoint ribbon showing the Check Accessiblity toolbar">
            <a:extLst>
              <a:ext uri="{FF2B5EF4-FFF2-40B4-BE49-F238E27FC236}">
                <a16:creationId xmlns:a16="http://schemas.microsoft.com/office/drawing/2014/main" id="{15C757F5-1241-6780-A78B-95111C7EAB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313" y="3581400"/>
            <a:ext cx="10679886" cy="1569856"/>
          </a:xfrm>
          <a:prstGeom prst="rect">
            <a:avLst/>
          </a:prstGeom>
        </p:spPr>
      </p:pic>
      <p:sp>
        <p:nvSpPr>
          <p:cNvPr id="7" name="TextBox 6">
            <a:extLst>
              <a:ext uri="{FF2B5EF4-FFF2-40B4-BE49-F238E27FC236}">
                <a16:creationId xmlns:a16="http://schemas.microsoft.com/office/drawing/2014/main" id="{7AC36271-8EC9-AC21-8229-F0D695067A93}"/>
              </a:ext>
            </a:extLst>
          </p:cNvPr>
          <p:cNvSpPr txBox="1"/>
          <p:nvPr/>
        </p:nvSpPr>
        <p:spPr>
          <a:xfrm>
            <a:off x="685799" y="6205378"/>
            <a:ext cx="10820400" cy="800219"/>
          </a:xfrm>
          <a:prstGeom prst="rect">
            <a:avLst/>
          </a:prstGeom>
          <a:noFill/>
        </p:spPr>
        <p:txBody>
          <a:bodyPr wrap="square" rtlCol="0">
            <a:spAutoFit/>
          </a:bodyPr>
          <a:lstStyle/>
          <a:p>
            <a:r>
              <a:rPr lang="en-CA" sz="1400" baseline="30000" dirty="0">
                <a:effectLst/>
                <a:latin typeface="Calibri" panose="020F0502020204030204" pitchFamily="34" charset="0"/>
                <a:ea typeface="Calibri" panose="020F0502020204030204" pitchFamily="34" charset="0"/>
                <a:cs typeface="Arial" panose="020B0604020202020204" pitchFamily="34" charset="0"/>
              </a:rPr>
              <a:t>1 </a:t>
            </a:r>
            <a:r>
              <a:rPr lang="en-CA" sz="1400" dirty="0">
                <a:effectLst/>
                <a:latin typeface="Calibri" panose="020F0502020204030204" pitchFamily="34" charset="0"/>
                <a:ea typeface="Calibri" panose="020F0502020204030204" pitchFamily="34" charset="0"/>
                <a:cs typeface="Arial" panose="020B0604020202020204" pitchFamily="34" charset="0"/>
              </a:rPr>
              <a:t> https://support.microsoft.com/en-us/office/make-your-content-accessible-to-everyone-with-the-accessibility-checker-38059c2d-45ef-4830-9797-618f0e96f3ab</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12823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650"/>
              </a:lnSpc>
              <a:spcBef>
                <a:spcPts val="0"/>
              </a:spcBef>
              <a:spcAft>
                <a:spcPts val="0"/>
              </a:spcAft>
              <a:buClrTx/>
              <a:buSzTx/>
              <a:buFontTx/>
              <a:buNone/>
              <a:tabLst/>
              <a:defRPr/>
            </a:pPr>
            <a:fld id="{81D60167-4931-47E6-BA6A-407CBD079E47}" type="slidenum">
              <a:rPr kumimoji="0" sz="1400" b="0" i="0" u="none" strike="noStrike" kern="1200" cap="none" spc="0" normalizeH="0" baseline="0" noProof="0" dirty="0">
                <a:ln>
                  <a:noFill/>
                </a:ln>
                <a:solidFill>
                  <a:srgbClr val="0033CC"/>
                </a:solidFill>
                <a:effectLst/>
                <a:uLnTx/>
                <a:uFillTx/>
                <a:latin typeface="Arial"/>
                <a:ea typeface="+mn-ea"/>
                <a:cs typeface="Arial"/>
              </a:rPr>
              <a:pPr marL="38100" marR="0" lvl="0" indent="0" algn="l" defTabSz="914400" rtl="0" eaLnBrk="1" fontAlgn="auto" latinLnBrk="0" hangingPunct="1">
                <a:lnSpc>
                  <a:spcPts val="1650"/>
                </a:lnSpc>
                <a:spcBef>
                  <a:spcPts val="0"/>
                </a:spcBef>
                <a:spcAft>
                  <a:spcPts val="0"/>
                </a:spcAft>
                <a:buClrTx/>
                <a:buSzTx/>
                <a:buFontTx/>
                <a:buNone/>
                <a:tabLst/>
                <a:defRPr/>
              </a:pPr>
              <a:t>5</a:t>
            </a:fld>
            <a:endParaRPr kumimoji="0" sz="1400" b="0" i="0" u="none" strike="noStrike" kern="1200" cap="none" spc="0" normalizeH="0" baseline="0" noProof="0" dirty="0">
              <a:ln>
                <a:noFill/>
              </a:ln>
              <a:solidFill>
                <a:srgbClr val="0033CC"/>
              </a:solidFill>
              <a:effectLst/>
              <a:uLnTx/>
              <a:uFillTx/>
              <a:latin typeface="Arial"/>
              <a:ea typeface="+mn-ea"/>
              <a:cs typeface="Arial"/>
            </a:endParaRPr>
          </a:p>
        </p:txBody>
      </p:sp>
      <p:sp>
        <p:nvSpPr>
          <p:cNvPr id="2" name="object 2"/>
          <p:cNvSpPr txBox="1">
            <a:spLocks noGrp="1"/>
          </p:cNvSpPr>
          <p:nvPr>
            <p:ph type="title"/>
          </p:nvPr>
        </p:nvSpPr>
        <p:spPr>
          <a:xfrm>
            <a:off x="249416" y="228600"/>
            <a:ext cx="11693168" cy="627736"/>
          </a:xfrm>
          <a:prstGeom prst="rect">
            <a:avLst/>
          </a:prstGeom>
        </p:spPr>
        <p:txBody>
          <a:bodyPr vert="horz" wrap="square" lIns="0" tIns="12065" rIns="0" bIns="0" rtlCol="0">
            <a:spAutoFit/>
          </a:bodyPr>
          <a:lstStyle/>
          <a:p>
            <a:pPr marL="12700" algn="ctr">
              <a:lnSpc>
                <a:spcPct val="100000"/>
              </a:lnSpc>
              <a:spcBef>
                <a:spcPts val="95"/>
              </a:spcBef>
            </a:pPr>
            <a:r>
              <a:rPr lang="en-CA" spc="-5" dirty="0"/>
              <a:t>Providing Alt Text</a:t>
            </a:r>
            <a:endParaRPr spc="-55" dirty="0"/>
          </a:p>
        </p:txBody>
      </p:sp>
      <p:sp>
        <p:nvSpPr>
          <p:cNvPr id="3" name="object 3">
            <a:extLst>
              <a:ext uri="{C183D7F6-B498-43B3-948B-1728B52AA6E4}">
                <adec:decorative xmlns:adec="http://schemas.microsoft.com/office/drawing/2017/decorative" xmlns="" val="0"/>
              </a:ext>
            </a:extLst>
          </p:cNvPr>
          <p:cNvSpPr txBox="1"/>
          <p:nvPr/>
        </p:nvSpPr>
        <p:spPr>
          <a:xfrm>
            <a:off x="381000" y="1216736"/>
            <a:ext cx="6057086" cy="4310795"/>
          </a:xfrm>
          <a:prstGeom prst="rect">
            <a:avLst/>
          </a:prstGeom>
        </p:spPr>
        <p:txBody>
          <a:bodyPr vert="horz" wrap="square" lIns="0" tIns="62865" rIns="0" bIns="0" rtlCol="0">
            <a:spAutoFit/>
          </a:bodyPr>
          <a:lstStyle/>
          <a:p>
            <a:pPr marL="375285" lvl="0"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Add alt text to all images, graphs, and tables </a:t>
            </a:r>
          </a:p>
          <a:p>
            <a:pPr marL="832485" lvl="1"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Word</a:t>
            </a:r>
          </a:p>
          <a:p>
            <a:pPr marL="832485" lvl="1"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PowerPoint</a:t>
            </a:r>
          </a:p>
          <a:p>
            <a:pPr marL="832485" lvl="1"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Excel</a:t>
            </a:r>
          </a:p>
          <a:p>
            <a:pPr marL="375285" marR="0" lvl="0" indent="-363220" algn="l" defTabSz="914400" rtl="0" eaLnBrk="1" fontAlgn="auto" latinLnBrk="0" hangingPunct="1">
              <a:lnSpc>
                <a:spcPct val="100000"/>
              </a:lnSpc>
              <a:spcBef>
                <a:spcPts val="1200"/>
              </a:spcBef>
              <a:spcAft>
                <a:spcPts val="600"/>
              </a:spcAft>
              <a:buClr>
                <a:srgbClr val="0033CC"/>
              </a:buClr>
              <a:buSzPct val="109722"/>
              <a:buFontTx/>
              <a:buChar char="•"/>
              <a:tabLst>
                <a:tab pos="375920" algn="l"/>
              </a:tabLst>
              <a:defRPr/>
            </a:pPr>
            <a:r>
              <a:rPr kumimoji="0" lang="en-CA" sz="3600" b="0" i="0" u="none" strike="noStrike" kern="1200" cap="none" spc="0" normalizeH="0" baseline="0" noProof="0" dirty="0">
                <a:ln>
                  <a:noFill/>
                </a:ln>
                <a:solidFill>
                  <a:srgbClr val="1F497D"/>
                </a:solidFill>
                <a:effectLst/>
                <a:uLnTx/>
                <a:uFillTx/>
                <a:latin typeface="Arial"/>
                <a:ea typeface="+mn-ea"/>
                <a:cs typeface="Arial"/>
              </a:rPr>
              <a:t>Right click on an image</a:t>
            </a:r>
          </a:p>
        </p:txBody>
      </p:sp>
      <p:pic>
        <p:nvPicPr>
          <p:cNvPr id="6" name="Picture 5" descr="Catherine's cat Misty">
            <a:extLst>
              <a:ext uri="{FF2B5EF4-FFF2-40B4-BE49-F238E27FC236}">
                <a16:creationId xmlns:a16="http://schemas.microsoft.com/office/drawing/2014/main" id="{EF2708FC-EC55-45B9-91A1-270B9AC4F241}"/>
              </a:ext>
            </a:extLst>
          </p:cNvPr>
          <p:cNvPicPr>
            <a:picLocks noChangeAspect="1"/>
          </p:cNvPicPr>
          <p:nvPr/>
        </p:nvPicPr>
        <p:blipFill>
          <a:blip r:embed="rId2"/>
          <a:stretch>
            <a:fillRect/>
          </a:stretch>
        </p:blipFill>
        <p:spPr>
          <a:xfrm>
            <a:off x="4422744" y="3048000"/>
            <a:ext cx="1261981" cy="1682642"/>
          </a:xfrm>
          <a:prstGeom prst="rect">
            <a:avLst/>
          </a:prstGeom>
        </p:spPr>
      </p:pic>
      <p:pic>
        <p:nvPicPr>
          <p:cNvPr id="7" name="Content Placeholder 5" descr="Right click on image options - choose Edit alt text">
            <a:extLst>
              <a:ext uri="{FF2B5EF4-FFF2-40B4-BE49-F238E27FC236}">
                <a16:creationId xmlns:a16="http://schemas.microsoft.com/office/drawing/2014/main" id="{DCEE4192-D3FF-46DA-8791-63D05826268A}"/>
              </a:ext>
            </a:extLst>
          </p:cNvPr>
          <p:cNvPicPr>
            <a:picLocks noChangeAspect="1"/>
          </p:cNvPicPr>
          <p:nvPr/>
        </p:nvPicPr>
        <p:blipFill>
          <a:blip r:embed="rId3"/>
          <a:stretch>
            <a:fillRect/>
          </a:stretch>
        </p:blipFill>
        <p:spPr bwMode="auto">
          <a:xfrm>
            <a:off x="6141925" y="1216735"/>
            <a:ext cx="1554275" cy="487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lt-text box, with 'alt-text' saying Catherine's cat Misty.">
            <a:extLst>
              <a:ext uri="{FF2B5EF4-FFF2-40B4-BE49-F238E27FC236}">
                <a16:creationId xmlns:a16="http://schemas.microsoft.com/office/drawing/2014/main" id="{E9D0B8E4-CFC9-4A8B-B342-BFA6CACF65B4}"/>
              </a:ext>
            </a:extLst>
          </p:cNvPr>
          <p:cNvPicPr>
            <a:picLocks noChangeAspect="1"/>
          </p:cNvPicPr>
          <p:nvPr/>
        </p:nvPicPr>
        <p:blipFill>
          <a:blip r:embed="rId4"/>
          <a:stretch>
            <a:fillRect/>
          </a:stretch>
        </p:blipFill>
        <p:spPr>
          <a:xfrm>
            <a:off x="8153400" y="1275887"/>
            <a:ext cx="3172875" cy="4813677"/>
          </a:xfrm>
          <a:prstGeom prst="rect">
            <a:avLst/>
          </a:prstGeom>
        </p:spPr>
      </p:pic>
    </p:spTree>
    <p:extLst>
      <p:ext uri="{BB962C8B-B14F-4D97-AF65-F5344CB8AC3E}">
        <p14:creationId xmlns:p14="http://schemas.microsoft.com/office/powerpoint/2010/main" val="3111744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650"/>
              </a:lnSpc>
              <a:spcBef>
                <a:spcPts val="0"/>
              </a:spcBef>
              <a:spcAft>
                <a:spcPts val="0"/>
              </a:spcAft>
              <a:buClrTx/>
              <a:buSzTx/>
              <a:buFontTx/>
              <a:buNone/>
              <a:tabLst/>
              <a:defRPr/>
            </a:pPr>
            <a:fld id="{81D60167-4931-47E6-BA6A-407CBD079E47}" type="slidenum">
              <a:rPr kumimoji="0" sz="1400" b="0" i="0" u="none" strike="noStrike" kern="1200" cap="none" spc="0" normalizeH="0" baseline="0" noProof="0" dirty="0">
                <a:ln>
                  <a:noFill/>
                </a:ln>
                <a:solidFill>
                  <a:srgbClr val="0033CC"/>
                </a:solidFill>
                <a:effectLst/>
                <a:uLnTx/>
                <a:uFillTx/>
                <a:latin typeface="Arial"/>
                <a:ea typeface="+mn-ea"/>
                <a:cs typeface="Arial"/>
              </a:rPr>
              <a:pPr marL="38100" marR="0" lvl="0" indent="0" algn="l" defTabSz="914400" rtl="0" eaLnBrk="1" fontAlgn="auto" latinLnBrk="0" hangingPunct="1">
                <a:lnSpc>
                  <a:spcPts val="1650"/>
                </a:lnSpc>
                <a:spcBef>
                  <a:spcPts val="0"/>
                </a:spcBef>
                <a:spcAft>
                  <a:spcPts val="0"/>
                </a:spcAft>
                <a:buClrTx/>
                <a:buSzTx/>
                <a:buFontTx/>
                <a:buNone/>
                <a:tabLst/>
                <a:defRPr/>
              </a:pPr>
              <a:t>6</a:t>
            </a:fld>
            <a:endParaRPr kumimoji="0" sz="1400" b="0" i="0" u="none" strike="noStrike" kern="1200" cap="none" spc="0" normalizeH="0" baseline="0" noProof="0" dirty="0">
              <a:ln>
                <a:noFill/>
              </a:ln>
              <a:solidFill>
                <a:srgbClr val="0033CC"/>
              </a:solidFill>
              <a:effectLst/>
              <a:uLnTx/>
              <a:uFillTx/>
              <a:latin typeface="Arial"/>
              <a:ea typeface="+mn-ea"/>
              <a:cs typeface="Arial"/>
            </a:endParaRPr>
          </a:p>
        </p:txBody>
      </p:sp>
      <p:sp>
        <p:nvSpPr>
          <p:cNvPr id="2" name="object 2"/>
          <p:cNvSpPr txBox="1">
            <a:spLocks noGrp="1"/>
          </p:cNvSpPr>
          <p:nvPr>
            <p:ph type="title"/>
          </p:nvPr>
        </p:nvSpPr>
        <p:spPr>
          <a:xfrm>
            <a:off x="249416" y="228600"/>
            <a:ext cx="11693168" cy="627736"/>
          </a:xfrm>
          <a:prstGeom prst="rect">
            <a:avLst/>
          </a:prstGeom>
        </p:spPr>
        <p:txBody>
          <a:bodyPr vert="horz" wrap="square" lIns="0" tIns="12065" rIns="0" bIns="0" rtlCol="0">
            <a:spAutoFit/>
          </a:bodyPr>
          <a:lstStyle/>
          <a:p>
            <a:pPr marL="12700" algn="ctr">
              <a:lnSpc>
                <a:spcPct val="100000"/>
              </a:lnSpc>
              <a:spcBef>
                <a:spcPts val="95"/>
              </a:spcBef>
            </a:pPr>
            <a:r>
              <a:rPr lang="en-CA" spc="-5" dirty="0"/>
              <a:t>Captioning Videos</a:t>
            </a:r>
            <a:endParaRPr spc="-55" dirty="0"/>
          </a:p>
        </p:txBody>
      </p:sp>
      <p:sp>
        <p:nvSpPr>
          <p:cNvPr id="3" name="object 3">
            <a:extLst>
              <a:ext uri="{C183D7F6-B498-43B3-948B-1728B52AA6E4}">
                <adec:decorative xmlns:adec="http://schemas.microsoft.com/office/drawing/2017/decorative" xmlns="" val="0"/>
              </a:ext>
            </a:extLst>
          </p:cNvPr>
          <p:cNvSpPr txBox="1"/>
          <p:nvPr/>
        </p:nvSpPr>
        <p:spPr>
          <a:xfrm>
            <a:off x="533401" y="1184526"/>
            <a:ext cx="11277600" cy="5326458"/>
          </a:xfrm>
          <a:prstGeom prst="rect">
            <a:avLst/>
          </a:prstGeom>
        </p:spPr>
        <p:txBody>
          <a:bodyPr vert="horz" wrap="square" lIns="0" tIns="62865" rIns="0" bIns="0" rtlCol="0">
            <a:spAutoFit/>
          </a:bodyPr>
          <a:lstStyle/>
          <a:p>
            <a:pPr marL="375285" lvl="0"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Convert audio and video content to use subtitles</a:t>
            </a:r>
          </a:p>
          <a:p>
            <a:pPr marL="832485" lvl="1"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Automatic captions generated by AI </a:t>
            </a:r>
          </a:p>
          <a:p>
            <a:pPr marL="1289685" lvl="2"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Upload audio or video file to Microsoft Stream </a:t>
            </a:r>
            <a:r>
              <a:rPr lang="en-CA" sz="3600" baseline="30000" dirty="0">
                <a:solidFill>
                  <a:srgbClr val="1F497D"/>
                </a:solidFill>
                <a:latin typeface="Arial"/>
                <a:cs typeface="Arial"/>
              </a:rPr>
              <a:t>1</a:t>
            </a:r>
          </a:p>
          <a:p>
            <a:pPr marL="1289685" lvl="2"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Can be turned on and off </a:t>
            </a:r>
          </a:p>
          <a:p>
            <a:pPr marL="1289685" lvl="2"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May require editing (</a:t>
            </a:r>
            <a:r>
              <a:rPr lang="en-CA" sz="3600" dirty="0" err="1">
                <a:solidFill>
                  <a:srgbClr val="1F497D"/>
                </a:solidFill>
                <a:latin typeface="Arial"/>
                <a:cs typeface="Arial"/>
              </a:rPr>
              <a:t>craptions</a:t>
            </a:r>
            <a:r>
              <a:rPr lang="en-CA" sz="3600" dirty="0">
                <a:solidFill>
                  <a:srgbClr val="1F497D"/>
                </a:solidFill>
                <a:latin typeface="Arial"/>
                <a:cs typeface="Arial"/>
              </a:rPr>
              <a:t>) </a:t>
            </a:r>
          </a:p>
          <a:p>
            <a:pPr marL="1746885" lvl="3" indent="-363220">
              <a:spcBef>
                <a:spcPts val="1200"/>
              </a:spcBef>
              <a:spcAft>
                <a:spcPts val="600"/>
              </a:spcAft>
              <a:buClr>
                <a:srgbClr val="0033CC"/>
              </a:buClr>
              <a:buSzPct val="109722"/>
              <a:buFontTx/>
              <a:buChar char="•"/>
              <a:tabLst>
                <a:tab pos="375920" algn="l"/>
              </a:tabLst>
            </a:pPr>
            <a:r>
              <a:rPr lang="en-CA" sz="3600" dirty="0">
                <a:solidFill>
                  <a:srgbClr val="1F497D"/>
                </a:solidFill>
                <a:latin typeface="Arial"/>
                <a:cs typeface="Arial"/>
              </a:rPr>
              <a:t>Unedited captions better than nothing</a:t>
            </a:r>
            <a:endParaRPr kumimoji="0" lang="en-CA" sz="3600" b="0" i="0" u="none" strike="noStrike" kern="1200" cap="none" spc="0" normalizeH="0" baseline="0" noProof="0" dirty="0">
              <a:ln>
                <a:noFill/>
              </a:ln>
              <a:solidFill>
                <a:srgbClr val="1F497D"/>
              </a:solidFill>
              <a:effectLst/>
              <a:uLnTx/>
              <a:uFillTx/>
              <a:latin typeface="Arial"/>
              <a:ea typeface="+mn-ea"/>
              <a:cs typeface="Arial"/>
            </a:endParaRPr>
          </a:p>
          <a:p>
            <a:pPr marL="832485" marR="0" lvl="1" indent="-363220" algn="l" defTabSz="914400" rtl="0" eaLnBrk="1" fontAlgn="auto" latinLnBrk="0" hangingPunct="1">
              <a:lnSpc>
                <a:spcPct val="100000"/>
              </a:lnSpc>
              <a:spcBef>
                <a:spcPts val="1200"/>
              </a:spcBef>
              <a:spcAft>
                <a:spcPts val="0"/>
              </a:spcAft>
              <a:buClr>
                <a:srgbClr val="0033CC"/>
              </a:buClr>
              <a:buSzPct val="109722"/>
              <a:buFontTx/>
              <a:buChar char="•"/>
              <a:tabLst>
                <a:tab pos="375920" algn="l"/>
              </a:tabLst>
              <a:defRPr/>
            </a:pPr>
            <a:endParaRPr kumimoji="0" lang="en-CA" sz="3600" b="0" i="0" u="none" strike="noStrike" kern="1200" cap="none" spc="0" normalizeH="0" baseline="0" noProof="0" dirty="0">
              <a:ln>
                <a:noFill/>
              </a:ln>
              <a:solidFill>
                <a:srgbClr val="1F497D"/>
              </a:solidFill>
              <a:effectLst/>
              <a:uLnTx/>
              <a:uFillTx/>
              <a:latin typeface="Arial"/>
              <a:ea typeface="+mn-ea"/>
              <a:cs typeface="Arial"/>
            </a:endParaRPr>
          </a:p>
        </p:txBody>
      </p:sp>
      <p:sp>
        <p:nvSpPr>
          <p:cNvPr id="4" name="TextBox 3">
            <a:extLst>
              <a:ext uri="{FF2B5EF4-FFF2-40B4-BE49-F238E27FC236}">
                <a16:creationId xmlns:a16="http://schemas.microsoft.com/office/drawing/2014/main" id="{0563B865-2DAA-5DF1-30EA-F3B3AA7400EC}"/>
              </a:ext>
            </a:extLst>
          </p:cNvPr>
          <p:cNvSpPr txBox="1"/>
          <p:nvPr/>
        </p:nvSpPr>
        <p:spPr>
          <a:xfrm>
            <a:off x="685800" y="6248400"/>
            <a:ext cx="10820400" cy="461665"/>
          </a:xfrm>
          <a:prstGeom prst="rect">
            <a:avLst/>
          </a:prstGeom>
          <a:noFill/>
        </p:spPr>
        <p:txBody>
          <a:bodyPr wrap="square" rtlCol="0">
            <a:spAutoFit/>
          </a:bodyPr>
          <a:lstStyle/>
          <a:p>
            <a:r>
              <a:rPr lang="en-US" sz="1200" baseline="30000" dirty="0"/>
              <a:t>1</a:t>
            </a:r>
            <a:r>
              <a:rPr lang="en-US" sz="1200" dirty="0"/>
              <a:t> Legault, A. (n.d.). From Zoom to Stream: How to upload and caption your recorded Zoom lecture. Dawson Faculty Hub. </a:t>
            </a:r>
            <a:r>
              <a:rPr lang="en-US" sz="1200" dirty="0">
                <a:hlinkClick r:id="rId2"/>
              </a:rPr>
              <a:t>https://www.dawsoncollege.qc.ca/faculty-hub/wp-content/uploads/sites/182/From-Zoom-to-Stream-How-to-Upload-and-Caption-Your-Recorded-Zoom-Lecture.pdf</a:t>
            </a:r>
            <a:r>
              <a:rPr lang="en-US" sz="1200" dirty="0"/>
              <a:t> </a:t>
            </a:r>
          </a:p>
        </p:txBody>
      </p:sp>
      <p:pic>
        <p:nvPicPr>
          <p:cNvPr id="7" name="Picture 6">
            <a:extLst>
              <a:ext uri="{FF2B5EF4-FFF2-40B4-BE49-F238E27FC236}">
                <a16:creationId xmlns:a16="http://schemas.microsoft.com/office/drawing/2014/main" id="{5CBC468C-FB4D-A2FC-A3F9-19BABB217998}"/>
              </a:ex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600" y="3475711"/>
            <a:ext cx="2133600" cy="1715414"/>
          </a:xfrm>
          <a:prstGeom prst="rect">
            <a:avLst/>
          </a:prstGeom>
        </p:spPr>
      </p:pic>
    </p:spTree>
    <p:extLst>
      <p:ext uri="{BB962C8B-B14F-4D97-AF65-F5344CB8AC3E}">
        <p14:creationId xmlns:p14="http://schemas.microsoft.com/office/powerpoint/2010/main" val="1623029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650"/>
              </a:lnSpc>
              <a:spcBef>
                <a:spcPts val="0"/>
              </a:spcBef>
              <a:spcAft>
                <a:spcPts val="0"/>
              </a:spcAft>
              <a:buClrTx/>
              <a:buSzTx/>
              <a:buFontTx/>
              <a:buNone/>
              <a:tabLst/>
              <a:defRPr/>
            </a:pPr>
            <a:fld id="{81D60167-4931-47E6-BA6A-407CBD079E47}" type="slidenum">
              <a:rPr kumimoji="0" sz="1400" b="0" i="0" u="none" strike="noStrike" kern="1200" cap="none" spc="0" normalizeH="0" baseline="0" noProof="0" dirty="0">
                <a:ln>
                  <a:noFill/>
                </a:ln>
                <a:solidFill>
                  <a:srgbClr val="0033CC"/>
                </a:solidFill>
                <a:effectLst/>
                <a:uLnTx/>
                <a:uFillTx/>
                <a:latin typeface="Arial"/>
                <a:ea typeface="+mn-ea"/>
                <a:cs typeface="Arial"/>
              </a:rPr>
              <a:pPr marL="38100" marR="0" lvl="0" indent="0" algn="l" defTabSz="914400" rtl="0" eaLnBrk="1" fontAlgn="auto" latinLnBrk="0" hangingPunct="1">
                <a:lnSpc>
                  <a:spcPts val="1650"/>
                </a:lnSpc>
                <a:spcBef>
                  <a:spcPts val="0"/>
                </a:spcBef>
                <a:spcAft>
                  <a:spcPts val="0"/>
                </a:spcAft>
                <a:buClrTx/>
                <a:buSzTx/>
                <a:buFontTx/>
                <a:buNone/>
                <a:tabLst/>
                <a:defRPr/>
              </a:pPr>
              <a:t>7</a:t>
            </a:fld>
            <a:endParaRPr kumimoji="0" sz="1400" b="0" i="0" u="none" strike="noStrike" kern="1200" cap="none" spc="0" normalizeH="0" baseline="0" noProof="0" dirty="0">
              <a:ln>
                <a:noFill/>
              </a:ln>
              <a:solidFill>
                <a:srgbClr val="0033CC"/>
              </a:solidFill>
              <a:effectLst/>
              <a:uLnTx/>
              <a:uFillTx/>
              <a:latin typeface="Arial"/>
              <a:ea typeface="+mn-ea"/>
              <a:cs typeface="Arial"/>
            </a:endParaRPr>
          </a:p>
        </p:txBody>
      </p:sp>
      <p:sp>
        <p:nvSpPr>
          <p:cNvPr id="2" name="object 2"/>
          <p:cNvSpPr txBox="1">
            <a:spLocks noGrp="1"/>
          </p:cNvSpPr>
          <p:nvPr>
            <p:ph type="title"/>
          </p:nvPr>
        </p:nvSpPr>
        <p:spPr>
          <a:xfrm>
            <a:off x="249416" y="260561"/>
            <a:ext cx="11693168" cy="627736"/>
          </a:xfrm>
          <a:prstGeom prst="rect">
            <a:avLst/>
          </a:prstGeom>
        </p:spPr>
        <p:txBody>
          <a:bodyPr vert="horz" wrap="square" lIns="0" tIns="12065" rIns="0" bIns="0" rtlCol="0">
            <a:spAutoFit/>
          </a:bodyPr>
          <a:lstStyle/>
          <a:p>
            <a:pPr marL="12700" algn="ctr">
              <a:lnSpc>
                <a:spcPct val="100000"/>
              </a:lnSpc>
              <a:spcBef>
                <a:spcPts val="95"/>
              </a:spcBef>
            </a:pPr>
            <a:r>
              <a:rPr lang="en-CA" spc="-5" dirty="0"/>
              <a:t>Captioning ZOOM</a:t>
            </a:r>
            <a:endParaRPr spc="-55" dirty="0"/>
          </a:p>
        </p:txBody>
      </p:sp>
      <p:sp>
        <p:nvSpPr>
          <p:cNvPr id="6" name="Content Placeholder 8">
            <a:extLst>
              <a:ext uri="{FF2B5EF4-FFF2-40B4-BE49-F238E27FC236}">
                <a16:creationId xmlns:a16="http://schemas.microsoft.com/office/drawing/2014/main" id="{8C6766CB-55FF-4FB5-937A-72A496DA7C67}"/>
              </a:ext>
            </a:extLst>
          </p:cNvPr>
          <p:cNvSpPr txBox="1">
            <a:spLocks/>
          </p:cNvSpPr>
          <p:nvPr/>
        </p:nvSpPr>
        <p:spPr bwMode="auto">
          <a:xfrm>
            <a:off x="609600" y="1215994"/>
            <a:ext cx="10972800" cy="488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42" indent="-361942"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8635" indent="-354004"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2pPr>
            <a:lvl3pPr marL="895328" indent="-301618" algn="l" rtl="0" eaLnBrk="0" fontAlgn="base" hangingPunct="0">
              <a:spcBef>
                <a:spcPts val="5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3pPr>
            <a:lvl4pPr marL="1162022" indent="-293681" algn="l" rtl="0" eaLnBrk="0" fontAlgn="base" hangingPunct="0">
              <a:spcBef>
                <a:spcPts val="400"/>
              </a:spcBef>
              <a:spcAft>
                <a:spcPct val="0"/>
              </a:spcAft>
              <a:buClr>
                <a:srgbClr val="0033CC"/>
              </a:buClr>
              <a:buSzPct val="110000"/>
              <a:buFont typeface="Arial" charset="0"/>
              <a:buChar char="•"/>
              <a:defRPr sz="2400" kern="1200">
                <a:solidFill>
                  <a:srgbClr val="072C62"/>
                </a:solidFill>
                <a:latin typeface="Arial" panose="020B0604020202020204" pitchFamily="34" charset="0"/>
                <a:ea typeface="+mn-ea"/>
                <a:cs typeface="Arial" panose="020B0604020202020204" pitchFamily="34" charset="0"/>
              </a:defRPr>
            </a:lvl4pPr>
            <a:lvl5pPr marL="1438239" indent="-295267" algn="l" rtl="0" eaLnBrk="0" fontAlgn="base" hangingPunct="0">
              <a:spcBef>
                <a:spcPts val="300"/>
              </a:spcBef>
              <a:spcAft>
                <a:spcPct val="0"/>
              </a:spcAft>
              <a:buClr>
                <a:srgbClr val="0033CC"/>
              </a:buClr>
              <a:buSzPct val="110000"/>
              <a:buFont typeface="Arial" charset="0"/>
              <a:buChar char="•"/>
              <a:defRPr sz="20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CA" sz="3200" spc="-5" dirty="0"/>
              <a:t>Create </a:t>
            </a:r>
            <a:r>
              <a:rPr lang="en-CA" sz="3600" spc="-55" dirty="0"/>
              <a:t>Zoom Automatic Captions and Transcripts</a:t>
            </a:r>
          </a:p>
          <a:p>
            <a:r>
              <a:rPr lang="en-US" sz="3200" dirty="0"/>
              <a:t>Log into your Zoom account</a:t>
            </a:r>
          </a:p>
        </p:txBody>
      </p:sp>
      <p:pic>
        <p:nvPicPr>
          <p:cNvPr id="7" name="Picture 6" descr="Zoom menu with 'settings' and In Meetings Advanced selected.&#10;">
            <a:extLst>
              <a:ext uri="{FF2B5EF4-FFF2-40B4-BE49-F238E27FC236}">
                <a16:creationId xmlns:a16="http://schemas.microsoft.com/office/drawing/2014/main" id="{19E29B82-DB7E-4964-8675-3EE045C31E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438400"/>
            <a:ext cx="4190178" cy="3658187"/>
          </a:xfrm>
          <a:prstGeom prst="rect">
            <a:avLst/>
          </a:prstGeom>
        </p:spPr>
      </p:pic>
      <p:pic>
        <p:nvPicPr>
          <p:cNvPr id="4" name="Picture 3" descr="Zoom options to turn on manual captions, automated captions, full captions, and save captions">
            <a:extLst>
              <a:ext uri="{FF2B5EF4-FFF2-40B4-BE49-F238E27FC236}">
                <a16:creationId xmlns:a16="http://schemas.microsoft.com/office/drawing/2014/main" id="{383EA2B0-D280-4888-EEFF-A529942E5C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1764" y="2362199"/>
            <a:ext cx="6560820" cy="3734387"/>
          </a:xfrm>
          <a:prstGeom prst="rect">
            <a:avLst/>
          </a:prstGeom>
        </p:spPr>
      </p:pic>
    </p:spTree>
    <p:extLst>
      <p:ext uri="{BB962C8B-B14F-4D97-AF65-F5344CB8AC3E}">
        <p14:creationId xmlns:p14="http://schemas.microsoft.com/office/powerpoint/2010/main" val="1752416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1F2CA7-D4A2-6F80-FA67-742480654853}"/>
              </a:ext>
            </a:extLst>
          </p:cNvPr>
          <p:cNvSpPr>
            <a:spLocks noGrp="1"/>
          </p:cNvSpPr>
          <p:nvPr>
            <p:ph type="sldNum" sz="quarter" idx="7"/>
          </p:nvPr>
        </p:nvSpPr>
        <p:spPr/>
        <p:txBody>
          <a:bodyPr/>
          <a:lstStyle/>
          <a:p>
            <a:pPr marL="38100">
              <a:lnSpc>
                <a:spcPts val="1650"/>
              </a:lnSpc>
            </a:pPr>
            <a:fld id="{81D60167-4931-47E6-BA6A-407CBD079E47}" type="slidenum">
              <a:rPr lang="en-US" smtClean="0"/>
              <a:t>8</a:t>
            </a:fld>
            <a:endParaRPr lang="en-US" dirty="0"/>
          </a:p>
        </p:txBody>
      </p:sp>
      <p:sp>
        <p:nvSpPr>
          <p:cNvPr id="2" name="Title 1">
            <a:extLst>
              <a:ext uri="{FF2B5EF4-FFF2-40B4-BE49-F238E27FC236}">
                <a16:creationId xmlns:a16="http://schemas.microsoft.com/office/drawing/2014/main" id="{541C6FF0-3DCE-09A5-F346-C9BA0A34F0AA}"/>
              </a:ext>
            </a:extLst>
          </p:cNvPr>
          <p:cNvSpPr>
            <a:spLocks noGrp="1"/>
          </p:cNvSpPr>
          <p:nvPr>
            <p:ph type="title"/>
          </p:nvPr>
        </p:nvSpPr>
        <p:spPr>
          <a:xfrm>
            <a:off x="609600" y="190957"/>
            <a:ext cx="10972800" cy="615553"/>
          </a:xfrm>
        </p:spPr>
        <p:txBody>
          <a:bodyPr/>
          <a:lstStyle/>
          <a:p>
            <a:pPr algn="ctr"/>
            <a:r>
              <a:rPr lang="en-US" dirty="0"/>
              <a:t>Captioning TEAMS</a:t>
            </a:r>
          </a:p>
        </p:txBody>
      </p:sp>
      <p:sp>
        <p:nvSpPr>
          <p:cNvPr id="3" name="Text Placeholder 2">
            <a:extLst>
              <a:ext uri="{FF2B5EF4-FFF2-40B4-BE49-F238E27FC236}">
                <a16:creationId xmlns:a16="http://schemas.microsoft.com/office/drawing/2014/main" id="{84E385A4-84C9-88F6-1070-C2F4A0282680}"/>
              </a:ext>
            </a:extLst>
          </p:cNvPr>
          <p:cNvSpPr>
            <a:spLocks noGrp="1"/>
          </p:cNvSpPr>
          <p:nvPr>
            <p:ph type="body" idx="1"/>
          </p:nvPr>
        </p:nvSpPr>
        <p:spPr>
          <a:xfrm>
            <a:off x="-132397" y="1397674"/>
            <a:ext cx="10972799" cy="4678204"/>
          </a:xfrm>
        </p:spPr>
        <p:txBody>
          <a:bodyPr/>
          <a:lstStyle/>
          <a:p>
            <a:pPr marL="457200" indent="-187325">
              <a:spcAft>
                <a:spcPts val="800"/>
              </a:spcAft>
              <a:buFont typeface="Arial" panose="020B0604020202020204" pitchFamily="34" charset="0"/>
              <a:buChar char="•"/>
            </a:pPr>
            <a:r>
              <a:rPr lang="en-CA" spc="-5" dirty="0"/>
              <a:t> Create </a:t>
            </a:r>
            <a:r>
              <a:rPr lang="en-CA" spc="-55" dirty="0"/>
              <a:t>TEAMS automatic captions &amp; transcripts</a:t>
            </a:r>
          </a:p>
          <a:p>
            <a:pPr marL="1371600" lvl="2" indent="-457200">
              <a:spcAft>
                <a:spcPts val="800"/>
              </a:spcAft>
              <a:buFont typeface="Arial" panose="020B0604020202020204" pitchFamily="34" charset="0"/>
              <a:buChar char="•"/>
            </a:pPr>
            <a:r>
              <a:rPr lang="en-CA" sz="3200" spc="-5" dirty="0">
                <a:solidFill>
                  <a:srgbClr val="072C61"/>
                </a:solidFill>
                <a:latin typeface="Arial"/>
                <a:cs typeface="Arial"/>
              </a:rPr>
              <a:t>Open TEAMS</a:t>
            </a:r>
          </a:p>
          <a:p>
            <a:pPr marL="1828800" lvl="3" indent="-457200">
              <a:spcAft>
                <a:spcPts val="800"/>
              </a:spcAft>
              <a:buFont typeface="Arial" panose="020B0604020202020204" pitchFamily="34" charset="0"/>
              <a:buChar char="•"/>
            </a:pPr>
            <a:r>
              <a:rPr lang="en-CA" sz="3200" spc="-5" dirty="0">
                <a:solidFill>
                  <a:srgbClr val="072C61"/>
                </a:solidFill>
                <a:latin typeface="Arial"/>
                <a:cs typeface="Arial"/>
              </a:rPr>
              <a:t>Go to the More three dots (…) on the top</a:t>
            </a:r>
          </a:p>
          <a:p>
            <a:pPr marL="2286000" lvl="4" indent="-457200">
              <a:spcAft>
                <a:spcPts val="800"/>
              </a:spcAft>
              <a:buFont typeface="Arial" panose="020B0604020202020204" pitchFamily="34" charset="0"/>
              <a:buChar char="•"/>
            </a:pPr>
            <a:r>
              <a:rPr lang="en-CA" sz="3200" spc="-5" dirty="0">
                <a:solidFill>
                  <a:srgbClr val="072C61"/>
                </a:solidFill>
                <a:latin typeface="Arial"/>
                <a:cs typeface="Arial"/>
              </a:rPr>
              <a:t>Click on “Turn on Live Captions”</a:t>
            </a:r>
          </a:p>
          <a:p>
            <a:pPr marL="2286000" lvl="4" indent="-457200">
              <a:spcAft>
                <a:spcPts val="800"/>
              </a:spcAft>
              <a:buFont typeface="Arial" panose="020B0604020202020204" pitchFamily="34" charset="0"/>
              <a:buChar char="•"/>
            </a:pPr>
            <a:r>
              <a:rPr lang="en-CA" sz="3200" spc="-5" dirty="0">
                <a:solidFill>
                  <a:srgbClr val="072C61"/>
                </a:solidFill>
                <a:latin typeface="Arial"/>
                <a:cs typeface="Arial"/>
              </a:rPr>
              <a:t>Turn on “Start Transcription”</a:t>
            </a:r>
          </a:p>
          <a:p>
            <a:pPr marL="1371600" lvl="2" indent="-457200">
              <a:spcAft>
                <a:spcPts val="800"/>
              </a:spcAft>
              <a:buFont typeface="Arial" panose="020B0604020202020204" pitchFamily="34" charset="0"/>
              <a:buChar char="•"/>
            </a:pPr>
            <a:r>
              <a:rPr lang="en-CA" sz="3200" spc="-5" dirty="0">
                <a:solidFill>
                  <a:srgbClr val="072C61"/>
                </a:solidFill>
                <a:latin typeface="Arial"/>
                <a:cs typeface="Arial"/>
              </a:rPr>
              <a:t>Tell you students to do this also!</a:t>
            </a:r>
          </a:p>
          <a:p>
            <a:pPr marL="914400" lvl="1" indent="-457200">
              <a:buFont typeface="Arial" panose="020B0604020202020204" pitchFamily="34" charset="0"/>
              <a:buChar char="•"/>
            </a:pPr>
            <a:endParaRPr lang="en-CA" sz="3200" spc="-5" dirty="0">
              <a:solidFill>
                <a:srgbClr val="072C61"/>
              </a:solidFill>
              <a:latin typeface="Arial"/>
              <a:cs typeface="Arial"/>
            </a:endParaRPr>
          </a:p>
          <a:p>
            <a:endParaRPr lang="en-US" dirty="0"/>
          </a:p>
        </p:txBody>
      </p:sp>
      <p:pic>
        <p:nvPicPr>
          <p:cNvPr id="10" name="Picture 9" descr="TEAMS options after ... More">
            <a:extLst>
              <a:ext uri="{FF2B5EF4-FFF2-40B4-BE49-F238E27FC236}">
                <a16:creationId xmlns:a16="http://schemas.microsoft.com/office/drawing/2014/main" id="{7C4EBEFF-C07E-6009-6423-8BFEFAB63E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8405" y="139002"/>
            <a:ext cx="2093595" cy="6224580"/>
          </a:xfrm>
          <a:prstGeom prst="rect">
            <a:avLst/>
          </a:prstGeom>
        </p:spPr>
      </p:pic>
    </p:spTree>
    <p:extLst>
      <p:ext uri="{BB962C8B-B14F-4D97-AF65-F5344CB8AC3E}">
        <p14:creationId xmlns:p14="http://schemas.microsoft.com/office/powerpoint/2010/main" val="1769110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5" name="Google Shape;195;p24"/>
          <p:cNvSpPr txBox="1">
            <a:spLocks noGrp="1"/>
          </p:cNvSpPr>
          <p:nvPr>
            <p:ph type="sldNum" idx="4294967295"/>
          </p:nvPr>
        </p:nvSpPr>
        <p:spPr>
          <a:xfrm>
            <a:off x="11037908" y="6333080"/>
            <a:ext cx="514351" cy="3857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9pPr>
          </a:lstStyle>
          <a:p>
            <a:pPr marL="0" marR="0" lvl="0" indent="0" algn="ctr" defTabSz="914400" rtl="0" eaLnBrk="0" fontAlgn="base" latinLnBrk="0" hangingPunct="0">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1200" cap="none" spc="0" normalizeH="0" baseline="0" noProof="0" smtClean="0">
                <a:ln>
                  <a:noFill/>
                </a:ln>
                <a:solidFill>
                  <a:srgbClr val="0033CC"/>
                </a:solidFill>
                <a:effectLst/>
                <a:uLnTx/>
                <a:uFillTx/>
                <a:latin typeface="Arial"/>
                <a:cs typeface="Arial"/>
                <a:sym typeface="Arial"/>
              </a:rPr>
              <a:pPr marL="0" marR="0" lvl="0" indent="0" algn="ctr" defTabSz="914400" rtl="0" eaLnBrk="0" fontAlgn="base" latinLnBrk="0" hangingPunct="0">
                <a:lnSpc>
                  <a:spcPct val="100000"/>
                </a:lnSpc>
                <a:spcBef>
                  <a:spcPts val="0"/>
                </a:spcBef>
                <a:spcAft>
                  <a:spcPts val="0"/>
                </a:spcAft>
                <a:buClr>
                  <a:srgbClr val="000000"/>
                </a:buClr>
                <a:buSzTx/>
                <a:buFont typeface="Arial"/>
                <a:buNone/>
                <a:tabLst/>
                <a:defRPr/>
              </a:pPr>
              <a:t>9</a:t>
            </a:fld>
            <a:endParaRPr kumimoji="0" sz="1400" b="0" i="0" u="none" strike="noStrike" kern="1200" cap="none" spc="0" normalizeH="0" baseline="0" noProof="0" dirty="0">
              <a:ln>
                <a:noFill/>
              </a:ln>
              <a:solidFill>
                <a:srgbClr val="0033CC"/>
              </a:solidFill>
              <a:effectLst/>
              <a:uLnTx/>
              <a:uFillTx/>
              <a:latin typeface="Arial"/>
              <a:cs typeface="Arial"/>
              <a:sym typeface="Arial"/>
            </a:endParaRPr>
          </a:p>
        </p:txBody>
      </p:sp>
      <p:sp>
        <p:nvSpPr>
          <p:cNvPr id="192" name="Google Shape;192;p24"/>
          <p:cNvSpPr txBox="1">
            <a:spLocks noGrp="1"/>
          </p:cNvSpPr>
          <p:nvPr>
            <p:ph type="title"/>
          </p:nvPr>
        </p:nvSpPr>
        <p:spPr>
          <a:xfrm>
            <a:off x="304800" y="318673"/>
            <a:ext cx="11506200" cy="684213"/>
          </a:xfrm>
          <a:prstGeom prst="rect">
            <a:avLst/>
          </a:prstGeom>
          <a:noFill/>
          <a:ln>
            <a:noFill/>
          </a:ln>
        </p:spPr>
        <p:txBody>
          <a:bodyPr spcFirstLastPara="1" vert="horz" wrap="square" lIns="91425" tIns="45700" rIns="91425" bIns="45700" numCol="1" anchor="b" anchorCtr="0" compatLnSpc="1">
            <a:prstTxWarp prst="textNoShape">
              <a:avLst/>
            </a:prstTxWarp>
            <a:noAutofit/>
          </a:bodyPr>
          <a:lstStyle/>
          <a:p>
            <a:pPr>
              <a:lnSpc>
                <a:spcPts val="4000"/>
              </a:lnSpc>
              <a:spcBef>
                <a:spcPts val="0"/>
              </a:spcBef>
              <a:spcAft>
                <a:spcPts val="0"/>
              </a:spcAft>
            </a:pPr>
            <a:r>
              <a:rPr lang="en-US" sz="3800" noProof="0" dirty="0"/>
              <a:t/>
            </a:r>
            <a:br>
              <a:rPr lang="en-US" sz="3800" noProof="0" dirty="0"/>
            </a:br>
            <a:r>
              <a:rPr lang="en-US" b="0" noProof="0" dirty="0"/>
              <a:t>PowerPoint available at </a:t>
            </a:r>
            <a:r>
              <a:rPr lang="en-US" b="0" dirty="0">
                <a:solidFill>
                  <a:srgbClr val="FF0000"/>
                </a:solidFill>
              </a:rPr>
              <a:t>Rebrand.LY/</a:t>
            </a:r>
            <a:r>
              <a:rPr lang="en-US" b="0" dirty="0" err="1">
                <a:solidFill>
                  <a:srgbClr val="FF0000"/>
                </a:solidFill>
              </a:rPr>
              <a:t>HavelFichten</a:t>
            </a:r>
            <a:r>
              <a:rPr lang="en-US" b="0" dirty="0">
                <a:solidFill>
                  <a:srgbClr val="FF0000"/>
                </a:solidFill>
              </a:rPr>
              <a:t> </a:t>
            </a:r>
          </a:p>
        </p:txBody>
      </p:sp>
      <p:sp>
        <p:nvSpPr>
          <p:cNvPr id="3" name="TextBox 2" descr="Massive Open Online Courses">
            <a:extLst>
              <a:ext uri="{FF2B5EF4-FFF2-40B4-BE49-F238E27FC236}">
                <a16:creationId xmlns:a16="http://schemas.microsoft.com/office/drawing/2014/main" id="{F8E06A12-30D7-4D63-8F15-3EA76A22B71A}"/>
              </a:ext>
              <a:ext uri="{C183D7F6-B498-43B3-948B-1728B52AA6E4}">
                <adec:decorative xmlns:adec="http://schemas.microsoft.com/office/drawing/2017/decorative" xmlns="" val="0"/>
              </a:ext>
            </a:extLst>
          </p:cNvPr>
          <p:cNvSpPr txBox="1"/>
          <p:nvPr/>
        </p:nvSpPr>
        <p:spPr>
          <a:xfrm>
            <a:off x="152400" y="1233768"/>
            <a:ext cx="11658600" cy="2246769"/>
          </a:xfrm>
          <a:prstGeom prst="rect">
            <a:avLst/>
          </a:prstGeom>
          <a:noFill/>
        </p:spPr>
        <p:txBody>
          <a:bodyPr wrap="square" rtlCol="0">
            <a:spAutoFit/>
          </a:bodyPr>
          <a:lstStyle/>
          <a:p>
            <a:pPr marL="375285" lvl="0" indent="-363220">
              <a:spcBef>
                <a:spcPts val="1200"/>
              </a:spcBef>
              <a:buClr>
                <a:srgbClr val="0033CC"/>
              </a:buClr>
              <a:buSzPct val="109722"/>
              <a:buFontTx/>
              <a:buChar char="•"/>
              <a:tabLst>
                <a:tab pos="375920" algn="l"/>
              </a:tabLst>
            </a:pPr>
            <a:r>
              <a:rPr lang="en-CA" sz="2800" dirty="0">
                <a:solidFill>
                  <a:srgbClr val="1F497D"/>
                </a:solidFill>
                <a:latin typeface="Arial"/>
                <a:cs typeface="Arial"/>
              </a:rPr>
              <a:t>MOOC: Basics of Inclusive Design for Online Education </a:t>
            </a:r>
            <a:r>
              <a:rPr lang="en-CA" sz="2800" dirty="0">
                <a:solidFill>
                  <a:srgbClr val="1F497D"/>
                </a:solidFill>
                <a:latin typeface="Arial"/>
                <a:cs typeface="Arial"/>
                <a:hlinkClick r:id="rId3" tooltip="• MOOC: Basics of Inclusive Design for Online Education https://www.coursera.org/learn/inclusive-design "/>
              </a:rPr>
              <a:t>https://www.coursera.org/learn/inclusive-design</a:t>
            </a:r>
            <a:r>
              <a:rPr lang="en-CA" sz="2800" dirty="0">
                <a:solidFill>
                  <a:srgbClr val="1F497D"/>
                </a:solidFill>
                <a:latin typeface="Arial"/>
                <a:cs typeface="Arial"/>
              </a:rPr>
              <a:t> </a:t>
            </a:r>
          </a:p>
          <a:p>
            <a:pPr marL="375285" lvl="0" indent="-363220">
              <a:spcBef>
                <a:spcPts val="1200"/>
              </a:spcBef>
              <a:buClr>
                <a:srgbClr val="0033CC"/>
              </a:buClr>
              <a:buSzPct val="109722"/>
              <a:buFontTx/>
              <a:buChar char="•"/>
              <a:tabLst>
                <a:tab pos="375920" algn="l"/>
              </a:tabLst>
            </a:pPr>
            <a:r>
              <a:rPr lang="en-CA" sz="2800" dirty="0">
                <a:solidFill>
                  <a:srgbClr val="1F497D"/>
                </a:solidFill>
                <a:latin typeface="Arial"/>
                <a:cs typeface="Arial"/>
              </a:rPr>
              <a:t>E-Access Concordia Project</a:t>
            </a:r>
            <a:br>
              <a:rPr lang="en-CA" sz="2800" dirty="0">
                <a:solidFill>
                  <a:srgbClr val="1F497D"/>
                </a:solidFill>
                <a:latin typeface="Arial"/>
                <a:cs typeface="Arial"/>
              </a:rPr>
            </a:br>
            <a:r>
              <a:rPr lang="en-CA" sz="2800" dirty="0">
                <a:solidFill>
                  <a:srgbClr val="1F497D"/>
                </a:solidFill>
                <a:latin typeface="Arial"/>
                <a:cs typeface="Arial"/>
                <a:hlinkClick r:id="rId4" tooltip="https://adaptech.org/research/e-access-concordia-project/"/>
              </a:rPr>
              <a:t>https://adaptech.org/research/e-access-concordia-project/</a:t>
            </a:r>
            <a:endParaRPr lang="en-CA" sz="2800" dirty="0">
              <a:solidFill>
                <a:srgbClr val="1F497D"/>
              </a:solidFill>
              <a:latin typeface="Arial"/>
              <a:cs typeface="Arial"/>
            </a:endParaRPr>
          </a:p>
          <a:p>
            <a:endParaRPr lang="en-US" dirty="0"/>
          </a:p>
        </p:txBody>
      </p:sp>
      <p:sp>
        <p:nvSpPr>
          <p:cNvPr id="2" name="TextBox 1">
            <a:extLst>
              <a:ext uri="{FF2B5EF4-FFF2-40B4-BE49-F238E27FC236}">
                <a16:creationId xmlns:a16="http://schemas.microsoft.com/office/drawing/2014/main" id="{156410DD-02E1-472E-AA80-8C6B9E4A9220}"/>
              </a:ext>
            </a:extLst>
          </p:cNvPr>
          <p:cNvSpPr txBox="1"/>
          <p:nvPr/>
        </p:nvSpPr>
        <p:spPr>
          <a:xfrm>
            <a:off x="1295400" y="4572000"/>
            <a:ext cx="9837336" cy="1384995"/>
          </a:xfrm>
          <a:prstGeom prst="rect">
            <a:avLst/>
          </a:prstGeom>
          <a:noFill/>
        </p:spPr>
        <p:txBody>
          <a:bodyPr wrap="square" rtlCol="0">
            <a:spAutoFit/>
          </a:bodyPr>
          <a:lstStyle/>
          <a:p>
            <a:pPr algn="ctr" eaLnBrk="0" fontAlgn="base" hangingPunct="0">
              <a:spcBef>
                <a:spcPct val="0"/>
              </a:spcBef>
              <a:spcAft>
                <a:spcPct val="0"/>
              </a:spcAft>
              <a:defRPr/>
            </a:pPr>
            <a:r>
              <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Adaptech Research Network: </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hlinkClick r:id="rId5" tooltip="www.adaptech.org"/>
              </a:rPr>
              <a:t>www.adaptech.org</a:t>
            </a:r>
            <a:endPar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CA"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Alice Havel: </a:t>
            </a:r>
            <a:r>
              <a:rPr kumimoji="0" lang="en-CA"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hlinkClick r:id="rId6"/>
              </a:rPr>
              <a:t>ahavel@dawsoncollege.qc.ca</a:t>
            </a:r>
            <a:r>
              <a:rPr kumimoji="0" lang="en-CA"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CA"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Catherine Fichten: </a:t>
            </a:r>
            <a:r>
              <a:rPr kumimoji="0" lang="en-CA"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hlinkClick r:id="rId7" tooltip="catherine.fichten@mcgill.ca"/>
              </a:rPr>
              <a:t>catherine.fichten@mcgill.ca</a:t>
            </a:r>
            <a:endParaRPr kumimoji="0" lang="en-CA"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028" name="Picture 4">
            <a:extLst>
              <a:ext uri="{FF2B5EF4-FFF2-40B4-BE49-F238E27FC236}">
                <a16:creationId xmlns:a16="http://schemas.microsoft.com/office/drawing/2014/main" id="{AB092F84-1715-EE49-A043-112E50384404}"/>
              </a:ext>
              <a:ext uri="{C183D7F6-B498-43B3-948B-1728B52AA6E4}">
                <adec:decorative xmlns:adec="http://schemas.microsoft.com/office/drawing/2017/decorative" xmlns="" val="1"/>
              </a:ext>
            </a:extLst>
          </p:cNvPr>
          <p:cNvPicPr>
            <a:picLocks noGrp="1" noChangeAspect="1" noChangeArrowheads="1"/>
          </p:cNvPicPr>
          <p:nvPr>
            <p:ph sz="quarter" idx="1"/>
          </p:nvPr>
        </p:nvPicPr>
        <p:blipFill>
          <a:blip r:embed="rId8">
            <a:extLst>
              <a:ext uri="{28A0092B-C50C-407E-A947-70E740481C1C}">
                <a14:useLocalDpi xmlns:a14="http://schemas.microsoft.com/office/drawing/2010/main" val="0"/>
              </a:ext>
            </a:extLst>
          </a:blip>
          <a:srcRect/>
          <a:stretch>
            <a:fillRect/>
          </a:stretch>
        </p:blipFill>
        <p:spPr bwMode="auto">
          <a:xfrm>
            <a:off x="4648200" y="3352800"/>
            <a:ext cx="1828800" cy="104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6705389"/>
      </p:ext>
    </p:extLst>
  </p:cSld>
  <p:clrMapOvr>
    <a:masterClrMapping/>
  </p:clrMapOvr>
  <mc:AlternateContent xmlns:mc="http://schemas.openxmlformats.org/markup-compatibility/2006" xmlns:p14="http://schemas.microsoft.com/office/powerpoint/2010/main">
    <mc:Choice Requires="p14">
      <p:transition spd="slow" p14:dur="2000" advTm="6288"/>
    </mc:Choice>
    <mc:Fallback xmlns="">
      <p:transition spd="slow" advTm="6288"/>
    </mc:Fallback>
  </mc:AlternateContent>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C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440</Words>
  <Application>Microsoft Office PowerPoint</Application>
  <PresentationFormat>Widescreen</PresentationFormat>
  <Paragraphs>82</Paragraphs>
  <Slides>9</Slides>
  <Notes>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vt:i4>
      </vt:variant>
    </vt:vector>
  </HeadingPairs>
  <TitlesOfParts>
    <vt:vector size="19" baseType="lpstr">
      <vt:lpstr>Arial</vt:lpstr>
      <vt:lpstr>Bookman Old Style</vt:lpstr>
      <vt:lpstr>Calibri</vt:lpstr>
      <vt:lpstr>Calibri Light</vt:lpstr>
      <vt:lpstr>Gill Sans MT</vt:lpstr>
      <vt:lpstr>Times New Roman</vt:lpstr>
      <vt:lpstr>Wingdings 3</vt:lpstr>
      <vt:lpstr>Office Theme</vt:lpstr>
      <vt:lpstr>Custom Design</vt:lpstr>
      <vt:lpstr>Origine</vt:lpstr>
      <vt:lpstr>Prepping for Inclusion: Easy Tips to Make Office 365 and Zoom More Accessible </vt:lpstr>
      <vt:lpstr>Active Learning Accessibility Challenges 1</vt:lpstr>
      <vt:lpstr>Online Accessibility</vt:lpstr>
      <vt:lpstr>Accessibility Checkers for Word, PowerPoint… </vt:lpstr>
      <vt:lpstr>Providing Alt Text</vt:lpstr>
      <vt:lpstr>Captioning Videos</vt:lpstr>
      <vt:lpstr>Captioning ZOOM</vt:lpstr>
      <vt:lpstr>Captioning TEAMS</vt:lpstr>
      <vt:lpstr> PowerPoint available at Rebrand.LY/HavelFichten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Design:  Making Face-to-face and Online Courses Accessible to ALL Students, with or Without Disabilities</dc:title>
  <dc:creator/>
  <cp:lastModifiedBy/>
  <cp:revision>302</cp:revision>
  <cp:lastPrinted>2022-05-29T13:12:18Z</cp:lastPrinted>
  <dcterms:created xsi:type="dcterms:W3CDTF">2021-06-16T13:57:00Z</dcterms:created>
  <dcterms:modified xsi:type="dcterms:W3CDTF">2022-06-07T17:27:28Z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2021-05-24T00:00:00Z</vt:filetime>
  </property>
  <property fmtid="{D5CDD505-2E9C-101B-9397-08002B2CF9AE}" pid="3" name="Creator">
    <vt:lpwstr>Microsoft® PowerPoint® 2016</vt:lpwstr>
  </property>
  <property fmtid="{D5CDD505-2E9C-101B-9397-08002B2CF9AE}" pid="4" name="LastSaved">
    <vt:filetime>2021-06-16T00:00:00Z</vt:filetime>
  </property>
</Properties>
</file>