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30"/>
  </p:notesMasterIdLst>
  <p:handoutMasterIdLst>
    <p:handoutMasterId r:id="rId31"/>
  </p:handoutMasterIdLst>
  <p:sldIdLst>
    <p:sldId id="283" r:id="rId2"/>
    <p:sldId id="322" r:id="rId3"/>
    <p:sldId id="325" r:id="rId4"/>
    <p:sldId id="323" r:id="rId5"/>
    <p:sldId id="326" r:id="rId6"/>
    <p:sldId id="327" r:id="rId7"/>
    <p:sldId id="329" r:id="rId8"/>
    <p:sldId id="330" r:id="rId9"/>
    <p:sldId id="332" r:id="rId10"/>
    <p:sldId id="333" r:id="rId11"/>
    <p:sldId id="343" r:id="rId12"/>
    <p:sldId id="331" r:id="rId13"/>
    <p:sldId id="334" r:id="rId14"/>
    <p:sldId id="335" r:id="rId15"/>
    <p:sldId id="336" r:id="rId16"/>
    <p:sldId id="337" r:id="rId17"/>
    <p:sldId id="338" r:id="rId18"/>
    <p:sldId id="339" r:id="rId19"/>
    <p:sldId id="340" r:id="rId20"/>
    <p:sldId id="309" r:id="rId21"/>
    <p:sldId id="314" r:id="rId22"/>
    <p:sldId id="316" r:id="rId23"/>
    <p:sldId id="308" r:id="rId24"/>
    <p:sldId id="341" r:id="rId25"/>
    <p:sldId id="315" r:id="rId26"/>
    <p:sldId id="311" r:id="rId27"/>
    <p:sldId id="319" r:id="rId28"/>
    <p:sldId id="320" r:id="rId29"/>
  </p:sldIdLst>
  <p:sldSz cx="9144000" cy="6858000" type="screen4x3"/>
  <p:notesSz cx="9313863" cy="6858000"/>
  <p:defaultTextStyle>
    <a:defPPr>
      <a:defRPr lang="fr-CA"/>
    </a:defPPr>
    <a:lvl1pPr algn="l" rtl="0" eaLnBrk="0" fontAlgn="base" hangingPunct="0">
      <a:spcBef>
        <a:spcPct val="0"/>
      </a:spcBef>
      <a:spcAft>
        <a:spcPct val="0"/>
      </a:spcAft>
      <a:defRPr sz="2400" kern="1200">
        <a:solidFill>
          <a:schemeClr val="tx1"/>
        </a:solidFill>
        <a:latin typeface="Tahoma" charset="0"/>
        <a:ea typeface="ＭＳ Ｐゴシック" charset="0"/>
        <a:cs typeface="ＭＳ Ｐゴシック" charset="0"/>
      </a:defRPr>
    </a:lvl1pPr>
    <a:lvl2pPr marL="457200" algn="l" rtl="0" eaLnBrk="0" fontAlgn="base" hangingPunct="0">
      <a:spcBef>
        <a:spcPct val="0"/>
      </a:spcBef>
      <a:spcAft>
        <a:spcPct val="0"/>
      </a:spcAft>
      <a:defRPr sz="2400" kern="1200">
        <a:solidFill>
          <a:schemeClr val="tx1"/>
        </a:solidFill>
        <a:latin typeface="Tahoma" charset="0"/>
        <a:ea typeface="ＭＳ Ｐゴシック" charset="0"/>
        <a:cs typeface="ＭＳ Ｐゴシック" charset="0"/>
      </a:defRPr>
    </a:lvl2pPr>
    <a:lvl3pPr marL="914400" algn="l" rtl="0" eaLnBrk="0" fontAlgn="base" hangingPunct="0">
      <a:spcBef>
        <a:spcPct val="0"/>
      </a:spcBef>
      <a:spcAft>
        <a:spcPct val="0"/>
      </a:spcAft>
      <a:defRPr sz="2400" kern="1200">
        <a:solidFill>
          <a:schemeClr val="tx1"/>
        </a:solidFill>
        <a:latin typeface="Tahoma" charset="0"/>
        <a:ea typeface="ＭＳ Ｐゴシック" charset="0"/>
        <a:cs typeface="ＭＳ Ｐゴシック" charset="0"/>
      </a:defRPr>
    </a:lvl3pPr>
    <a:lvl4pPr marL="1371600" algn="l" rtl="0" eaLnBrk="0" fontAlgn="base" hangingPunct="0">
      <a:spcBef>
        <a:spcPct val="0"/>
      </a:spcBef>
      <a:spcAft>
        <a:spcPct val="0"/>
      </a:spcAft>
      <a:defRPr sz="2400" kern="1200">
        <a:solidFill>
          <a:schemeClr val="tx1"/>
        </a:solidFill>
        <a:latin typeface="Tahoma" charset="0"/>
        <a:ea typeface="ＭＳ Ｐゴシック" charset="0"/>
        <a:cs typeface="ＭＳ Ｐゴシック" charset="0"/>
      </a:defRPr>
    </a:lvl4pPr>
    <a:lvl5pPr marL="1828800" algn="l" rtl="0" eaLnBrk="0" fontAlgn="base" hangingPunct="0">
      <a:spcBef>
        <a:spcPct val="0"/>
      </a:spcBef>
      <a:spcAft>
        <a:spcPct val="0"/>
      </a:spcAft>
      <a:defRPr sz="2400" kern="1200">
        <a:solidFill>
          <a:schemeClr val="tx1"/>
        </a:solidFill>
        <a:latin typeface="Tahoma" charset="0"/>
        <a:ea typeface="ＭＳ Ｐゴシック" charset="0"/>
        <a:cs typeface="ＭＳ Ｐゴシック" charset="0"/>
      </a:defRPr>
    </a:lvl5pPr>
    <a:lvl6pPr marL="2286000" algn="l" defTabSz="457200" rtl="0" eaLnBrk="1" latinLnBrk="0" hangingPunct="1">
      <a:defRPr sz="2400" kern="1200">
        <a:solidFill>
          <a:schemeClr val="tx1"/>
        </a:solidFill>
        <a:latin typeface="Tahoma" charset="0"/>
        <a:ea typeface="ＭＳ Ｐゴシック" charset="0"/>
        <a:cs typeface="ＭＳ Ｐゴシック" charset="0"/>
      </a:defRPr>
    </a:lvl6pPr>
    <a:lvl7pPr marL="2743200" algn="l" defTabSz="457200" rtl="0" eaLnBrk="1" latinLnBrk="0" hangingPunct="1">
      <a:defRPr sz="2400" kern="1200">
        <a:solidFill>
          <a:schemeClr val="tx1"/>
        </a:solidFill>
        <a:latin typeface="Tahoma" charset="0"/>
        <a:ea typeface="ＭＳ Ｐゴシック" charset="0"/>
        <a:cs typeface="ＭＳ Ｐゴシック" charset="0"/>
      </a:defRPr>
    </a:lvl7pPr>
    <a:lvl8pPr marL="3200400" algn="l" defTabSz="457200" rtl="0" eaLnBrk="1" latinLnBrk="0" hangingPunct="1">
      <a:defRPr sz="2400" kern="1200">
        <a:solidFill>
          <a:schemeClr val="tx1"/>
        </a:solidFill>
        <a:latin typeface="Tahoma" charset="0"/>
        <a:ea typeface="ＭＳ Ｐゴシック" charset="0"/>
        <a:cs typeface="ＭＳ Ｐゴシック" charset="0"/>
      </a:defRPr>
    </a:lvl8pPr>
    <a:lvl9pPr marL="3657600" algn="l" defTabSz="457200" rtl="0" eaLnBrk="1" latinLnBrk="0" hangingPunct="1">
      <a:defRPr sz="2400" kern="1200">
        <a:solidFill>
          <a:schemeClr val="tx1"/>
        </a:solidFill>
        <a:latin typeface="Tahoma"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3" clrMode="bw"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C91103"/>
    <a:srgbClr val="CC6600"/>
    <a:srgbClr val="CC9900"/>
    <a:srgbClr val="3333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29" autoAdjust="0"/>
    <p:restoredTop sz="86400" autoAdjust="0"/>
  </p:normalViewPr>
  <p:slideViewPr>
    <p:cSldViewPr>
      <p:cViewPr>
        <p:scale>
          <a:sx n="68" d="100"/>
          <a:sy n="68" d="100"/>
        </p:scale>
        <p:origin x="-1530" y="-612"/>
      </p:cViewPr>
      <p:guideLst>
        <p:guide orient="horz" pos="2160"/>
        <p:guide pos="2880"/>
      </p:guideLst>
    </p:cSldViewPr>
  </p:slideViewPr>
  <p:outlineViewPr>
    <p:cViewPr>
      <p:scale>
        <a:sx n="33" d="100"/>
        <a:sy n="33" d="100"/>
      </p:scale>
      <p:origin x="0" y="32776"/>
    </p:cViewPr>
  </p:outlineViewPr>
  <p:notesTextViewPr>
    <p:cViewPr>
      <p:scale>
        <a:sx n="100" d="100"/>
        <a:sy n="100" d="100"/>
      </p:scale>
      <p:origin x="0" y="0"/>
    </p:cViewPr>
  </p:notesTextViewPr>
  <p:sorterViewPr>
    <p:cViewPr>
      <p:scale>
        <a:sx n="170" d="100"/>
        <a:sy n="17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7A8C65F-BBBF-734D-9BDE-33BC6BDB72E6}" type="doc">
      <dgm:prSet loTypeId="urn:microsoft.com/office/officeart/2005/8/layout/funnel1" loCatId="" qsTypeId="urn:microsoft.com/office/officeart/2005/8/quickstyle/simple4" qsCatId="simple" csTypeId="urn:microsoft.com/office/officeart/2005/8/colors/accent1_2" csCatId="accent1" phldr="1"/>
      <dgm:spPr/>
      <dgm:t>
        <a:bodyPr/>
        <a:lstStyle/>
        <a:p>
          <a:endParaRPr lang="en-US"/>
        </a:p>
      </dgm:t>
    </dgm:pt>
    <dgm:pt modelId="{CB971B1B-09EB-F84C-BAE1-6F1135F94432}">
      <dgm:prSet phldrT="[Text]" custT="1"/>
      <dgm:spPr/>
      <dgm:t>
        <a:bodyPr/>
        <a:lstStyle/>
        <a:p>
          <a:pPr algn="ctr"/>
          <a:r>
            <a:rPr lang="en-US" sz="1600" b="1" dirty="0">
              <a:latin typeface="Arial"/>
              <a:cs typeface="Arial"/>
            </a:rPr>
            <a:t>Course Components</a:t>
          </a:r>
        </a:p>
      </dgm:t>
    </dgm:pt>
    <dgm:pt modelId="{C56512BD-88FB-1048-AEFC-70D4F46ECF26}" type="parTrans" cxnId="{15F31029-A7C3-BC43-9352-A3BEC86FC74F}">
      <dgm:prSet/>
      <dgm:spPr/>
      <dgm:t>
        <a:bodyPr/>
        <a:lstStyle/>
        <a:p>
          <a:pPr algn="ctr"/>
          <a:endParaRPr lang="en-US"/>
        </a:p>
      </dgm:t>
    </dgm:pt>
    <dgm:pt modelId="{A0B12902-45E0-7147-9207-82A279D82FA0}" type="sibTrans" cxnId="{15F31029-A7C3-BC43-9352-A3BEC86FC74F}">
      <dgm:prSet/>
      <dgm:spPr/>
      <dgm:t>
        <a:bodyPr/>
        <a:lstStyle/>
        <a:p>
          <a:pPr algn="ctr"/>
          <a:endParaRPr lang="en-US"/>
        </a:p>
      </dgm:t>
    </dgm:pt>
    <dgm:pt modelId="{ED9E277D-C6D9-F34E-863E-E88760D975BB}">
      <dgm:prSet phldrT="[Text]" custT="1"/>
      <dgm:spPr/>
      <dgm:t>
        <a:bodyPr anchor="b" anchorCtr="0"/>
        <a:lstStyle/>
        <a:p>
          <a:pPr algn="ctr"/>
          <a:endParaRPr lang="en-US" sz="2000" smtClean="0">
            <a:latin typeface="Arial"/>
            <a:cs typeface="Arial"/>
          </a:endParaRPr>
        </a:p>
        <a:p>
          <a:pPr algn="ctr"/>
          <a:r>
            <a:rPr lang="en-US" sz="2000" smtClean="0">
              <a:latin typeface="Arial"/>
              <a:cs typeface="Arial"/>
            </a:rPr>
            <a:t>Blending </a:t>
          </a:r>
          <a:r>
            <a:rPr lang="en-US" sz="2000" dirty="0">
              <a:latin typeface="Arial"/>
              <a:cs typeface="Arial"/>
            </a:rPr>
            <a:t>UD, E-Learning, and ICTs</a:t>
          </a:r>
        </a:p>
      </dgm:t>
    </dgm:pt>
    <dgm:pt modelId="{6DEF6D1D-166F-E641-ADBB-D0FF01CBA900}" type="sibTrans" cxnId="{EFDFD11B-4DD3-BC49-8115-BDB9CA38DBF3}">
      <dgm:prSet/>
      <dgm:spPr/>
      <dgm:t>
        <a:bodyPr/>
        <a:lstStyle/>
        <a:p>
          <a:pPr algn="ctr"/>
          <a:endParaRPr lang="en-US"/>
        </a:p>
      </dgm:t>
    </dgm:pt>
    <dgm:pt modelId="{7620668B-6DBB-CA4B-B300-E5D70D3AA22F}" type="parTrans" cxnId="{EFDFD11B-4DD3-BC49-8115-BDB9CA38DBF3}">
      <dgm:prSet/>
      <dgm:spPr/>
      <dgm:t>
        <a:bodyPr/>
        <a:lstStyle/>
        <a:p>
          <a:pPr algn="ctr"/>
          <a:endParaRPr lang="en-US"/>
        </a:p>
      </dgm:t>
    </dgm:pt>
    <dgm:pt modelId="{DC4A9EFB-B95E-4AD9-B6BA-F4CEEA52A3BB}">
      <dgm:prSet phldrT="[Text]" custT="1"/>
      <dgm:spPr/>
      <dgm:t>
        <a:bodyPr/>
        <a:lstStyle/>
        <a:p>
          <a:r>
            <a:rPr lang="en-US" sz="1800" b="1" dirty="0">
              <a:latin typeface="Arial"/>
              <a:cs typeface="Arial"/>
            </a:rPr>
            <a:t>Learner Variability</a:t>
          </a:r>
        </a:p>
      </dgm:t>
    </dgm:pt>
    <dgm:pt modelId="{266B839A-93F8-4542-9764-E95D0672136D}" type="parTrans" cxnId="{31D8D4FA-5BA0-4C65-AFBA-B75DCDA16169}">
      <dgm:prSet/>
      <dgm:spPr/>
      <dgm:t>
        <a:bodyPr/>
        <a:lstStyle/>
        <a:p>
          <a:endParaRPr lang="en-CA"/>
        </a:p>
      </dgm:t>
    </dgm:pt>
    <dgm:pt modelId="{01497298-47CF-4985-9E70-A3844AF7A44F}" type="sibTrans" cxnId="{31D8D4FA-5BA0-4C65-AFBA-B75DCDA16169}">
      <dgm:prSet/>
      <dgm:spPr/>
      <dgm:t>
        <a:bodyPr/>
        <a:lstStyle/>
        <a:p>
          <a:endParaRPr lang="en-CA"/>
        </a:p>
      </dgm:t>
    </dgm:pt>
    <dgm:pt modelId="{591BD4C7-654B-3D47-90C8-8DA2F4E7BC58}">
      <dgm:prSet phldrT="[Text]" custT="1"/>
      <dgm:spPr/>
      <dgm:t>
        <a:bodyPr/>
        <a:lstStyle/>
        <a:p>
          <a:pPr algn="ctr"/>
          <a:r>
            <a:rPr lang="en-US" sz="1400" b="1" dirty="0">
              <a:latin typeface="Times New Roman" panose="02020603050405020304" pitchFamily="18" charset="0"/>
              <a:cs typeface="Times New Roman" panose="02020603050405020304" pitchFamily="18" charset="0"/>
            </a:rPr>
            <a:t>Accessible E-learning Tools and their Features </a:t>
          </a:r>
        </a:p>
      </dgm:t>
    </dgm:pt>
    <dgm:pt modelId="{92109ED8-D11C-8C49-9B87-B3B8FBBD12EA}" type="sibTrans" cxnId="{D6651F76-E842-AA47-9BB1-E818831F24CA}">
      <dgm:prSet/>
      <dgm:spPr/>
      <dgm:t>
        <a:bodyPr/>
        <a:lstStyle/>
        <a:p>
          <a:pPr algn="ctr"/>
          <a:endParaRPr lang="en-US"/>
        </a:p>
      </dgm:t>
    </dgm:pt>
    <dgm:pt modelId="{F3A4FAB4-52A8-9A45-ACBF-AF1998D4D55B}" type="parTrans" cxnId="{D6651F76-E842-AA47-9BB1-E818831F24CA}">
      <dgm:prSet/>
      <dgm:spPr/>
      <dgm:t>
        <a:bodyPr/>
        <a:lstStyle/>
        <a:p>
          <a:pPr algn="ctr"/>
          <a:endParaRPr lang="en-US"/>
        </a:p>
      </dgm:t>
    </dgm:pt>
    <dgm:pt modelId="{D794CE5A-F6F3-0744-97B3-03CE6B8359AD}" type="pres">
      <dgm:prSet presAssocID="{E7A8C65F-BBBF-734D-9BDE-33BC6BDB72E6}" presName="Name0" presStyleCnt="0">
        <dgm:presLayoutVars>
          <dgm:chMax val="4"/>
          <dgm:resizeHandles val="exact"/>
        </dgm:presLayoutVars>
      </dgm:prSet>
      <dgm:spPr/>
      <dgm:t>
        <a:bodyPr/>
        <a:lstStyle/>
        <a:p>
          <a:endParaRPr lang="en-US"/>
        </a:p>
      </dgm:t>
    </dgm:pt>
    <dgm:pt modelId="{B4FDBA71-E0A8-D64C-A21F-3FFF951711B5}" type="pres">
      <dgm:prSet presAssocID="{E7A8C65F-BBBF-734D-9BDE-33BC6BDB72E6}" presName="ellipse" presStyleLbl="trBgShp" presStyleIdx="0" presStyleCnt="1" custLinFactNeighborX="9956" custLinFactNeighborY="3940"/>
      <dgm:spPr/>
      <dgm:t>
        <a:bodyPr/>
        <a:lstStyle/>
        <a:p>
          <a:endParaRPr lang="en-US"/>
        </a:p>
      </dgm:t>
    </dgm:pt>
    <dgm:pt modelId="{63AB531B-E70E-6B41-AA8C-7E0701627BC7}" type="pres">
      <dgm:prSet presAssocID="{E7A8C65F-BBBF-734D-9BDE-33BC6BDB72E6}" presName="arrow1" presStyleLbl="fgShp" presStyleIdx="0" presStyleCnt="1" custLinFactNeighborX="29789" custLinFactNeighborY="76661"/>
      <dgm:spPr/>
      <dgm:t>
        <a:bodyPr/>
        <a:lstStyle/>
        <a:p>
          <a:endParaRPr lang="en-US"/>
        </a:p>
      </dgm:t>
    </dgm:pt>
    <dgm:pt modelId="{3F7DCD50-E3E9-1548-85C4-CE316A934C84}" type="pres">
      <dgm:prSet presAssocID="{E7A8C65F-BBBF-734D-9BDE-33BC6BDB72E6}" presName="rectangle" presStyleLbl="revTx" presStyleIdx="0" presStyleCnt="1" custScaleX="168993" custLinFactNeighborX="6620" custLinFactNeighborY="31112">
        <dgm:presLayoutVars>
          <dgm:bulletEnabled val="1"/>
        </dgm:presLayoutVars>
      </dgm:prSet>
      <dgm:spPr/>
      <dgm:t>
        <a:bodyPr/>
        <a:lstStyle/>
        <a:p>
          <a:endParaRPr lang="en-US"/>
        </a:p>
      </dgm:t>
    </dgm:pt>
    <dgm:pt modelId="{DB833EFE-8831-4683-80FF-42D5F0B0BB51}" type="pres">
      <dgm:prSet presAssocID="{DC4A9EFB-B95E-4AD9-B6BA-F4CEEA52A3BB}" presName="item1" presStyleLbl="node1" presStyleIdx="0" presStyleCnt="3" custScaleX="116849" custScaleY="109427">
        <dgm:presLayoutVars>
          <dgm:bulletEnabled val="1"/>
        </dgm:presLayoutVars>
      </dgm:prSet>
      <dgm:spPr/>
      <dgm:t>
        <a:bodyPr/>
        <a:lstStyle/>
        <a:p>
          <a:endParaRPr lang="en-CA"/>
        </a:p>
      </dgm:t>
    </dgm:pt>
    <dgm:pt modelId="{00817ADC-4DEF-2E47-8266-2FEA3225DC09}" type="pres">
      <dgm:prSet presAssocID="{591BD4C7-654B-3D47-90C8-8DA2F4E7BC58}" presName="item2" presStyleLbl="node1" presStyleIdx="1" presStyleCnt="3" custScaleX="156002" custScaleY="103731" custLinFactNeighborX="-3110" custLinFactNeighborY="-21602">
        <dgm:presLayoutVars>
          <dgm:bulletEnabled val="1"/>
        </dgm:presLayoutVars>
      </dgm:prSet>
      <dgm:spPr/>
      <dgm:t>
        <a:bodyPr/>
        <a:lstStyle/>
        <a:p>
          <a:endParaRPr lang="en-US"/>
        </a:p>
      </dgm:t>
    </dgm:pt>
    <dgm:pt modelId="{BCB3BB6F-11D5-7642-9FC4-1391928EC465}" type="pres">
      <dgm:prSet presAssocID="{ED9E277D-C6D9-F34E-863E-E88760D975BB}" presName="item3" presStyleLbl="node1" presStyleIdx="2" presStyleCnt="3" custScaleX="161521" custScaleY="101475" custLinFactNeighborX="54333" custLinFactNeighborY="1684">
        <dgm:presLayoutVars>
          <dgm:bulletEnabled val="1"/>
        </dgm:presLayoutVars>
      </dgm:prSet>
      <dgm:spPr/>
      <dgm:t>
        <a:bodyPr/>
        <a:lstStyle/>
        <a:p>
          <a:endParaRPr lang="en-US"/>
        </a:p>
      </dgm:t>
    </dgm:pt>
    <dgm:pt modelId="{B525BEC0-898D-B04D-AF3E-9FBE9A0F5FA2}" type="pres">
      <dgm:prSet presAssocID="{E7A8C65F-BBBF-734D-9BDE-33BC6BDB72E6}" presName="funnel" presStyleLbl="trAlignAcc1" presStyleIdx="0" presStyleCnt="1" custScaleX="121847" custScaleY="112613" custLinFactNeighborX="4286" custLinFactNeighborY="5032"/>
      <dgm:spPr>
        <a:solidFill>
          <a:schemeClr val="lt1">
            <a:hueOff val="0"/>
            <a:satOff val="0"/>
            <a:lumOff val="0"/>
            <a:alpha val="10000"/>
          </a:schemeClr>
        </a:solidFill>
      </dgm:spPr>
      <dgm:t>
        <a:bodyPr/>
        <a:lstStyle/>
        <a:p>
          <a:endParaRPr lang="en-CA"/>
        </a:p>
      </dgm:t>
    </dgm:pt>
  </dgm:ptLst>
  <dgm:cxnLst>
    <dgm:cxn modelId="{31D8D4FA-5BA0-4C65-AFBA-B75DCDA16169}" srcId="{E7A8C65F-BBBF-734D-9BDE-33BC6BDB72E6}" destId="{DC4A9EFB-B95E-4AD9-B6BA-F4CEEA52A3BB}" srcOrd="1" destOrd="0" parTransId="{266B839A-93F8-4542-9764-E95D0672136D}" sibTransId="{01497298-47CF-4985-9E70-A3844AF7A44F}"/>
    <dgm:cxn modelId="{D6651F76-E842-AA47-9BB1-E818831F24CA}" srcId="{E7A8C65F-BBBF-734D-9BDE-33BC6BDB72E6}" destId="{591BD4C7-654B-3D47-90C8-8DA2F4E7BC58}" srcOrd="2" destOrd="0" parTransId="{F3A4FAB4-52A8-9A45-ACBF-AF1998D4D55B}" sibTransId="{92109ED8-D11C-8C49-9B87-B3B8FBBD12EA}"/>
    <dgm:cxn modelId="{C318ECCF-8BBA-CA48-92D3-0A66CA171595}" type="presOf" srcId="{ED9E277D-C6D9-F34E-863E-E88760D975BB}" destId="{3F7DCD50-E3E9-1548-85C4-CE316A934C84}" srcOrd="0" destOrd="0" presId="urn:microsoft.com/office/officeart/2005/8/layout/funnel1"/>
    <dgm:cxn modelId="{15F31029-A7C3-BC43-9352-A3BEC86FC74F}" srcId="{E7A8C65F-BBBF-734D-9BDE-33BC6BDB72E6}" destId="{CB971B1B-09EB-F84C-BAE1-6F1135F94432}" srcOrd="0" destOrd="0" parTransId="{C56512BD-88FB-1048-AEFC-70D4F46ECF26}" sibTransId="{A0B12902-45E0-7147-9207-82A279D82FA0}"/>
    <dgm:cxn modelId="{771EBD9B-A9F3-C44A-8D2D-C4B4351392CA}" type="presOf" srcId="{E7A8C65F-BBBF-734D-9BDE-33BC6BDB72E6}" destId="{D794CE5A-F6F3-0744-97B3-03CE6B8359AD}" srcOrd="0" destOrd="0" presId="urn:microsoft.com/office/officeart/2005/8/layout/funnel1"/>
    <dgm:cxn modelId="{DAFAA065-9DD3-5648-B3AC-8523477A04BE}" type="presOf" srcId="{CB971B1B-09EB-F84C-BAE1-6F1135F94432}" destId="{BCB3BB6F-11D5-7642-9FC4-1391928EC465}" srcOrd="0" destOrd="0" presId="urn:microsoft.com/office/officeart/2005/8/layout/funnel1"/>
    <dgm:cxn modelId="{F7A6721C-9635-5C4D-B416-83CEEE70B60C}" type="presOf" srcId="{591BD4C7-654B-3D47-90C8-8DA2F4E7BC58}" destId="{DB833EFE-8831-4683-80FF-42D5F0B0BB51}" srcOrd="0" destOrd="0" presId="urn:microsoft.com/office/officeart/2005/8/layout/funnel1"/>
    <dgm:cxn modelId="{6A6B4732-CE24-774C-B1F7-24751B0534AA}" type="presOf" srcId="{DC4A9EFB-B95E-4AD9-B6BA-F4CEEA52A3BB}" destId="{00817ADC-4DEF-2E47-8266-2FEA3225DC09}" srcOrd="0" destOrd="0" presId="urn:microsoft.com/office/officeart/2005/8/layout/funnel1"/>
    <dgm:cxn modelId="{EFDFD11B-4DD3-BC49-8115-BDB9CA38DBF3}" srcId="{E7A8C65F-BBBF-734D-9BDE-33BC6BDB72E6}" destId="{ED9E277D-C6D9-F34E-863E-E88760D975BB}" srcOrd="3" destOrd="0" parTransId="{7620668B-6DBB-CA4B-B300-E5D70D3AA22F}" sibTransId="{6DEF6D1D-166F-E641-ADBB-D0FF01CBA900}"/>
    <dgm:cxn modelId="{9C627C0C-9BA5-0548-8C67-95358F3DF924}" type="presParOf" srcId="{D794CE5A-F6F3-0744-97B3-03CE6B8359AD}" destId="{B4FDBA71-E0A8-D64C-A21F-3FFF951711B5}" srcOrd="0" destOrd="0" presId="urn:microsoft.com/office/officeart/2005/8/layout/funnel1"/>
    <dgm:cxn modelId="{A6506AF7-9407-5C4B-A56D-88F3C34914D2}" type="presParOf" srcId="{D794CE5A-F6F3-0744-97B3-03CE6B8359AD}" destId="{63AB531B-E70E-6B41-AA8C-7E0701627BC7}" srcOrd="1" destOrd="0" presId="urn:microsoft.com/office/officeart/2005/8/layout/funnel1"/>
    <dgm:cxn modelId="{513A5F7C-714F-BA4D-8C9A-15E981CECBE6}" type="presParOf" srcId="{D794CE5A-F6F3-0744-97B3-03CE6B8359AD}" destId="{3F7DCD50-E3E9-1548-85C4-CE316A934C84}" srcOrd="2" destOrd="0" presId="urn:microsoft.com/office/officeart/2005/8/layout/funnel1"/>
    <dgm:cxn modelId="{AB7FD55D-08A3-B741-8750-9D762A7D9D85}" type="presParOf" srcId="{D794CE5A-F6F3-0744-97B3-03CE6B8359AD}" destId="{DB833EFE-8831-4683-80FF-42D5F0B0BB51}" srcOrd="3" destOrd="0" presId="urn:microsoft.com/office/officeart/2005/8/layout/funnel1"/>
    <dgm:cxn modelId="{0A3C2585-0311-7241-BF90-D332F0FC85E6}" type="presParOf" srcId="{D794CE5A-F6F3-0744-97B3-03CE6B8359AD}" destId="{00817ADC-4DEF-2E47-8266-2FEA3225DC09}" srcOrd="4" destOrd="0" presId="urn:microsoft.com/office/officeart/2005/8/layout/funnel1"/>
    <dgm:cxn modelId="{68CE1C54-92D7-5148-80A9-356463108EEB}" type="presParOf" srcId="{D794CE5A-F6F3-0744-97B3-03CE6B8359AD}" destId="{BCB3BB6F-11D5-7642-9FC4-1391928EC465}" srcOrd="5" destOrd="0" presId="urn:microsoft.com/office/officeart/2005/8/layout/funnel1"/>
    <dgm:cxn modelId="{890C94C6-F38B-0E4E-8086-69722B22B28B}" type="presParOf" srcId="{D794CE5A-F6F3-0744-97B3-03CE6B8359AD}" destId="{B525BEC0-898D-B04D-AF3E-9FBE9A0F5FA2}" srcOrd="6" destOrd="0" presId="urn:microsoft.com/office/officeart/2005/8/layout/funne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FDBA71-E0A8-D64C-A21F-3FFF951711B5}">
      <dsp:nvSpPr>
        <dsp:cNvPr id="0" name=""/>
        <dsp:cNvSpPr/>
      </dsp:nvSpPr>
      <dsp:spPr>
        <a:xfrm>
          <a:off x="2641835" y="299965"/>
          <a:ext cx="3280189" cy="1139166"/>
        </a:xfrm>
        <a:prstGeom prst="ellipse">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3AB531B-E70E-6B41-AA8C-7E0701627BC7}">
      <dsp:nvSpPr>
        <dsp:cNvPr id="0" name=""/>
        <dsp:cNvSpPr/>
      </dsp:nvSpPr>
      <dsp:spPr>
        <a:xfrm>
          <a:off x="3831959" y="3356406"/>
          <a:ext cx="635695" cy="406845"/>
        </a:xfrm>
        <a:prstGeom prst="downArrow">
          <a:avLst/>
        </a:prstGeom>
        <a:gradFill rotWithShape="0">
          <a:gsLst>
            <a:gs pos="0">
              <a:schemeClr val="accent1">
                <a:tint val="60000"/>
                <a:hueOff val="0"/>
                <a:satOff val="0"/>
                <a:lumOff val="0"/>
                <a:alphaOff val="0"/>
                <a:shade val="63000"/>
              </a:schemeClr>
            </a:gs>
            <a:gs pos="30000">
              <a:schemeClr val="accent1">
                <a:tint val="60000"/>
                <a:hueOff val="0"/>
                <a:satOff val="0"/>
                <a:lumOff val="0"/>
                <a:alphaOff val="0"/>
                <a:shade val="90000"/>
                <a:satMod val="110000"/>
              </a:schemeClr>
            </a:gs>
            <a:gs pos="45000">
              <a:schemeClr val="accent1">
                <a:tint val="60000"/>
                <a:hueOff val="0"/>
                <a:satOff val="0"/>
                <a:lumOff val="0"/>
                <a:alphaOff val="0"/>
                <a:shade val="100000"/>
                <a:satMod val="118000"/>
              </a:schemeClr>
            </a:gs>
            <a:gs pos="55000">
              <a:schemeClr val="accent1">
                <a:tint val="60000"/>
                <a:hueOff val="0"/>
                <a:satOff val="0"/>
                <a:lumOff val="0"/>
                <a:alphaOff val="0"/>
                <a:shade val="100000"/>
                <a:satMod val="118000"/>
              </a:schemeClr>
            </a:gs>
            <a:gs pos="73000">
              <a:schemeClr val="accent1">
                <a:tint val="60000"/>
                <a:hueOff val="0"/>
                <a:satOff val="0"/>
                <a:lumOff val="0"/>
                <a:alphaOff val="0"/>
                <a:shade val="90000"/>
                <a:satMod val="110000"/>
              </a:schemeClr>
            </a:gs>
            <a:gs pos="100000">
              <a:schemeClr val="accent1">
                <a:tint val="60000"/>
                <a:hueOff val="0"/>
                <a:satOff val="0"/>
                <a:lumOff val="0"/>
                <a:alphaOff val="0"/>
                <a:shade val="63000"/>
              </a:schemeClr>
            </a:gs>
          </a:gsLst>
          <a:lin ang="950000" scaled="1"/>
        </a:gradFill>
        <a:ln>
          <a:noFill/>
        </a:ln>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accent1">
              <a:tint val="60000"/>
              <a:hueOff val="0"/>
              <a:satOff val="0"/>
              <a:lumOff val="0"/>
              <a:alphaOff val="0"/>
              <a:tint val="100000"/>
              <a:shade val="100000"/>
              <a:hueMod val="100000"/>
              <a:satMod val="100000"/>
            </a:schemeClr>
          </a:contourClr>
        </a:sp3d>
      </dsp:spPr>
      <dsp:style>
        <a:lnRef idx="0">
          <a:scrgbClr r="0" g="0" b="0"/>
        </a:lnRef>
        <a:fillRef idx="3">
          <a:scrgbClr r="0" g="0" b="0"/>
        </a:fillRef>
        <a:effectRef idx="2">
          <a:scrgbClr r="0" g="0" b="0"/>
        </a:effectRef>
        <a:fontRef idx="minor"/>
      </dsp:style>
    </dsp:sp>
    <dsp:sp modelId="{3F7DCD50-E3E9-1548-85C4-CE316A934C84}">
      <dsp:nvSpPr>
        <dsp:cNvPr id="0" name=""/>
        <dsp:cNvSpPr/>
      </dsp:nvSpPr>
      <dsp:spPr>
        <a:xfrm>
          <a:off x="1584163" y="3369991"/>
          <a:ext cx="5156549" cy="762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b" anchorCtr="0">
          <a:noAutofit/>
        </a:bodyPr>
        <a:lstStyle/>
        <a:p>
          <a:pPr lvl="0" algn="ctr" defTabSz="889000">
            <a:lnSpc>
              <a:spcPct val="90000"/>
            </a:lnSpc>
            <a:spcBef>
              <a:spcPct val="0"/>
            </a:spcBef>
            <a:spcAft>
              <a:spcPct val="35000"/>
            </a:spcAft>
          </a:pPr>
          <a:endParaRPr lang="en-US" sz="2000" kern="1200" smtClean="0">
            <a:latin typeface="Arial"/>
            <a:cs typeface="Arial"/>
          </a:endParaRPr>
        </a:p>
        <a:p>
          <a:pPr lvl="0" algn="ctr" defTabSz="889000">
            <a:lnSpc>
              <a:spcPct val="90000"/>
            </a:lnSpc>
            <a:spcBef>
              <a:spcPct val="0"/>
            </a:spcBef>
            <a:spcAft>
              <a:spcPct val="35000"/>
            </a:spcAft>
          </a:pPr>
          <a:r>
            <a:rPr lang="en-US" sz="2000" kern="1200" smtClean="0">
              <a:latin typeface="Arial"/>
              <a:cs typeface="Arial"/>
            </a:rPr>
            <a:t>Blending </a:t>
          </a:r>
          <a:r>
            <a:rPr lang="en-US" sz="2000" kern="1200" dirty="0">
              <a:latin typeface="Arial"/>
              <a:cs typeface="Arial"/>
            </a:rPr>
            <a:t>UD, E-Learning, and ICTs</a:t>
          </a:r>
        </a:p>
      </dsp:txBody>
      <dsp:txXfrm>
        <a:off x="1584163" y="3369991"/>
        <a:ext cx="5156549" cy="762834"/>
      </dsp:txXfrm>
    </dsp:sp>
    <dsp:sp modelId="{DB833EFE-8831-4683-80FF-42D5F0B0BB51}">
      <dsp:nvSpPr>
        <dsp:cNvPr id="0" name=""/>
        <dsp:cNvSpPr/>
      </dsp:nvSpPr>
      <dsp:spPr>
        <a:xfrm>
          <a:off x="3411427" y="1428295"/>
          <a:ext cx="1337047" cy="1252120"/>
        </a:xfrm>
        <a:prstGeom prst="ellipse">
          <a:avLst/>
        </a:prstGeom>
        <a:gradFill rotWithShape="0">
          <a:gsLst>
            <a:gs pos="0">
              <a:schemeClr val="accent1">
                <a:hueOff val="0"/>
                <a:satOff val="0"/>
                <a:lumOff val="0"/>
                <a:alphaOff val="0"/>
                <a:shade val="63000"/>
              </a:schemeClr>
            </a:gs>
            <a:gs pos="30000">
              <a:schemeClr val="accent1">
                <a:hueOff val="0"/>
                <a:satOff val="0"/>
                <a:lumOff val="0"/>
                <a:alphaOff val="0"/>
                <a:shade val="90000"/>
                <a:satMod val="110000"/>
              </a:schemeClr>
            </a:gs>
            <a:gs pos="45000">
              <a:schemeClr val="accent1">
                <a:hueOff val="0"/>
                <a:satOff val="0"/>
                <a:lumOff val="0"/>
                <a:alphaOff val="0"/>
                <a:shade val="100000"/>
                <a:satMod val="118000"/>
              </a:schemeClr>
            </a:gs>
            <a:gs pos="55000">
              <a:schemeClr val="accent1">
                <a:hueOff val="0"/>
                <a:satOff val="0"/>
                <a:lumOff val="0"/>
                <a:alphaOff val="0"/>
                <a:shade val="100000"/>
                <a:satMod val="118000"/>
              </a:schemeClr>
            </a:gs>
            <a:gs pos="73000">
              <a:schemeClr val="accent1">
                <a:hueOff val="0"/>
                <a:satOff val="0"/>
                <a:lumOff val="0"/>
                <a:alphaOff val="0"/>
                <a:shade val="90000"/>
                <a:satMod val="110000"/>
              </a:schemeClr>
            </a:gs>
            <a:gs pos="100000">
              <a:schemeClr val="accent1">
                <a:hueOff val="0"/>
                <a:satOff val="0"/>
                <a:lumOff val="0"/>
                <a:alphaOff val="0"/>
                <a:shade val="63000"/>
              </a:schemeClr>
            </a:gs>
          </a:gsLst>
          <a:lin ang="950000" scaled="1"/>
        </a:gradFill>
        <a:ln>
          <a:noFill/>
        </a:ln>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accent1">
              <a:hueOff val="0"/>
              <a:satOff val="0"/>
              <a:lumOff val="0"/>
              <a:alphaOff val="0"/>
              <a:tint val="100000"/>
              <a:shade val="100000"/>
              <a:hueMod val="100000"/>
              <a:satMod val="10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a:latin typeface="Times New Roman" panose="02020603050405020304" pitchFamily="18" charset="0"/>
              <a:cs typeface="Times New Roman" panose="02020603050405020304" pitchFamily="18" charset="0"/>
            </a:rPr>
            <a:t>Accessible E-learning Tools and their Features </a:t>
          </a:r>
        </a:p>
      </dsp:txBody>
      <dsp:txXfrm>
        <a:off x="3607233" y="1611664"/>
        <a:ext cx="945435" cy="885382"/>
      </dsp:txXfrm>
    </dsp:sp>
    <dsp:sp modelId="{00817ADC-4DEF-2E47-8266-2FEA3225DC09}">
      <dsp:nvSpPr>
        <dsp:cNvPr id="0" name=""/>
        <dsp:cNvSpPr/>
      </dsp:nvSpPr>
      <dsp:spPr>
        <a:xfrm>
          <a:off x="2333060" y="355258"/>
          <a:ext cx="1785056" cy="1186944"/>
        </a:xfrm>
        <a:prstGeom prst="ellipse">
          <a:avLst/>
        </a:prstGeom>
        <a:gradFill rotWithShape="0">
          <a:gsLst>
            <a:gs pos="0">
              <a:schemeClr val="accent1">
                <a:hueOff val="0"/>
                <a:satOff val="0"/>
                <a:lumOff val="0"/>
                <a:alphaOff val="0"/>
                <a:shade val="63000"/>
              </a:schemeClr>
            </a:gs>
            <a:gs pos="30000">
              <a:schemeClr val="accent1">
                <a:hueOff val="0"/>
                <a:satOff val="0"/>
                <a:lumOff val="0"/>
                <a:alphaOff val="0"/>
                <a:shade val="90000"/>
                <a:satMod val="110000"/>
              </a:schemeClr>
            </a:gs>
            <a:gs pos="45000">
              <a:schemeClr val="accent1">
                <a:hueOff val="0"/>
                <a:satOff val="0"/>
                <a:lumOff val="0"/>
                <a:alphaOff val="0"/>
                <a:shade val="100000"/>
                <a:satMod val="118000"/>
              </a:schemeClr>
            </a:gs>
            <a:gs pos="55000">
              <a:schemeClr val="accent1">
                <a:hueOff val="0"/>
                <a:satOff val="0"/>
                <a:lumOff val="0"/>
                <a:alphaOff val="0"/>
                <a:shade val="100000"/>
                <a:satMod val="118000"/>
              </a:schemeClr>
            </a:gs>
            <a:gs pos="73000">
              <a:schemeClr val="accent1">
                <a:hueOff val="0"/>
                <a:satOff val="0"/>
                <a:lumOff val="0"/>
                <a:alphaOff val="0"/>
                <a:shade val="90000"/>
                <a:satMod val="110000"/>
              </a:schemeClr>
            </a:gs>
            <a:gs pos="100000">
              <a:schemeClr val="accent1">
                <a:hueOff val="0"/>
                <a:satOff val="0"/>
                <a:lumOff val="0"/>
                <a:alphaOff val="0"/>
                <a:shade val="63000"/>
              </a:schemeClr>
            </a:gs>
          </a:gsLst>
          <a:lin ang="950000" scaled="1"/>
        </a:gradFill>
        <a:ln>
          <a:noFill/>
        </a:ln>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accent1">
              <a:hueOff val="0"/>
              <a:satOff val="0"/>
              <a:lumOff val="0"/>
              <a:alphaOff val="0"/>
              <a:tint val="100000"/>
              <a:shade val="100000"/>
              <a:hueMod val="100000"/>
              <a:satMod val="10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b="1" kern="1200" dirty="0">
              <a:latin typeface="Arial"/>
              <a:cs typeface="Arial"/>
            </a:rPr>
            <a:t>Learner Variability</a:t>
          </a:r>
        </a:p>
      </dsp:txBody>
      <dsp:txXfrm>
        <a:off x="2594475" y="529082"/>
        <a:ext cx="1262226" cy="839296"/>
      </dsp:txXfrm>
    </dsp:sp>
    <dsp:sp modelId="{BCB3BB6F-11D5-7642-9FC4-1391928EC465}">
      <dsp:nvSpPr>
        <dsp:cNvPr id="0" name=""/>
        <dsp:cNvSpPr/>
      </dsp:nvSpPr>
      <dsp:spPr>
        <a:xfrm>
          <a:off x="4128457" y="357961"/>
          <a:ext cx="1848207" cy="1161129"/>
        </a:xfrm>
        <a:prstGeom prst="ellipse">
          <a:avLst/>
        </a:prstGeom>
        <a:gradFill rotWithShape="0">
          <a:gsLst>
            <a:gs pos="0">
              <a:schemeClr val="accent1">
                <a:hueOff val="0"/>
                <a:satOff val="0"/>
                <a:lumOff val="0"/>
                <a:alphaOff val="0"/>
                <a:shade val="63000"/>
              </a:schemeClr>
            </a:gs>
            <a:gs pos="30000">
              <a:schemeClr val="accent1">
                <a:hueOff val="0"/>
                <a:satOff val="0"/>
                <a:lumOff val="0"/>
                <a:alphaOff val="0"/>
                <a:shade val="90000"/>
                <a:satMod val="110000"/>
              </a:schemeClr>
            </a:gs>
            <a:gs pos="45000">
              <a:schemeClr val="accent1">
                <a:hueOff val="0"/>
                <a:satOff val="0"/>
                <a:lumOff val="0"/>
                <a:alphaOff val="0"/>
                <a:shade val="100000"/>
                <a:satMod val="118000"/>
              </a:schemeClr>
            </a:gs>
            <a:gs pos="55000">
              <a:schemeClr val="accent1">
                <a:hueOff val="0"/>
                <a:satOff val="0"/>
                <a:lumOff val="0"/>
                <a:alphaOff val="0"/>
                <a:shade val="100000"/>
                <a:satMod val="118000"/>
              </a:schemeClr>
            </a:gs>
            <a:gs pos="73000">
              <a:schemeClr val="accent1">
                <a:hueOff val="0"/>
                <a:satOff val="0"/>
                <a:lumOff val="0"/>
                <a:alphaOff val="0"/>
                <a:shade val="90000"/>
                <a:satMod val="110000"/>
              </a:schemeClr>
            </a:gs>
            <a:gs pos="100000">
              <a:schemeClr val="accent1">
                <a:hueOff val="0"/>
                <a:satOff val="0"/>
                <a:lumOff val="0"/>
                <a:alphaOff val="0"/>
                <a:shade val="63000"/>
              </a:schemeClr>
            </a:gs>
          </a:gsLst>
          <a:lin ang="950000" scaled="1"/>
        </a:gradFill>
        <a:ln>
          <a:noFill/>
        </a:ln>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accent1">
              <a:hueOff val="0"/>
              <a:satOff val="0"/>
              <a:lumOff val="0"/>
              <a:alphaOff val="0"/>
              <a:tint val="100000"/>
              <a:shade val="100000"/>
              <a:hueMod val="100000"/>
              <a:satMod val="10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b="1" kern="1200" dirty="0">
              <a:latin typeface="Arial"/>
              <a:cs typeface="Arial"/>
            </a:rPr>
            <a:t>Course Components</a:t>
          </a:r>
        </a:p>
      </dsp:txBody>
      <dsp:txXfrm>
        <a:off x="4399121" y="528004"/>
        <a:ext cx="1306879" cy="821043"/>
      </dsp:txXfrm>
    </dsp:sp>
    <dsp:sp modelId="{B525BEC0-898D-B04D-AF3E-9FBE9A0F5FA2}">
      <dsp:nvSpPr>
        <dsp:cNvPr id="0" name=""/>
        <dsp:cNvSpPr/>
      </dsp:nvSpPr>
      <dsp:spPr>
        <a:xfrm>
          <a:off x="1944204" y="78933"/>
          <a:ext cx="4337625" cy="3207124"/>
        </a:xfrm>
        <a:prstGeom prst="funnel">
          <a:avLst/>
        </a:prstGeom>
        <a:solidFill>
          <a:schemeClr val="lt1">
            <a:hueOff val="0"/>
            <a:satOff val="0"/>
            <a:lumOff val="0"/>
            <a:alpha val="1000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3298" name="Rectangle 2"/>
          <p:cNvSpPr>
            <a:spLocks noGrp="1" noChangeArrowheads="1"/>
          </p:cNvSpPr>
          <p:nvPr>
            <p:ph type="hdr" sz="quarter"/>
          </p:nvPr>
        </p:nvSpPr>
        <p:spPr bwMode="auto">
          <a:xfrm>
            <a:off x="0" y="0"/>
            <a:ext cx="4035425"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Times New Roman" pitchFamily="18" charset="0"/>
                <a:ea typeface="+mn-ea"/>
                <a:cs typeface="+mn-cs"/>
              </a:defRPr>
            </a:lvl1pPr>
          </a:lstStyle>
          <a:p>
            <a:pPr>
              <a:defRPr/>
            </a:pPr>
            <a:endParaRPr lang="fr-CA"/>
          </a:p>
        </p:txBody>
      </p:sp>
      <p:sp>
        <p:nvSpPr>
          <p:cNvPr id="183299" name="Rectangle 3"/>
          <p:cNvSpPr>
            <a:spLocks noGrp="1" noChangeArrowheads="1"/>
          </p:cNvSpPr>
          <p:nvPr>
            <p:ph type="dt" sz="quarter" idx="1"/>
          </p:nvPr>
        </p:nvSpPr>
        <p:spPr bwMode="auto">
          <a:xfrm>
            <a:off x="5275263" y="0"/>
            <a:ext cx="4037012"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Times New Roman" pitchFamily="18" charset="0"/>
                <a:ea typeface="+mn-ea"/>
                <a:cs typeface="+mn-cs"/>
              </a:defRPr>
            </a:lvl1pPr>
          </a:lstStyle>
          <a:p>
            <a:pPr>
              <a:defRPr/>
            </a:pPr>
            <a:endParaRPr lang="fr-CA"/>
          </a:p>
        </p:txBody>
      </p:sp>
      <p:sp>
        <p:nvSpPr>
          <p:cNvPr id="183300" name="Rectangle 4"/>
          <p:cNvSpPr>
            <a:spLocks noGrp="1" noChangeArrowheads="1"/>
          </p:cNvSpPr>
          <p:nvPr>
            <p:ph type="ftr" sz="quarter" idx="2"/>
          </p:nvPr>
        </p:nvSpPr>
        <p:spPr bwMode="auto">
          <a:xfrm>
            <a:off x="0" y="6515100"/>
            <a:ext cx="4035425" cy="3413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Times New Roman" pitchFamily="18" charset="0"/>
                <a:ea typeface="+mn-ea"/>
                <a:cs typeface="+mn-cs"/>
              </a:defRPr>
            </a:lvl1pPr>
          </a:lstStyle>
          <a:p>
            <a:pPr>
              <a:defRPr/>
            </a:pPr>
            <a:endParaRPr lang="fr-CA"/>
          </a:p>
        </p:txBody>
      </p:sp>
      <p:sp>
        <p:nvSpPr>
          <p:cNvPr id="183301" name="Rectangle 5"/>
          <p:cNvSpPr>
            <a:spLocks noGrp="1" noChangeArrowheads="1"/>
          </p:cNvSpPr>
          <p:nvPr>
            <p:ph type="sldNum" sz="quarter" idx="3"/>
          </p:nvPr>
        </p:nvSpPr>
        <p:spPr bwMode="auto">
          <a:xfrm>
            <a:off x="5275263" y="6515100"/>
            <a:ext cx="4037012" cy="3413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latin typeface="Times New Roman" charset="0"/>
                <a:cs typeface="Arial" charset="0"/>
              </a:defRPr>
            </a:lvl1pPr>
          </a:lstStyle>
          <a:p>
            <a:pPr>
              <a:defRPr/>
            </a:pPr>
            <a:fld id="{A8620D9B-C84B-DF4C-AA09-06A7215D8AC3}" type="slidenum">
              <a:rPr lang="fr-CA"/>
              <a:pPr>
                <a:defRPr/>
              </a:pPr>
              <a:t>‹#›</a:t>
            </a:fld>
            <a:endParaRPr lang="fr-CA"/>
          </a:p>
        </p:txBody>
      </p:sp>
    </p:spTree>
    <p:extLst>
      <p:ext uri="{BB962C8B-B14F-4D97-AF65-F5344CB8AC3E}">
        <p14:creationId xmlns:p14="http://schemas.microsoft.com/office/powerpoint/2010/main" val="36544659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4035425"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Tahoma" pitchFamily="34" charset="0"/>
                <a:ea typeface="+mn-ea"/>
                <a:cs typeface="+mn-cs"/>
              </a:defRPr>
            </a:lvl1pPr>
          </a:lstStyle>
          <a:p>
            <a:pPr>
              <a:defRPr/>
            </a:pPr>
            <a:endParaRPr lang="fr-CA"/>
          </a:p>
        </p:txBody>
      </p:sp>
      <p:sp>
        <p:nvSpPr>
          <p:cNvPr id="6147" name="Rectangle 3"/>
          <p:cNvSpPr>
            <a:spLocks noGrp="1" noChangeArrowheads="1"/>
          </p:cNvSpPr>
          <p:nvPr>
            <p:ph type="dt" idx="1"/>
          </p:nvPr>
        </p:nvSpPr>
        <p:spPr bwMode="auto">
          <a:xfrm>
            <a:off x="5278438" y="0"/>
            <a:ext cx="4035425"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Tahoma" pitchFamily="34" charset="0"/>
                <a:ea typeface="+mn-ea"/>
                <a:cs typeface="+mn-cs"/>
              </a:defRPr>
            </a:lvl1pPr>
          </a:lstStyle>
          <a:p>
            <a:pPr>
              <a:defRPr/>
            </a:pPr>
            <a:endParaRPr lang="fr-CA"/>
          </a:p>
        </p:txBody>
      </p:sp>
      <p:sp>
        <p:nvSpPr>
          <p:cNvPr id="5124" name="Rectangle 4"/>
          <p:cNvSpPr>
            <a:spLocks noGrp="1" noRot="1" noChangeAspect="1" noChangeArrowheads="1" noTextEdit="1"/>
          </p:cNvSpPr>
          <p:nvPr>
            <p:ph type="sldImg" idx="2"/>
          </p:nvPr>
        </p:nvSpPr>
        <p:spPr bwMode="auto">
          <a:xfrm>
            <a:off x="2943225" y="514350"/>
            <a:ext cx="3429000" cy="25717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6149" name="Rectangle 5"/>
          <p:cNvSpPr>
            <a:spLocks noGrp="1" noChangeArrowheads="1"/>
          </p:cNvSpPr>
          <p:nvPr>
            <p:ph type="body" sz="quarter" idx="3"/>
          </p:nvPr>
        </p:nvSpPr>
        <p:spPr bwMode="auto">
          <a:xfrm>
            <a:off x="1241425" y="3257550"/>
            <a:ext cx="6831013" cy="30861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CA" noProof="0"/>
              <a:t>Cliquez pour modifier les styles du texte du masque</a:t>
            </a:r>
          </a:p>
          <a:p>
            <a:pPr lvl="1"/>
            <a:r>
              <a:rPr lang="fr-CA" noProof="0"/>
              <a:t>Deuxième niveau</a:t>
            </a:r>
          </a:p>
          <a:p>
            <a:pPr lvl="2"/>
            <a:r>
              <a:rPr lang="fr-CA" noProof="0"/>
              <a:t>Troisième niveau</a:t>
            </a:r>
          </a:p>
          <a:p>
            <a:pPr lvl="3"/>
            <a:r>
              <a:rPr lang="fr-CA" noProof="0"/>
              <a:t>Quatrième niveau</a:t>
            </a:r>
          </a:p>
          <a:p>
            <a:pPr lvl="4"/>
            <a:r>
              <a:rPr lang="fr-CA" noProof="0"/>
              <a:t>Cinquième niveau</a:t>
            </a:r>
          </a:p>
        </p:txBody>
      </p:sp>
      <p:sp>
        <p:nvSpPr>
          <p:cNvPr id="6150" name="Rectangle 6"/>
          <p:cNvSpPr>
            <a:spLocks noGrp="1" noChangeArrowheads="1"/>
          </p:cNvSpPr>
          <p:nvPr>
            <p:ph type="ftr" sz="quarter" idx="4"/>
          </p:nvPr>
        </p:nvSpPr>
        <p:spPr bwMode="auto">
          <a:xfrm>
            <a:off x="0" y="6515100"/>
            <a:ext cx="4035425"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Tahoma" pitchFamily="34" charset="0"/>
                <a:ea typeface="+mn-ea"/>
                <a:cs typeface="+mn-cs"/>
              </a:defRPr>
            </a:lvl1pPr>
          </a:lstStyle>
          <a:p>
            <a:pPr>
              <a:defRPr/>
            </a:pPr>
            <a:endParaRPr lang="fr-CA"/>
          </a:p>
        </p:txBody>
      </p:sp>
      <p:sp>
        <p:nvSpPr>
          <p:cNvPr id="6151" name="Rectangle 7"/>
          <p:cNvSpPr>
            <a:spLocks noGrp="1" noChangeArrowheads="1"/>
          </p:cNvSpPr>
          <p:nvPr>
            <p:ph type="sldNum" sz="quarter" idx="5"/>
          </p:nvPr>
        </p:nvSpPr>
        <p:spPr bwMode="auto">
          <a:xfrm>
            <a:off x="5278438" y="6515100"/>
            <a:ext cx="4035425"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cs typeface="Arial" charset="0"/>
              </a:defRPr>
            </a:lvl1pPr>
          </a:lstStyle>
          <a:p>
            <a:pPr>
              <a:defRPr/>
            </a:pPr>
            <a:fld id="{ACA9ED7A-99D6-CC48-9A41-870AEB303A0A}" type="slidenum">
              <a:rPr lang="fr-CA"/>
              <a:pPr>
                <a:defRPr/>
              </a:pPr>
              <a:t>‹#›</a:t>
            </a:fld>
            <a:endParaRPr lang="fr-CA"/>
          </a:p>
        </p:txBody>
      </p:sp>
    </p:spTree>
    <p:extLst>
      <p:ext uri="{BB962C8B-B14F-4D97-AF65-F5344CB8AC3E}">
        <p14:creationId xmlns:p14="http://schemas.microsoft.com/office/powerpoint/2010/main" val="124699975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Espace réservé de l'image des diapositives 1"/>
          <p:cNvSpPr>
            <a:spLocks noGrp="1" noRot="1" noChangeAspect="1" noTextEdit="1"/>
          </p:cNvSpPr>
          <p:nvPr>
            <p:ph type="sldImg"/>
          </p:nvPr>
        </p:nvSpPr>
        <p:spPr>
          <a:xfrm>
            <a:off x="3113088" y="857250"/>
            <a:ext cx="3087687" cy="2314575"/>
          </a:xfrm>
          <a:ln/>
        </p:spPr>
      </p:sp>
      <p:sp>
        <p:nvSpPr>
          <p:cNvPr id="7170"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ndParaRPr>
          </a:p>
        </p:txBody>
      </p:sp>
      <p:sp>
        <p:nvSpPr>
          <p:cNvPr id="7171"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A3168486-2A3A-5544-9638-C3E769D8EF41}" type="slidenum">
              <a:rPr lang="fr-CA" sz="1200"/>
              <a:pPr/>
              <a:t>1</a:t>
            </a:fld>
            <a:endParaRPr lang="fr-CA" sz="120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 – moving</a:t>
            </a:r>
            <a:r>
              <a:rPr lang="en-US" baseline="0" dirty="0" smtClean="0"/>
              <a:t> away from the myth of the average…</a:t>
            </a:r>
            <a:endParaRPr lang="en-US" dirty="0"/>
          </a:p>
        </p:txBody>
      </p:sp>
      <p:sp>
        <p:nvSpPr>
          <p:cNvPr id="4" name="Slide Number Placeholder 3"/>
          <p:cNvSpPr>
            <a:spLocks noGrp="1"/>
          </p:cNvSpPr>
          <p:nvPr>
            <p:ph type="sldNum" sz="quarter" idx="10"/>
          </p:nvPr>
        </p:nvSpPr>
        <p:spPr/>
        <p:txBody>
          <a:bodyPr/>
          <a:lstStyle/>
          <a:p>
            <a:pPr>
              <a:defRPr/>
            </a:pPr>
            <a:fld id="{ACA9ED7A-99D6-CC48-9A41-870AEB303A0A}" type="slidenum">
              <a:rPr lang="fr-CA" smtClean="0"/>
              <a:pPr>
                <a:defRPr/>
              </a:pPr>
              <a:t>14</a:t>
            </a:fld>
            <a:endParaRPr lang="fr-CA"/>
          </a:p>
        </p:txBody>
      </p:sp>
    </p:spTree>
    <p:extLst>
      <p:ext uri="{BB962C8B-B14F-4D97-AF65-F5344CB8AC3E}">
        <p14:creationId xmlns:p14="http://schemas.microsoft.com/office/powerpoint/2010/main" val="1601149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 – moving</a:t>
            </a:r>
            <a:r>
              <a:rPr lang="en-US" baseline="0" dirty="0" smtClean="0"/>
              <a:t> away from the myth of </a:t>
            </a:r>
            <a:r>
              <a:rPr lang="en-US" baseline="0" smtClean="0"/>
              <a:t>the average…</a:t>
            </a:r>
            <a:endParaRPr lang="en-US"/>
          </a:p>
        </p:txBody>
      </p:sp>
      <p:sp>
        <p:nvSpPr>
          <p:cNvPr id="4" name="Slide Number Placeholder 3"/>
          <p:cNvSpPr>
            <a:spLocks noGrp="1"/>
          </p:cNvSpPr>
          <p:nvPr>
            <p:ph type="sldNum" sz="quarter" idx="10"/>
          </p:nvPr>
        </p:nvSpPr>
        <p:spPr/>
        <p:txBody>
          <a:bodyPr/>
          <a:lstStyle/>
          <a:p>
            <a:pPr>
              <a:defRPr/>
            </a:pPr>
            <a:fld id="{ACA9ED7A-99D6-CC48-9A41-870AEB303A0A}" type="slidenum">
              <a:rPr lang="fr-CA" smtClean="0"/>
              <a:pPr>
                <a:defRPr/>
              </a:pPr>
              <a:t>15</a:t>
            </a:fld>
            <a:endParaRPr lang="fr-CA"/>
          </a:p>
        </p:txBody>
      </p:sp>
    </p:spTree>
    <p:extLst>
      <p:ext uri="{BB962C8B-B14F-4D97-AF65-F5344CB8AC3E}">
        <p14:creationId xmlns:p14="http://schemas.microsoft.com/office/powerpoint/2010/main" val="1601149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 don’t know if there is enough contrast</a:t>
            </a:r>
            <a:r>
              <a:rPr lang="en-US" baseline="0" dirty="0" smtClean="0"/>
              <a:t> here….or if this type of thing is okay as a table…maybe not.</a:t>
            </a:r>
          </a:p>
          <a:p>
            <a:r>
              <a:rPr lang="en-US" baseline="0" dirty="0" smtClean="0"/>
              <a:t>Better as a list? More accessible?</a:t>
            </a:r>
            <a:endParaRPr lang="en-US" dirty="0"/>
          </a:p>
        </p:txBody>
      </p:sp>
      <p:sp>
        <p:nvSpPr>
          <p:cNvPr id="4" name="Slide Number Placeholder 3"/>
          <p:cNvSpPr>
            <a:spLocks noGrp="1"/>
          </p:cNvSpPr>
          <p:nvPr>
            <p:ph type="sldNum" sz="quarter" idx="10"/>
          </p:nvPr>
        </p:nvSpPr>
        <p:spPr/>
        <p:txBody>
          <a:bodyPr/>
          <a:lstStyle/>
          <a:p>
            <a:pPr>
              <a:defRPr/>
            </a:pPr>
            <a:fld id="{ACA9ED7A-99D6-CC48-9A41-870AEB303A0A}" type="slidenum">
              <a:rPr lang="fr-CA" smtClean="0"/>
              <a:pPr>
                <a:defRPr/>
              </a:pPr>
              <a:t>17</a:t>
            </a:fld>
            <a:endParaRPr lang="fr-CA"/>
          </a:p>
        </p:txBody>
      </p:sp>
    </p:spTree>
    <p:extLst>
      <p:ext uri="{BB962C8B-B14F-4D97-AF65-F5344CB8AC3E}">
        <p14:creationId xmlns:p14="http://schemas.microsoft.com/office/powerpoint/2010/main" val="18663444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Espace réservé de l'image des diapositives 1"/>
          <p:cNvSpPr>
            <a:spLocks noGrp="1" noRot="1" noChangeAspect="1" noTextEdit="1"/>
          </p:cNvSpPr>
          <p:nvPr>
            <p:ph type="sldImg"/>
          </p:nvPr>
        </p:nvSpPr>
        <p:spPr>
          <a:xfrm>
            <a:off x="3113088" y="857250"/>
            <a:ext cx="3087687" cy="2314575"/>
          </a:xfrm>
          <a:ln/>
        </p:spPr>
      </p:sp>
      <p:sp>
        <p:nvSpPr>
          <p:cNvPr id="7170"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dirty="0">
              <a:latin typeface="Times New Roman" charset="0"/>
            </a:endParaRPr>
          </a:p>
        </p:txBody>
      </p:sp>
      <p:sp>
        <p:nvSpPr>
          <p:cNvPr id="7171"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A3168486-2A3A-5544-9638-C3E769D8EF41}" type="slidenum">
              <a:rPr lang="fr-CA" sz="1200"/>
              <a:pPr/>
              <a:t>18</a:t>
            </a:fld>
            <a:endParaRPr lang="fr-CA" sz="1200"/>
          </a:p>
        </p:txBody>
      </p:sp>
    </p:spTree>
    <p:extLst>
      <p:ext uri="{BB962C8B-B14F-4D97-AF65-F5344CB8AC3E}">
        <p14:creationId xmlns:p14="http://schemas.microsoft.com/office/powerpoint/2010/main" val="30816181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May be</a:t>
            </a:r>
            <a:r>
              <a:rPr lang="en-US" baseline="0" dirty="0" smtClean="0"/>
              <a:t> overlap with other slides…..</a:t>
            </a:r>
            <a:endParaRPr lang="en-US" dirty="0"/>
          </a:p>
        </p:txBody>
      </p:sp>
      <p:sp>
        <p:nvSpPr>
          <p:cNvPr id="4" name="Slide Number Placeholder 3"/>
          <p:cNvSpPr>
            <a:spLocks noGrp="1"/>
          </p:cNvSpPr>
          <p:nvPr>
            <p:ph type="sldNum" sz="quarter" idx="10"/>
          </p:nvPr>
        </p:nvSpPr>
        <p:spPr/>
        <p:txBody>
          <a:bodyPr/>
          <a:lstStyle/>
          <a:p>
            <a:pPr>
              <a:defRPr/>
            </a:pPr>
            <a:fld id="{ACA9ED7A-99D6-CC48-9A41-870AEB303A0A}" type="slidenum">
              <a:rPr lang="fr-CA" smtClean="0"/>
              <a:pPr>
                <a:defRPr/>
              </a:pPr>
              <a:t>19</a:t>
            </a:fld>
            <a:endParaRPr lang="fr-CA"/>
          </a:p>
        </p:txBody>
      </p:sp>
    </p:spTree>
    <p:extLst>
      <p:ext uri="{BB962C8B-B14F-4D97-AF65-F5344CB8AC3E}">
        <p14:creationId xmlns:p14="http://schemas.microsoft.com/office/powerpoint/2010/main" val="12720116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Some access lost when moving from</a:t>
            </a:r>
            <a:r>
              <a:rPr lang="en-US" baseline="0" dirty="0" smtClean="0"/>
              <a:t> one platform to another</a:t>
            </a:r>
            <a:endParaRPr lang="en-US" dirty="0"/>
          </a:p>
        </p:txBody>
      </p:sp>
      <p:sp>
        <p:nvSpPr>
          <p:cNvPr id="4" name="Slide Number Placeholder 3"/>
          <p:cNvSpPr>
            <a:spLocks noGrp="1"/>
          </p:cNvSpPr>
          <p:nvPr>
            <p:ph type="sldNum" sz="quarter" idx="10"/>
          </p:nvPr>
        </p:nvSpPr>
        <p:spPr/>
        <p:txBody>
          <a:bodyPr/>
          <a:lstStyle/>
          <a:p>
            <a:pPr>
              <a:defRPr/>
            </a:pPr>
            <a:fld id="{ACA9ED7A-99D6-CC48-9A41-870AEB303A0A}" type="slidenum">
              <a:rPr lang="fr-CA" smtClean="0"/>
              <a:pPr>
                <a:defRPr/>
              </a:pPr>
              <a:t>20</a:t>
            </a:fld>
            <a:endParaRPr lang="fr-CA"/>
          </a:p>
        </p:txBody>
      </p:sp>
    </p:spTree>
    <p:extLst>
      <p:ext uri="{BB962C8B-B14F-4D97-AF65-F5344CB8AC3E}">
        <p14:creationId xmlns:p14="http://schemas.microsoft.com/office/powerpoint/2010/main" val="9539400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0" fontAlgn="base" latinLnBrk="0" hangingPunct="0">
              <a:lnSpc>
                <a:spcPct val="100000"/>
              </a:lnSpc>
              <a:spcBef>
                <a:spcPct val="30000"/>
              </a:spcBef>
              <a:spcAft>
                <a:spcPct val="0"/>
              </a:spcAft>
              <a:buClrTx/>
              <a:buSzTx/>
              <a:buFontTx/>
              <a:buNone/>
              <a:tabLst/>
              <a:defRPr/>
            </a:pPr>
            <a:r>
              <a:rPr lang="en-CA" sz="2000" dirty="0" smtClean="0"/>
              <a:t>. Guidance for the UD of a syllabus can be found in several of the online resources listed in the Training and Support section at the end of this chapter.</a:t>
            </a:r>
          </a:p>
          <a:p>
            <a:endParaRPr lang="en-US" dirty="0"/>
          </a:p>
        </p:txBody>
      </p:sp>
      <p:sp>
        <p:nvSpPr>
          <p:cNvPr id="4" name="Slide Number Placeholder 3"/>
          <p:cNvSpPr>
            <a:spLocks noGrp="1"/>
          </p:cNvSpPr>
          <p:nvPr>
            <p:ph type="sldNum" sz="quarter" idx="10"/>
          </p:nvPr>
        </p:nvSpPr>
        <p:spPr/>
        <p:txBody>
          <a:bodyPr/>
          <a:lstStyle/>
          <a:p>
            <a:pPr>
              <a:defRPr/>
            </a:pPr>
            <a:fld id="{ACA9ED7A-99D6-CC48-9A41-870AEB303A0A}" type="slidenum">
              <a:rPr lang="fr-CA" smtClean="0"/>
              <a:pPr>
                <a:defRPr/>
              </a:pPr>
              <a:t>21</a:t>
            </a:fld>
            <a:endParaRPr lang="fr-CA"/>
          </a:p>
        </p:txBody>
      </p:sp>
    </p:spTree>
    <p:extLst>
      <p:ext uri="{BB962C8B-B14F-4D97-AF65-F5344CB8AC3E}">
        <p14:creationId xmlns:p14="http://schemas.microsoft.com/office/powerpoint/2010/main" val="33996483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0" fontAlgn="base" latinLnBrk="0" hangingPunct="0">
              <a:lnSpc>
                <a:spcPct val="100000"/>
              </a:lnSpc>
              <a:spcBef>
                <a:spcPct val="30000"/>
              </a:spcBef>
              <a:spcAft>
                <a:spcPct val="0"/>
              </a:spcAft>
              <a:buClrTx/>
              <a:buSzTx/>
              <a:buFontTx/>
              <a:buNone/>
              <a:tabLst/>
              <a:defRPr/>
            </a:pPr>
            <a:r>
              <a:rPr lang="en-US" sz="2400" dirty="0" smtClean="0"/>
              <a:t>Offers advantage for those unable to attend class due to mobility issues, illness, inclement weather, or more comfortable than in person – (speech and hearing impairments, anxiety, those on the autism spectrum, or second language learners)</a:t>
            </a:r>
            <a:endParaRPr lang="en-US" sz="3600" dirty="0" smtClean="0"/>
          </a:p>
          <a:p>
            <a:endParaRPr lang="en-US" dirty="0"/>
          </a:p>
        </p:txBody>
      </p:sp>
      <p:sp>
        <p:nvSpPr>
          <p:cNvPr id="4" name="Slide Number Placeholder 3"/>
          <p:cNvSpPr>
            <a:spLocks noGrp="1"/>
          </p:cNvSpPr>
          <p:nvPr>
            <p:ph type="sldNum" sz="quarter" idx="10"/>
          </p:nvPr>
        </p:nvSpPr>
        <p:spPr/>
        <p:txBody>
          <a:bodyPr/>
          <a:lstStyle/>
          <a:p>
            <a:pPr>
              <a:defRPr/>
            </a:pPr>
            <a:fld id="{ACA9ED7A-99D6-CC48-9A41-870AEB303A0A}" type="slidenum">
              <a:rPr lang="fr-CA" smtClean="0"/>
              <a:pPr>
                <a:defRPr/>
              </a:pPr>
              <a:t>26</a:t>
            </a:fld>
            <a:endParaRPr lang="fr-CA"/>
          </a:p>
        </p:txBody>
      </p:sp>
    </p:spTree>
    <p:extLst>
      <p:ext uri="{BB962C8B-B14F-4D97-AF65-F5344CB8AC3E}">
        <p14:creationId xmlns:p14="http://schemas.microsoft.com/office/powerpoint/2010/main" val="13692670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Recent course – paper, </a:t>
            </a:r>
            <a:r>
              <a:rPr lang="en-US" dirty="0" err="1" smtClean="0"/>
              <a:t>ppt</a:t>
            </a:r>
            <a:r>
              <a:rPr lang="en-US" dirty="0" smtClean="0"/>
              <a:t> or </a:t>
            </a:r>
            <a:r>
              <a:rPr lang="en-US" dirty="0" err="1" smtClean="0"/>
              <a:t>prezi</a:t>
            </a:r>
            <a:r>
              <a:rPr lang="en-US" dirty="0" smtClean="0"/>
              <a:t>,</a:t>
            </a:r>
            <a:r>
              <a:rPr lang="en-US" baseline="0" dirty="0" smtClean="0"/>
              <a:t> audio recording</a:t>
            </a:r>
            <a:endParaRPr lang="en-US" dirty="0"/>
          </a:p>
        </p:txBody>
      </p:sp>
      <p:sp>
        <p:nvSpPr>
          <p:cNvPr id="4" name="Slide Number Placeholder 3"/>
          <p:cNvSpPr>
            <a:spLocks noGrp="1"/>
          </p:cNvSpPr>
          <p:nvPr>
            <p:ph type="sldNum" sz="quarter" idx="10"/>
          </p:nvPr>
        </p:nvSpPr>
        <p:spPr/>
        <p:txBody>
          <a:bodyPr/>
          <a:lstStyle/>
          <a:p>
            <a:pPr>
              <a:defRPr/>
            </a:pPr>
            <a:fld id="{ACA9ED7A-99D6-CC48-9A41-870AEB303A0A}" type="slidenum">
              <a:rPr lang="fr-CA" smtClean="0">
                <a:solidFill>
                  <a:prstClr val="black"/>
                </a:solidFill>
              </a:rPr>
              <a:pPr>
                <a:defRPr/>
              </a:pPr>
              <a:t>27</a:t>
            </a:fld>
            <a:endParaRPr lang="fr-CA">
              <a:solidFill>
                <a:prstClr val="black"/>
              </a:solidFill>
            </a:endParaRPr>
          </a:p>
        </p:txBody>
      </p:sp>
    </p:spTree>
    <p:extLst>
      <p:ext uri="{BB962C8B-B14F-4D97-AF65-F5344CB8AC3E}">
        <p14:creationId xmlns:p14="http://schemas.microsoft.com/office/powerpoint/2010/main" val="11721482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Recent course – paper, </a:t>
            </a:r>
            <a:r>
              <a:rPr lang="en-US" dirty="0" err="1" smtClean="0"/>
              <a:t>ppt</a:t>
            </a:r>
            <a:r>
              <a:rPr lang="en-US" dirty="0" smtClean="0"/>
              <a:t> or </a:t>
            </a:r>
            <a:r>
              <a:rPr lang="en-US" dirty="0" err="1" smtClean="0"/>
              <a:t>prezi</a:t>
            </a:r>
            <a:r>
              <a:rPr lang="en-US" dirty="0" smtClean="0"/>
              <a:t>,</a:t>
            </a:r>
            <a:r>
              <a:rPr lang="en-US" baseline="0" dirty="0" smtClean="0"/>
              <a:t> audio recording</a:t>
            </a:r>
            <a:endParaRPr lang="en-US" dirty="0"/>
          </a:p>
        </p:txBody>
      </p:sp>
      <p:sp>
        <p:nvSpPr>
          <p:cNvPr id="4" name="Slide Number Placeholder 3"/>
          <p:cNvSpPr>
            <a:spLocks noGrp="1"/>
          </p:cNvSpPr>
          <p:nvPr>
            <p:ph type="sldNum" sz="quarter" idx="10"/>
          </p:nvPr>
        </p:nvSpPr>
        <p:spPr/>
        <p:txBody>
          <a:bodyPr/>
          <a:lstStyle/>
          <a:p>
            <a:pPr>
              <a:defRPr/>
            </a:pPr>
            <a:fld id="{ACA9ED7A-99D6-CC48-9A41-870AEB303A0A}" type="slidenum">
              <a:rPr lang="fr-CA" smtClean="0">
                <a:solidFill>
                  <a:prstClr val="black"/>
                </a:solidFill>
              </a:rPr>
              <a:pPr>
                <a:defRPr/>
              </a:pPr>
              <a:t>28</a:t>
            </a:fld>
            <a:endParaRPr lang="fr-CA">
              <a:solidFill>
                <a:prstClr val="black"/>
              </a:solidFill>
            </a:endParaRPr>
          </a:p>
        </p:txBody>
      </p:sp>
    </p:spTree>
    <p:extLst>
      <p:ext uri="{BB962C8B-B14F-4D97-AF65-F5344CB8AC3E}">
        <p14:creationId xmlns:p14="http://schemas.microsoft.com/office/powerpoint/2010/main" val="11721482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Slide Image Placeholder 1"/>
          <p:cNvSpPr>
            <a:spLocks noGrp="1" noRot="1" noChangeAspect="1" noTextEdit="1"/>
          </p:cNvSpPr>
          <p:nvPr>
            <p:ph type="sldImg"/>
          </p:nvPr>
        </p:nvSpPr>
        <p:spPr>
          <a:ln/>
        </p:spPr>
      </p:sp>
      <p:sp>
        <p:nvSpPr>
          <p:cNvPr id="1126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ndParaRPr>
          </a:p>
        </p:txBody>
      </p:sp>
      <p:sp>
        <p:nvSpPr>
          <p:cNvPr id="1126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BD77195B-7657-AF47-ABD8-E304370F07FC}" type="slidenum">
              <a:rPr lang="fr-CA" sz="1200"/>
              <a:pPr/>
              <a:t>3</a:t>
            </a:fld>
            <a:endParaRPr lang="fr-CA"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Flexibility – choice choice, electronic doors - </a:t>
            </a:r>
            <a:r>
              <a:rPr lang="en-US" dirty="0" err="1" smtClean="0"/>
              <a:t>eqitable</a:t>
            </a:r>
            <a:endParaRPr lang="en-US" dirty="0"/>
          </a:p>
        </p:txBody>
      </p:sp>
      <p:sp>
        <p:nvSpPr>
          <p:cNvPr id="4" name="Slide Number Placeholder 3"/>
          <p:cNvSpPr>
            <a:spLocks noGrp="1"/>
          </p:cNvSpPr>
          <p:nvPr>
            <p:ph type="sldNum" sz="quarter" idx="10"/>
          </p:nvPr>
        </p:nvSpPr>
        <p:spPr/>
        <p:txBody>
          <a:bodyPr/>
          <a:lstStyle/>
          <a:p>
            <a:pPr>
              <a:defRPr/>
            </a:pPr>
            <a:fld id="{ACA9ED7A-99D6-CC48-9A41-870AEB303A0A}" type="slidenum">
              <a:rPr lang="fr-CA" smtClean="0"/>
              <a:pPr>
                <a:defRPr/>
              </a:pPr>
              <a:t>4</a:t>
            </a:fld>
            <a:endParaRPr lang="fr-CA"/>
          </a:p>
        </p:txBody>
      </p:sp>
    </p:spTree>
    <p:extLst>
      <p:ext uri="{BB962C8B-B14F-4D97-AF65-F5344CB8AC3E}">
        <p14:creationId xmlns:p14="http://schemas.microsoft.com/office/powerpoint/2010/main" val="11373925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Times New Roman" pitchFamily="18" charset="0"/>
                <a:ea typeface="ＭＳ Ｐゴシック" charset="0"/>
                <a:cs typeface="ＭＳ Ｐゴシック" charset="0"/>
              </a:rPr>
              <a:t>those in charge of supporting and deploying e-learning generally do not confirm ahead of time whether academic software being considered for purchase is compatible with assistive technologies (ATs) used by students with disabilities.</a:t>
            </a:r>
            <a:r>
              <a:rPr lang="en-CA" dirty="0" smtClean="0">
                <a:effectLst/>
              </a:rPr>
              <a:t> </a:t>
            </a:r>
            <a:endParaRPr lang="en-US" dirty="0"/>
          </a:p>
        </p:txBody>
      </p:sp>
      <p:sp>
        <p:nvSpPr>
          <p:cNvPr id="4" name="Slide Number Placeholder 3"/>
          <p:cNvSpPr>
            <a:spLocks noGrp="1"/>
          </p:cNvSpPr>
          <p:nvPr>
            <p:ph type="sldNum" sz="quarter" idx="10"/>
          </p:nvPr>
        </p:nvSpPr>
        <p:spPr/>
        <p:txBody>
          <a:bodyPr/>
          <a:lstStyle/>
          <a:p>
            <a:pPr>
              <a:defRPr/>
            </a:pPr>
            <a:fld id="{ACA9ED7A-99D6-CC48-9A41-870AEB303A0A}" type="slidenum">
              <a:rPr lang="fr-CA" smtClean="0"/>
              <a:pPr>
                <a:defRPr/>
              </a:pPr>
              <a:t>7</a:t>
            </a:fld>
            <a:endParaRPr lang="fr-CA"/>
          </a:p>
        </p:txBody>
      </p:sp>
    </p:spTree>
    <p:extLst>
      <p:ext uri="{BB962C8B-B14F-4D97-AF65-F5344CB8AC3E}">
        <p14:creationId xmlns:p14="http://schemas.microsoft.com/office/powerpoint/2010/main" val="24591282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Times New Roman" pitchFamily="18" charset="0"/>
                <a:ea typeface="ＭＳ Ｐゴシック" charset="0"/>
                <a:cs typeface="ＭＳ Ｐゴシック" charset="0"/>
              </a:rPr>
              <a:t>The diversity of students in a course</a:t>
            </a:r>
            <a:r>
              <a:rPr lang="en-US" sz="1200" u="sng" kern="1200" dirty="0" smtClean="0">
                <a:solidFill>
                  <a:schemeClr val="tx1"/>
                </a:solidFill>
                <a:effectLst/>
                <a:latin typeface="Times New Roman" pitchFamily="18" charset="0"/>
                <a:ea typeface="ＭＳ Ｐゴシック" charset="0"/>
                <a:cs typeface="ＭＳ Ｐゴシック" charset="0"/>
              </a:rPr>
              <a:t>: for example, </a:t>
            </a:r>
            <a:r>
              <a:rPr lang="en-US" sz="1200" kern="1200" dirty="0" smtClean="0">
                <a:solidFill>
                  <a:schemeClr val="tx1"/>
                </a:solidFill>
                <a:effectLst/>
                <a:latin typeface="Times New Roman" pitchFamily="18" charset="0"/>
                <a:ea typeface="ＭＳ Ｐゴシック" charset="0"/>
                <a:cs typeface="ＭＳ Ｐゴシック" charset="0"/>
              </a:rPr>
              <a:t>their learning preferences, abilities, processing speeds, cultural backgrounds, </a:t>
            </a:r>
            <a:r>
              <a:rPr lang="en-US" sz="1200" u="sng" kern="1200" dirty="0" smtClean="0">
                <a:solidFill>
                  <a:schemeClr val="tx1"/>
                </a:solidFill>
                <a:effectLst/>
                <a:latin typeface="Times New Roman" pitchFamily="18" charset="0"/>
                <a:ea typeface="ＭＳ Ｐゴシック" charset="0"/>
                <a:cs typeface="ＭＳ Ｐゴシック" charset="0"/>
              </a:rPr>
              <a:t>and </a:t>
            </a:r>
            <a:r>
              <a:rPr lang="en-US" sz="1200" kern="1200" dirty="0" smtClean="0">
                <a:solidFill>
                  <a:schemeClr val="tx1"/>
                </a:solidFill>
                <a:effectLst/>
                <a:latin typeface="Times New Roman" pitchFamily="18" charset="0"/>
                <a:ea typeface="ＭＳ Ｐゴシック" charset="0"/>
                <a:cs typeface="ＭＳ Ｐゴシック" charset="0"/>
              </a:rPr>
              <a:t>prior knowledge</a:t>
            </a:r>
            <a:r>
              <a:rPr lang="en-US" sz="1200" u="sng" kern="1200" dirty="0" smtClean="0">
                <a:solidFill>
                  <a:schemeClr val="tx1"/>
                </a:solidFill>
                <a:effectLst/>
                <a:latin typeface="Times New Roman" pitchFamily="18" charset="0"/>
                <a:ea typeface="ＭＳ Ｐゴシック" charset="0"/>
                <a:cs typeface="ＭＳ Ｐゴシック" charset="0"/>
              </a:rPr>
              <a:t>.</a:t>
            </a:r>
            <a:r>
              <a:rPr lang="en-US" sz="1200" kern="1200" dirty="0" smtClean="0">
                <a:solidFill>
                  <a:schemeClr val="tx1"/>
                </a:solidFill>
                <a:effectLst/>
                <a:latin typeface="Times New Roman" pitchFamily="18" charset="0"/>
                <a:ea typeface="ＭＳ Ｐゴシック" charset="0"/>
                <a:cs typeface="ＭＳ Ｐゴシック" charset="0"/>
              </a:rPr>
              <a:t> </a:t>
            </a:r>
            <a:endParaRPr lang="en-CA" sz="1200" kern="1200" dirty="0" smtClean="0">
              <a:solidFill>
                <a:schemeClr val="tx1"/>
              </a:solidFill>
              <a:effectLst/>
              <a:latin typeface="Times New Roman" pitchFamily="18" charset="0"/>
              <a:ea typeface="ＭＳ Ｐゴシック" charset="0"/>
              <a:cs typeface="ＭＳ Ｐゴシック" charset="0"/>
            </a:endParaRPr>
          </a:p>
          <a:p>
            <a:pPr lvl="0"/>
            <a:r>
              <a:rPr lang="en-US" sz="1200" kern="1200" dirty="0" smtClean="0">
                <a:solidFill>
                  <a:schemeClr val="tx1"/>
                </a:solidFill>
                <a:effectLst/>
                <a:latin typeface="Times New Roman" pitchFamily="18" charset="0"/>
                <a:ea typeface="ＭＳ Ｐゴシック" charset="0"/>
                <a:cs typeface="ＭＳ Ｐゴシック" charset="0"/>
              </a:rPr>
              <a:t>The course components</a:t>
            </a:r>
            <a:r>
              <a:rPr lang="en-US" sz="1200" u="sng" kern="1200" dirty="0" smtClean="0">
                <a:solidFill>
                  <a:schemeClr val="tx1"/>
                </a:solidFill>
                <a:effectLst/>
                <a:latin typeface="Times New Roman" pitchFamily="18" charset="0"/>
                <a:ea typeface="ＭＳ Ｐゴシック" charset="0"/>
                <a:cs typeface="ＭＳ Ｐゴシック" charset="0"/>
              </a:rPr>
              <a:t>: for example, </a:t>
            </a:r>
            <a:r>
              <a:rPr lang="en-US" sz="1200" kern="1200" dirty="0" smtClean="0">
                <a:solidFill>
                  <a:schemeClr val="tx1"/>
                </a:solidFill>
                <a:effectLst/>
                <a:latin typeface="Times New Roman" pitchFamily="18" charset="0"/>
                <a:ea typeface="ＭＳ Ｐゴシック" charset="0"/>
                <a:cs typeface="ＭＳ Ｐゴシック" charset="0"/>
              </a:rPr>
              <a:t>delivery, content, communication, </a:t>
            </a:r>
            <a:r>
              <a:rPr lang="en-US" sz="1200" u="sng" kern="1200" dirty="0" smtClean="0">
                <a:solidFill>
                  <a:schemeClr val="tx1"/>
                </a:solidFill>
                <a:effectLst/>
                <a:latin typeface="Times New Roman" pitchFamily="18" charset="0"/>
                <a:ea typeface="ＭＳ Ｐゴシック" charset="0"/>
                <a:cs typeface="ＭＳ Ｐゴシック" charset="0"/>
              </a:rPr>
              <a:t>and </a:t>
            </a:r>
            <a:r>
              <a:rPr lang="en-US" sz="1200" kern="1200" dirty="0" smtClean="0">
                <a:solidFill>
                  <a:schemeClr val="tx1"/>
                </a:solidFill>
                <a:effectLst/>
                <a:latin typeface="Times New Roman" pitchFamily="18" charset="0"/>
                <a:ea typeface="ＭＳ Ｐゴシック" charset="0"/>
                <a:cs typeface="ＭＳ Ｐゴシック" charset="0"/>
              </a:rPr>
              <a:t>evaluation</a:t>
            </a:r>
            <a:r>
              <a:rPr lang="en-US" sz="1200" u="sng" kern="1200" dirty="0" smtClean="0">
                <a:solidFill>
                  <a:schemeClr val="tx1"/>
                </a:solidFill>
                <a:effectLst/>
                <a:latin typeface="Times New Roman" pitchFamily="18" charset="0"/>
                <a:ea typeface="ＭＳ Ｐゴシック" charset="0"/>
                <a:cs typeface="ＭＳ Ｐゴシック" charset="0"/>
              </a:rPr>
              <a:t>.</a:t>
            </a:r>
            <a:r>
              <a:rPr lang="en-US" sz="1200" kern="1200" dirty="0" smtClean="0">
                <a:solidFill>
                  <a:schemeClr val="tx1"/>
                </a:solidFill>
                <a:effectLst/>
                <a:latin typeface="Times New Roman" pitchFamily="18" charset="0"/>
                <a:ea typeface="ＭＳ Ｐゴシック" charset="0"/>
                <a:cs typeface="ＭＳ Ｐゴシック" charset="0"/>
              </a:rPr>
              <a:t>  </a:t>
            </a:r>
            <a:endParaRPr lang="en-CA" sz="1200" kern="1200" dirty="0" smtClean="0">
              <a:solidFill>
                <a:schemeClr val="tx1"/>
              </a:solidFill>
              <a:effectLst/>
              <a:latin typeface="Times New Roman" pitchFamily="18" charset="0"/>
              <a:ea typeface="ＭＳ Ｐゴシック" charset="0"/>
              <a:cs typeface="ＭＳ Ｐゴシック" charset="0"/>
            </a:endParaRPr>
          </a:p>
          <a:p>
            <a:r>
              <a:rPr lang="en-US" sz="1200" kern="1200" dirty="0" smtClean="0">
                <a:solidFill>
                  <a:schemeClr val="tx1"/>
                </a:solidFill>
                <a:effectLst/>
                <a:latin typeface="Times New Roman" pitchFamily="18" charset="0"/>
                <a:ea typeface="ＭＳ Ｐゴシック" charset="0"/>
                <a:cs typeface="ＭＳ Ｐゴシック" charset="0"/>
              </a:rPr>
              <a:t>E-learning tools and ICTs and their features</a:t>
            </a:r>
            <a:r>
              <a:rPr lang="en-US" sz="1200" u="sng" kern="1200" dirty="0" smtClean="0">
                <a:solidFill>
                  <a:schemeClr val="tx1"/>
                </a:solidFill>
                <a:effectLst/>
                <a:latin typeface="Times New Roman" pitchFamily="18" charset="0"/>
                <a:ea typeface="ＭＳ Ｐゴシック" charset="0"/>
                <a:cs typeface="ＭＳ Ｐゴシック" charset="0"/>
              </a:rPr>
              <a:t>: for example, </a:t>
            </a:r>
            <a:r>
              <a:rPr lang="en-US" sz="1200" kern="1200" dirty="0" smtClean="0">
                <a:solidFill>
                  <a:schemeClr val="tx1"/>
                </a:solidFill>
                <a:effectLst/>
                <a:latin typeface="Times New Roman" pitchFamily="18" charset="0"/>
                <a:ea typeface="ＭＳ Ｐゴシック" charset="0"/>
                <a:cs typeface="ＭＳ Ｐゴシック" charset="0"/>
              </a:rPr>
              <a:t>LMSs , mobile devices, software</a:t>
            </a:r>
            <a:r>
              <a:rPr lang="en-US" sz="1200" u="sng" kern="1200" dirty="0" smtClean="0">
                <a:solidFill>
                  <a:schemeClr val="tx1"/>
                </a:solidFill>
                <a:effectLst/>
                <a:latin typeface="Times New Roman" pitchFamily="18" charset="0"/>
                <a:ea typeface="ＭＳ Ｐゴシック" charset="0"/>
                <a:cs typeface="ＭＳ Ｐゴシック" charset="0"/>
              </a:rPr>
              <a:t>,</a:t>
            </a:r>
            <a:r>
              <a:rPr lang="en-US" sz="1200" kern="1200" dirty="0" smtClean="0">
                <a:solidFill>
                  <a:schemeClr val="tx1"/>
                </a:solidFill>
                <a:effectLst/>
                <a:latin typeface="Times New Roman" pitchFamily="18" charset="0"/>
                <a:ea typeface="ＭＳ Ｐゴシック" charset="0"/>
                <a:cs typeface="ＭＳ Ｐゴシック" charset="0"/>
              </a:rPr>
              <a:t> and applications used by both instructors and students</a:t>
            </a:r>
            <a:r>
              <a:rPr lang="en-CA" dirty="0" smtClean="0">
                <a:effectLst/>
              </a:rPr>
              <a:t> </a:t>
            </a:r>
            <a:r>
              <a:rPr lang="en-US" sz="1200" kern="1200" dirty="0" smtClean="0">
                <a:solidFill>
                  <a:schemeClr val="tx1"/>
                </a:solidFill>
                <a:effectLst/>
                <a:latin typeface="Times New Roman" pitchFamily="18" charset="0"/>
                <a:ea typeface="ＭＳ Ｐゴシック" charset="0"/>
                <a:cs typeface="ＭＳ Ｐゴシック" charset="0"/>
              </a:rPr>
              <a:t> Strive to be more consistent with abbreviation usage. For example ICTs are referred to three times prior to this line, each with the full name and (ICT) abbreviation and then not here; but LMSs which have been introduced once before are redefined with full name and abbreviation here. </a:t>
            </a:r>
            <a:endParaRPr lang="en-CA" sz="1200" kern="1200" dirty="0" smtClean="0">
              <a:solidFill>
                <a:schemeClr val="tx1"/>
              </a:solidFill>
              <a:effectLst/>
              <a:latin typeface="Times New Roman" pitchFamily="18" charset="0"/>
              <a:ea typeface="ＭＳ Ｐゴシック" charset="0"/>
              <a:cs typeface="ＭＳ Ｐゴシック" charset="0"/>
            </a:endParaRPr>
          </a:p>
          <a:p>
            <a:endParaRPr lang="en-US" dirty="0"/>
          </a:p>
        </p:txBody>
      </p:sp>
      <p:sp>
        <p:nvSpPr>
          <p:cNvPr id="4" name="Slide Number Placeholder 3"/>
          <p:cNvSpPr>
            <a:spLocks noGrp="1"/>
          </p:cNvSpPr>
          <p:nvPr>
            <p:ph type="sldNum" sz="quarter" idx="10"/>
          </p:nvPr>
        </p:nvSpPr>
        <p:spPr/>
        <p:txBody>
          <a:bodyPr/>
          <a:lstStyle/>
          <a:p>
            <a:pPr>
              <a:defRPr/>
            </a:pPr>
            <a:fld id="{ACA9ED7A-99D6-CC48-9A41-870AEB303A0A}" type="slidenum">
              <a:rPr lang="fr-CA" smtClean="0"/>
              <a:pPr>
                <a:defRPr/>
              </a:pPr>
              <a:t>8</a:t>
            </a:fld>
            <a:endParaRPr lang="fr-CA"/>
          </a:p>
        </p:txBody>
      </p:sp>
    </p:spTree>
    <p:extLst>
      <p:ext uri="{BB962C8B-B14F-4D97-AF65-F5344CB8AC3E}">
        <p14:creationId xmlns:p14="http://schemas.microsoft.com/office/powerpoint/2010/main" val="28311438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Maybe overlap with the 7  questions</a:t>
            </a:r>
            <a:endParaRPr lang="en-US" dirty="0"/>
          </a:p>
        </p:txBody>
      </p:sp>
      <p:sp>
        <p:nvSpPr>
          <p:cNvPr id="4" name="Slide Number Placeholder 3"/>
          <p:cNvSpPr>
            <a:spLocks noGrp="1"/>
          </p:cNvSpPr>
          <p:nvPr>
            <p:ph type="sldNum" sz="quarter" idx="10"/>
          </p:nvPr>
        </p:nvSpPr>
        <p:spPr/>
        <p:txBody>
          <a:bodyPr/>
          <a:lstStyle/>
          <a:p>
            <a:pPr>
              <a:defRPr/>
            </a:pPr>
            <a:fld id="{ACA9ED7A-99D6-CC48-9A41-870AEB303A0A}" type="slidenum">
              <a:rPr lang="fr-CA" smtClean="0"/>
              <a:pPr>
                <a:defRPr/>
              </a:pPr>
              <a:t>9</a:t>
            </a:fld>
            <a:endParaRPr lang="fr-CA"/>
          </a:p>
        </p:txBody>
      </p:sp>
    </p:spTree>
    <p:extLst>
      <p:ext uri="{BB962C8B-B14F-4D97-AF65-F5344CB8AC3E}">
        <p14:creationId xmlns:p14="http://schemas.microsoft.com/office/powerpoint/2010/main" val="12657079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Times New Roman" pitchFamily="18" charset="0"/>
                <a:ea typeface="ＭＳ Ｐゴシック" charset="0"/>
                <a:cs typeface="ＭＳ Ｐゴシック" charset="0"/>
              </a:rPr>
              <a:t>those in charge of supporting and deploying e-learning generally do not confirm ahead of time whether academic software being considered for purchase is compatible with assistive technologies (ATs) used by students with disabilities.</a:t>
            </a:r>
            <a:r>
              <a:rPr lang="en-CA" dirty="0" smtClean="0">
                <a:effectLst/>
              </a:rPr>
              <a:t> </a:t>
            </a:r>
            <a:endParaRPr lang="en-US" dirty="0"/>
          </a:p>
        </p:txBody>
      </p:sp>
      <p:sp>
        <p:nvSpPr>
          <p:cNvPr id="4" name="Slide Number Placeholder 3"/>
          <p:cNvSpPr>
            <a:spLocks noGrp="1"/>
          </p:cNvSpPr>
          <p:nvPr>
            <p:ph type="sldNum" sz="quarter" idx="10"/>
          </p:nvPr>
        </p:nvSpPr>
        <p:spPr/>
        <p:txBody>
          <a:bodyPr/>
          <a:lstStyle/>
          <a:p>
            <a:pPr>
              <a:defRPr/>
            </a:pPr>
            <a:fld id="{ACA9ED7A-99D6-CC48-9A41-870AEB303A0A}" type="slidenum">
              <a:rPr lang="fr-CA" smtClean="0"/>
              <a:pPr>
                <a:defRPr/>
              </a:pPr>
              <a:t>10</a:t>
            </a:fld>
            <a:endParaRPr lang="fr-CA"/>
          </a:p>
        </p:txBody>
      </p:sp>
    </p:spTree>
    <p:extLst>
      <p:ext uri="{BB962C8B-B14F-4D97-AF65-F5344CB8AC3E}">
        <p14:creationId xmlns:p14="http://schemas.microsoft.com/office/powerpoint/2010/main" val="24591282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Times New Roman" pitchFamily="18" charset="0"/>
                <a:ea typeface="ＭＳ Ｐゴシック" charset="0"/>
                <a:cs typeface="ＭＳ Ｐゴシック" charset="0"/>
              </a:rPr>
              <a:t>those in charge of supporting and deploying e-learning generally do not confirm ahead of time whether academic software being considered for purchase is compatible with assistive technologies (ATs) used by students with disabilities.</a:t>
            </a:r>
            <a:r>
              <a:rPr lang="en-CA" dirty="0" smtClean="0">
                <a:effectLst/>
              </a:rPr>
              <a:t> </a:t>
            </a:r>
            <a:endParaRPr lang="en-US" dirty="0"/>
          </a:p>
        </p:txBody>
      </p:sp>
      <p:sp>
        <p:nvSpPr>
          <p:cNvPr id="4" name="Slide Number Placeholder 3"/>
          <p:cNvSpPr>
            <a:spLocks noGrp="1"/>
          </p:cNvSpPr>
          <p:nvPr>
            <p:ph type="sldNum" sz="quarter" idx="10"/>
          </p:nvPr>
        </p:nvSpPr>
        <p:spPr/>
        <p:txBody>
          <a:bodyPr/>
          <a:lstStyle/>
          <a:p>
            <a:pPr>
              <a:defRPr/>
            </a:pPr>
            <a:fld id="{ACA9ED7A-99D6-CC48-9A41-870AEB303A0A}" type="slidenum">
              <a:rPr lang="fr-CA" smtClean="0"/>
              <a:pPr>
                <a:defRPr/>
              </a:pPr>
              <a:t>11</a:t>
            </a:fld>
            <a:endParaRPr lang="fr-CA"/>
          </a:p>
        </p:txBody>
      </p:sp>
    </p:spTree>
    <p:extLst>
      <p:ext uri="{BB962C8B-B14F-4D97-AF65-F5344CB8AC3E}">
        <p14:creationId xmlns:p14="http://schemas.microsoft.com/office/powerpoint/2010/main" val="24591282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Catherine!!!</a:t>
            </a:r>
            <a:endParaRPr lang="en-US" dirty="0"/>
          </a:p>
        </p:txBody>
      </p:sp>
      <p:sp>
        <p:nvSpPr>
          <p:cNvPr id="4" name="Slide Number Placeholder 3"/>
          <p:cNvSpPr>
            <a:spLocks noGrp="1"/>
          </p:cNvSpPr>
          <p:nvPr>
            <p:ph type="sldNum" sz="quarter" idx="10"/>
          </p:nvPr>
        </p:nvSpPr>
        <p:spPr/>
        <p:txBody>
          <a:bodyPr/>
          <a:lstStyle/>
          <a:p>
            <a:pPr>
              <a:defRPr/>
            </a:pPr>
            <a:fld id="{ACA9ED7A-99D6-CC48-9A41-870AEB303A0A}" type="slidenum">
              <a:rPr lang="fr-CA" smtClean="0"/>
              <a:pPr>
                <a:defRPr/>
              </a:pPr>
              <a:t>12</a:t>
            </a:fld>
            <a:endParaRPr lang="fr-CA"/>
          </a:p>
        </p:txBody>
      </p:sp>
    </p:spTree>
    <p:extLst>
      <p:ext uri="{BB962C8B-B14F-4D97-AF65-F5344CB8AC3E}">
        <p14:creationId xmlns:p14="http://schemas.microsoft.com/office/powerpoint/2010/main" val="21016180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3"/>
          <p:cNvSpPr/>
          <p:nvPr userDrawn="1"/>
        </p:nvSpPr>
        <p:spPr>
          <a:xfrm>
            <a:off x="839788" y="3648075"/>
            <a:ext cx="7835900" cy="1279525"/>
          </a:xfrm>
          <a:prstGeom prst="rect">
            <a:avLst/>
          </a:prstGeom>
          <a:no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8" name="Titre 7"/>
          <p:cNvSpPr>
            <a:spLocks noGrp="1"/>
          </p:cNvSpPr>
          <p:nvPr>
            <p:ph type="ctrTitle"/>
          </p:nvPr>
        </p:nvSpPr>
        <p:spPr>
          <a:xfrm>
            <a:off x="840161" y="3648074"/>
            <a:ext cx="7836294" cy="1228726"/>
          </a:xfrm>
        </p:spPr>
        <p:txBody>
          <a:bodyPr anchor="t"/>
          <a:lstStyle>
            <a:lvl1pPr algn="r">
              <a:defRPr sz="3200">
                <a:solidFill>
                  <a:schemeClr val="tx1"/>
                </a:solidFill>
              </a:defRPr>
            </a:lvl1pPr>
          </a:lstStyle>
          <a:p>
            <a:r>
              <a:rPr lang="fr-FR" smtClean="0"/>
              <a:t>Modifiez le style du titre</a:t>
            </a:r>
            <a:endParaRPr lang="en-US"/>
          </a:p>
        </p:txBody>
      </p:sp>
      <p:sp>
        <p:nvSpPr>
          <p:cNvPr id="9" name="Sous-titre 8"/>
          <p:cNvSpPr>
            <a:spLocks noGrp="1"/>
          </p:cNvSpPr>
          <p:nvPr>
            <p:ph type="subTitle" idx="1"/>
          </p:nvPr>
        </p:nvSpPr>
        <p:spPr>
          <a:xfrm>
            <a:off x="840160" y="5034508"/>
            <a:ext cx="7836295" cy="685800"/>
          </a:xfrm>
          <a:ln>
            <a:noFill/>
          </a:ln>
        </p:spPr>
        <p:txBody>
          <a:bodyPr/>
          <a:lstStyle>
            <a:lvl1pPr marL="0" indent="0" algn="r">
              <a:buNone/>
              <a:defRPr sz="2000">
                <a:solidFill>
                  <a:schemeClr val="bg2">
                    <a:lumMod val="25000"/>
                  </a:schemeClr>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fr-FR" dirty="0" smtClean="0"/>
              <a:t>Modifiez le style des sous-titres du masque</a:t>
            </a:r>
            <a:endParaRPr lang="en-US" dirty="0"/>
          </a:p>
        </p:txBody>
      </p:sp>
      <p:sp>
        <p:nvSpPr>
          <p:cNvPr id="5" name="Espace réservé de la date 27"/>
          <p:cNvSpPr>
            <a:spLocks noGrp="1"/>
          </p:cNvSpPr>
          <p:nvPr>
            <p:ph type="dt" sz="half" idx="10"/>
          </p:nvPr>
        </p:nvSpPr>
        <p:spPr>
          <a:xfrm>
            <a:off x="6400800" y="6354763"/>
            <a:ext cx="2286000" cy="366712"/>
          </a:xfrm>
        </p:spPr>
        <p:txBody>
          <a:bodyPr/>
          <a:lstStyle>
            <a:lvl1pPr>
              <a:defRPr sz="1400"/>
            </a:lvl1pPr>
          </a:lstStyle>
          <a:p>
            <a:pPr>
              <a:defRPr/>
            </a:pPr>
            <a:endParaRPr lang="fr-FR"/>
          </a:p>
        </p:txBody>
      </p:sp>
    </p:spTree>
    <p:extLst>
      <p:ext uri="{BB962C8B-B14F-4D97-AF65-F5344CB8AC3E}">
        <p14:creationId xmlns:p14="http://schemas.microsoft.com/office/powerpoint/2010/main" val="42373478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sz="4000" b="1">
                <a:effectLst>
                  <a:outerShdw blurRad="38100" dist="38100" dir="2700000" algn="tl">
                    <a:srgbClr val="000000">
                      <a:alpha val="43137"/>
                    </a:srgbClr>
                  </a:outerShdw>
                </a:effectLst>
              </a:defRPr>
            </a:lvl1pPr>
          </a:lstStyle>
          <a:p>
            <a:r>
              <a:rPr lang="fr-FR" dirty="0" smtClean="0"/>
              <a:t>Modifiez le style du titre</a:t>
            </a:r>
            <a:endParaRPr lang="en-US" dirty="0"/>
          </a:p>
        </p:txBody>
      </p:sp>
      <p:sp>
        <p:nvSpPr>
          <p:cNvPr id="8" name="Espace réservé du contenu 7"/>
          <p:cNvSpPr>
            <a:spLocks noGrp="1"/>
          </p:cNvSpPr>
          <p:nvPr>
            <p:ph sz="quarter" idx="1"/>
          </p:nvPr>
        </p:nvSpPr>
        <p:spPr>
          <a:xfrm>
            <a:off x="457200" y="1268760"/>
            <a:ext cx="8229600" cy="4888200"/>
          </a:xfrm>
        </p:spPr>
        <p:txBody>
          <a:bodyPr/>
          <a:lstStyle>
            <a:lvl1pPr marL="361950" indent="-361950">
              <a:buSzPct val="110000"/>
              <a:defRPr/>
            </a:lvl1pPr>
            <a:lvl2pPr marL="628650" indent="-354013">
              <a:buSzPct val="110000"/>
              <a:defRPr sz="3200"/>
            </a:lvl2pPr>
            <a:lvl3pPr marL="895350" indent="-301625">
              <a:buSzPct val="110000"/>
              <a:defRPr sz="2800"/>
            </a:lvl3pPr>
            <a:lvl4pPr marL="1162050" indent="-293688">
              <a:buSzPct val="110000"/>
              <a:defRPr sz="2400"/>
            </a:lvl4pPr>
            <a:lvl5pPr marL="1438275" indent="-295275">
              <a:buSzPct val="110000"/>
              <a:defRPr sz="2000"/>
            </a:lvl5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en-US" dirty="0"/>
          </a:p>
        </p:txBody>
      </p:sp>
      <p:sp>
        <p:nvSpPr>
          <p:cNvPr id="4" name="Espace réservé de la date 13"/>
          <p:cNvSpPr>
            <a:spLocks noGrp="1"/>
          </p:cNvSpPr>
          <p:nvPr>
            <p:ph type="dt" sz="half" idx="10"/>
          </p:nvPr>
        </p:nvSpPr>
        <p:spPr/>
        <p:txBody>
          <a:bodyPr/>
          <a:lstStyle>
            <a:lvl1pPr>
              <a:defRPr/>
            </a:lvl1pPr>
          </a:lstStyle>
          <a:p>
            <a:pPr>
              <a:defRPr/>
            </a:pPr>
            <a:endParaRPr lang="fr-FR"/>
          </a:p>
        </p:txBody>
      </p:sp>
      <p:sp>
        <p:nvSpPr>
          <p:cNvPr id="5" name="Espace réservé du numéro de diapositive 22"/>
          <p:cNvSpPr>
            <a:spLocks noGrp="1"/>
          </p:cNvSpPr>
          <p:nvPr>
            <p:ph type="sldNum" sz="quarter" idx="11"/>
          </p:nvPr>
        </p:nvSpPr>
        <p:spPr>
          <a:xfrm>
            <a:off x="8629650" y="6353175"/>
            <a:ext cx="514350" cy="385763"/>
          </a:xfrm>
        </p:spPr>
        <p:txBody>
          <a:bodyPr/>
          <a:lstStyle>
            <a:lvl1pPr>
              <a:defRPr smtClean="0"/>
            </a:lvl1pPr>
          </a:lstStyle>
          <a:p>
            <a:pPr>
              <a:defRPr/>
            </a:pPr>
            <a:fld id="{34BC1E9D-A5BA-7E40-AF7C-D161EDC63C0A}" type="slidenum">
              <a:rPr lang="fr-FR"/>
              <a:pPr>
                <a:defRPr/>
              </a:pPr>
              <a:t>‹#›</a:t>
            </a:fld>
            <a:endParaRPr lang="fr-FR"/>
          </a:p>
        </p:txBody>
      </p:sp>
    </p:spTree>
    <p:extLst>
      <p:ext uri="{BB962C8B-B14F-4D97-AF65-F5344CB8AC3E}">
        <p14:creationId xmlns:p14="http://schemas.microsoft.com/office/powerpoint/2010/main" val="234587735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Espace réservé du titre 21"/>
          <p:cNvSpPr>
            <a:spLocks noGrp="1"/>
          </p:cNvSpPr>
          <p:nvPr>
            <p:ph type="title"/>
          </p:nvPr>
        </p:nvSpPr>
        <p:spPr bwMode="auto">
          <a:xfrm>
            <a:off x="457200" y="152400"/>
            <a:ext cx="8229600" cy="68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fr-FR" altLang="fr-FR" dirty="0" smtClean="0"/>
              <a:t>Modifiez le style du titre</a:t>
            </a:r>
            <a:endParaRPr lang="en-US" altLang="fr-FR" dirty="0" smtClean="0"/>
          </a:p>
        </p:txBody>
      </p:sp>
      <p:sp>
        <p:nvSpPr>
          <p:cNvPr id="1027" name="Espace réservé du texte 12"/>
          <p:cNvSpPr>
            <a:spLocks noGrp="1"/>
          </p:cNvSpPr>
          <p:nvPr>
            <p:ph type="body" idx="1"/>
          </p:nvPr>
        </p:nvSpPr>
        <p:spPr bwMode="auto">
          <a:xfrm>
            <a:off x="457200" y="1268413"/>
            <a:ext cx="8229600" cy="496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4" name="Espace réservé de la date 13"/>
          <p:cNvSpPr>
            <a:spLocks noGrp="1"/>
          </p:cNvSpPr>
          <p:nvPr>
            <p:ph type="dt" sz="half" idx="2"/>
          </p:nvPr>
        </p:nvSpPr>
        <p:spPr>
          <a:xfrm>
            <a:off x="585788" y="6353175"/>
            <a:ext cx="2289175" cy="365125"/>
          </a:xfrm>
          <a:prstGeom prst="rect">
            <a:avLst/>
          </a:prstGeom>
        </p:spPr>
        <p:txBody>
          <a:bodyPr vert="horz"/>
          <a:lstStyle>
            <a:lvl1pPr algn="l" eaLnBrk="1" latinLnBrk="0" hangingPunct="1">
              <a:defRPr kumimoji="0" sz="1400">
                <a:solidFill>
                  <a:schemeClr val="tx2"/>
                </a:solidFill>
                <a:latin typeface="Tahoma" pitchFamily="34" charset="0"/>
                <a:ea typeface="+mn-ea"/>
                <a:cs typeface="+mn-cs"/>
              </a:defRPr>
            </a:lvl1pPr>
          </a:lstStyle>
          <a:p>
            <a:pPr>
              <a:defRPr/>
            </a:pPr>
            <a:endParaRPr lang="fr-FR"/>
          </a:p>
        </p:txBody>
      </p:sp>
      <p:sp>
        <p:nvSpPr>
          <p:cNvPr id="3" name="Espace réservé du pied de page 2"/>
          <p:cNvSpPr>
            <a:spLocks noGrp="1"/>
          </p:cNvSpPr>
          <p:nvPr>
            <p:ph type="ftr" sz="quarter" idx="3"/>
          </p:nvPr>
        </p:nvSpPr>
        <p:spPr>
          <a:xfrm>
            <a:off x="2898775" y="6356350"/>
            <a:ext cx="3505200" cy="365125"/>
          </a:xfrm>
          <a:prstGeom prst="rect">
            <a:avLst/>
          </a:prstGeom>
        </p:spPr>
        <p:txBody>
          <a:bodyPr vert="horz"/>
          <a:lstStyle>
            <a:lvl1pPr algn="r" eaLnBrk="1" latinLnBrk="0" hangingPunct="1">
              <a:defRPr kumimoji="0" sz="1400">
                <a:solidFill>
                  <a:schemeClr val="tx2"/>
                </a:solidFill>
                <a:latin typeface="Tahoma" pitchFamily="34" charset="0"/>
                <a:ea typeface="+mn-ea"/>
                <a:cs typeface="+mn-cs"/>
              </a:defRPr>
            </a:lvl1pPr>
          </a:lstStyle>
          <a:p>
            <a:pPr>
              <a:defRPr/>
            </a:pPr>
            <a:endParaRPr lang="fr-FR"/>
          </a:p>
        </p:txBody>
      </p:sp>
      <p:sp>
        <p:nvSpPr>
          <p:cNvPr id="23" name="Espace réservé du numéro de diapositive 22"/>
          <p:cNvSpPr>
            <a:spLocks noGrp="1"/>
          </p:cNvSpPr>
          <p:nvPr>
            <p:ph type="sldNum" sz="quarter" idx="4"/>
          </p:nvPr>
        </p:nvSpPr>
        <p:spPr>
          <a:xfrm>
            <a:off x="8629650" y="6469063"/>
            <a:ext cx="514350" cy="269875"/>
          </a:xfrm>
          <a:prstGeom prst="rect">
            <a:avLst/>
          </a:prstGeom>
        </p:spPr>
        <p:txBody>
          <a:bodyPr vert="horz" wrap="square" lIns="91440" tIns="45720" rIns="91440" bIns="45720" numCol="1" anchor="t" anchorCtr="0" compatLnSpc="1">
            <a:prstTxWarp prst="textNoShape">
              <a:avLst/>
            </a:prstTxWarp>
          </a:bodyPr>
          <a:lstStyle>
            <a:lvl1pPr algn="ctr" eaLnBrk="1" hangingPunct="1">
              <a:defRPr sz="1400" smtClean="0">
                <a:solidFill>
                  <a:srgbClr val="0033CC"/>
                </a:solidFill>
                <a:latin typeface="Arial" charset="0"/>
                <a:cs typeface="Arial" charset="0"/>
              </a:defRPr>
            </a:lvl1pPr>
          </a:lstStyle>
          <a:p>
            <a:pPr>
              <a:defRPr/>
            </a:pPr>
            <a:fld id="{D3B62859-973D-514C-9453-59B87D03D896}" type="slidenum">
              <a:rPr lang="fr-FR"/>
              <a:pPr>
                <a:defRPr/>
              </a:pPr>
              <a:t>‹#›</a:t>
            </a:fld>
            <a:endParaRPr lang="fr-FR"/>
          </a:p>
        </p:txBody>
      </p:sp>
      <p:sp>
        <p:nvSpPr>
          <p:cNvPr id="1031" name="Connecteur droit 27"/>
          <p:cNvSpPr>
            <a:spLocks noChangeShapeType="1"/>
          </p:cNvSpPr>
          <p:nvPr/>
        </p:nvSpPr>
        <p:spPr bwMode="auto">
          <a:xfrm>
            <a:off x="457200" y="6353175"/>
            <a:ext cx="8229600" cy="0"/>
          </a:xfrm>
          <a:prstGeom prst="line">
            <a:avLst/>
          </a:prstGeom>
          <a:noFill/>
          <a:ln w="19050" algn="ctr">
            <a:solidFill>
              <a:srgbClr val="0033CC"/>
            </a:solidFill>
            <a:prstDash val="solid"/>
            <a:round/>
            <a:headEnd/>
            <a:tailEnd/>
          </a:ln>
          <a:extLst>
            <a:ext uri="{909E8E84-426E-40DD-AFC4-6F175D3DCCD1}">
              <a14:hiddenFill xmlns:a14="http://schemas.microsoft.com/office/drawing/2010/main">
                <a:noFill/>
              </a14:hiddenFill>
            </a:ext>
          </a:extLst>
        </p:spPr>
        <p:txBody>
          <a:bodyPr/>
          <a:lstStyle/>
          <a:p>
            <a:pPr eaLnBrk="1" hangingPunct="1">
              <a:defRPr/>
            </a:pPr>
            <a:endParaRPr lang="en-US" dirty="0">
              <a:ln>
                <a:solidFill>
                  <a:schemeClr val="tx1"/>
                </a:solidFill>
                <a:prstDash val="solid"/>
              </a:ln>
              <a:latin typeface="Tahoma" pitchFamily="34" charset="0"/>
              <a:ea typeface="+mn-ea"/>
              <a:cs typeface="Arial" charset="0"/>
            </a:endParaRPr>
          </a:p>
        </p:txBody>
      </p:sp>
      <p:sp>
        <p:nvSpPr>
          <p:cNvPr id="1032" name="Connecteur droit 28"/>
          <p:cNvSpPr>
            <a:spLocks noChangeShapeType="1"/>
          </p:cNvSpPr>
          <p:nvPr userDrawn="1"/>
        </p:nvSpPr>
        <p:spPr bwMode="auto">
          <a:xfrm>
            <a:off x="457200" y="1125538"/>
            <a:ext cx="8229600" cy="0"/>
          </a:xfrm>
          <a:prstGeom prst="line">
            <a:avLst/>
          </a:prstGeom>
          <a:noFill/>
          <a:ln w="19050">
            <a:solidFill>
              <a:srgbClr val="0033CC"/>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1033" name="Picture 25" descr="Adaptech logo blue"/>
          <p:cNvPicPr>
            <a:picLocks noChangeAspect="1" noChangeArrowheads="1"/>
          </p:cNvPicPr>
          <p:nvPr userDrawn="1"/>
        </p:nvPicPr>
        <p:blipFill>
          <a:blip r:embed="rId4" cstate="email">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69850" y="6388100"/>
            <a:ext cx="301625"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74" r:id="rId1"/>
    <p:sldLayoutId id="2147483775" r:id="rId2"/>
  </p:sldLayoutIdLst>
  <p:timing>
    <p:tnLst>
      <p:par>
        <p:cTn id="1" dur="indefinite" restart="never" nodeType="tmRoot"/>
      </p:par>
    </p:tnLst>
  </p:timing>
  <p:hf hdr="0" ftr="0" dt="0"/>
  <p:txStyles>
    <p:titleStyle>
      <a:lvl1pPr algn="ctr" rtl="0" eaLnBrk="0" fontAlgn="base" hangingPunct="0">
        <a:spcBef>
          <a:spcPct val="0"/>
        </a:spcBef>
        <a:spcAft>
          <a:spcPct val="0"/>
        </a:spcAft>
        <a:defRPr sz="4000" b="1" kern="1200">
          <a:solidFill>
            <a:srgbClr val="0033CC"/>
          </a:solidFill>
          <a:effectLst>
            <a:outerShdw blurRad="38100" dist="38100" dir="2700000" algn="tl">
              <a:srgbClr val="000000">
                <a:alpha val="43137"/>
              </a:srgbClr>
            </a:outerShdw>
          </a:effectLst>
          <a:latin typeface="Arial" panose="020B0604020202020204" pitchFamily="34" charset="0"/>
          <a:ea typeface="ＭＳ Ｐゴシック" charset="0"/>
          <a:cs typeface="Arial" panose="020B0604020202020204" pitchFamily="34" charset="0"/>
        </a:defRPr>
      </a:lvl1pPr>
      <a:lvl2pPr algn="ctr" rtl="0" eaLnBrk="0" fontAlgn="base" hangingPunct="0">
        <a:spcBef>
          <a:spcPct val="0"/>
        </a:spcBef>
        <a:spcAft>
          <a:spcPct val="0"/>
        </a:spcAft>
        <a:defRPr sz="4000" b="1">
          <a:solidFill>
            <a:srgbClr val="0033CC"/>
          </a:solidFill>
          <a:latin typeface="Arial" charset="0"/>
          <a:ea typeface="ＭＳ Ｐゴシック" charset="0"/>
          <a:cs typeface="Arial" charset="0"/>
        </a:defRPr>
      </a:lvl2pPr>
      <a:lvl3pPr algn="ctr" rtl="0" eaLnBrk="0" fontAlgn="base" hangingPunct="0">
        <a:spcBef>
          <a:spcPct val="0"/>
        </a:spcBef>
        <a:spcAft>
          <a:spcPct val="0"/>
        </a:spcAft>
        <a:defRPr sz="4000" b="1">
          <a:solidFill>
            <a:srgbClr val="0033CC"/>
          </a:solidFill>
          <a:latin typeface="Arial" charset="0"/>
          <a:ea typeface="ＭＳ Ｐゴシック" charset="0"/>
          <a:cs typeface="Arial" charset="0"/>
        </a:defRPr>
      </a:lvl3pPr>
      <a:lvl4pPr algn="ctr" rtl="0" eaLnBrk="0" fontAlgn="base" hangingPunct="0">
        <a:spcBef>
          <a:spcPct val="0"/>
        </a:spcBef>
        <a:spcAft>
          <a:spcPct val="0"/>
        </a:spcAft>
        <a:defRPr sz="4000" b="1">
          <a:solidFill>
            <a:srgbClr val="0033CC"/>
          </a:solidFill>
          <a:latin typeface="Arial" charset="0"/>
          <a:ea typeface="ＭＳ Ｐゴシック" charset="0"/>
          <a:cs typeface="Arial" charset="0"/>
        </a:defRPr>
      </a:lvl4pPr>
      <a:lvl5pPr algn="ctr" rtl="0" eaLnBrk="0" fontAlgn="base" hangingPunct="0">
        <a:spcBef>
          <a:spcPct val="0"/>
        </a:spcBef>
        <a:spcAft>
          <a:spcPct val="0"/>
        </a:spcAft>
        <a:defRPr sz="4000" b="1">
          <a:solidFill>
            <a:srgbClr val="0033CC"/>
          </a:solidFill>
          <a:latin typeface="Arial" charset="0"/>
          <a:ea typeface="ＭＳ Ｐゴシック" charset="0"/>
          <a:cs typeface="Arial" charset="0"/>
        </a:defRPr>
      </a:lvl5pPr>
      <a:lvl6pPr marL="457200" algn="l" rtl="0" fontAlgn="base">
        <a:spcBef>
          <a:spcPct val="0"/>
        </a:spcBef>
        <a:spcAft>
          <a:spcPct val="0"/>
        </a:spcAft>
        <a:defRPr sz="3200">
          <a:solidFill>
            <a:schemeClr val="tx2"/>
          </a:solidFill>
          <a:latin typeface="Bookman Old Style" pitchFamily="18" charset="0"/>
        </a:defRPr>
      </a:lvl6pPr>
      <a:lvl7pPr marL="914400" algn="l" rtl="0" fontAlgn="base">
        <a:spcBef>
          <a:spcPct val="0"/>
        </a:spcBef>
        <a:spcAft>
          <a:spcPct val="0"/>
        </a:spcAft>
        <a:defRPr sz="3200">
          <a:solidFill>
            <a:schemeClr val="tx2"/>
          </a:solidFill>
          <a:latin typeface="Bookman Old Style" pitchFamily="18" charset="0"/>
        </a:defRPr>
      </a:lvl7pPr>
      <a:lvl8pPr marL="1371600" algn="l" rtl="0" fontAlgn="base">
        <a:spcBef>
          <a:spcPct val="0"/>
        </a:spcBef>
        <a:spcAft>
          <a:spcPct val="0"/>
        </a:spcAft>
        <a:defRPr sz="3200">
          <a:solidFill>
            <a:schemeClr val="tx2"/>
          </a:solidFill>
          <a:latin typeface="Bookman Old Style" pitchFamily="18" charset="0"/>
        </a:defRPr>
      </a:lvl8pPr>
      <a:lvl9pPr marL="1828800" algn="l" rtl="0" fontAlgn="base">
        <a:spcBef>
          <a:spcPct val="0"/>
        </a:spcBef>
        <a:spcAft>
          <a:spcPct val="0"/>
        </a:spcAft>
        <a:defRPr sz="3200">
          <a:solidFill>
            <a:schemeClr val="tx2"/>
          </a:solidFill>
          <a:latin typeface="Bookman Old Style" pitchFamily="18" charset="0"/>
        </a:defRPr>
      </a:lvl9pPr>
    </p:titleStyle>
    <p:bodyStyle>
      <a:lvl1pPr marL="357188" indent="-357188" algn="l" rtl="0" eaLnBrk="0" fontAlgn="base" hangingPunct="0">
        <a:spcBef>
          <a:spcPts val="600"/>
        </a:spcBef>
        <a:spcAft>
          <a:spcPct val="0"/>
        </a:spcAft>
        <a:buClr>
          <a:srgbClr val="0033CC"/>
        </a:buClr>
        <a:buSzPct val="110000"/>
        <a:buFont typeface="Arial" charset="0"/>
        <a:buChar char="•"/>
        <a:defRPr sz="3600" kern="1200">
          <a:solidFill>
            <a:srgbClr val="072C62"/>
          </a:solidFill>
          <a:latin typeface="Arial" panose="020B0604020202020204" pitchFamily="34" charset="0"/>
          <a:ea typeface="ＭＳ Ｐゴシック" charset="0"/>
          <a:cs typeface="Arial" panose="020B0604020202020204" pitchFamily="34" charset="0"/>
        </a:defRPr>
      </a:lvl1pPr>
      <a:lvl2pPr marL="622300" indent="-347663" algn="l" rtl="0" eaLnBrk="0" fontAlgn="base" hangingPunct="0">
        <a:spcBef>
          <a:spcPts val="500"/>
        </a:spcBef>
        <a:spcAft>
          <a:spcPct val="0"/>
        </a:spcAft>
        <a:buClr>
          <a:srgbClr val="0033CC"/>
        </a:buClr>
        <a:buSzPct val="110000"/>
        <a:buFont typeface="Arial" charset="0"/>
        <a:buChar char="•"/>
        <a:defRPr sz="3400" kern="1200">
          <a:solidFill>
            <a:srgbClr val="072C62"/>
          </a:solidFill>
          <a:latin typeface="Arial" panose="020B0604020202020204" pitchFamily="34" charset="0"/>
          <a:ea typeface="Arial" charset="0"/>
          <a:cs typeface="Arial" panose="020B0604020202020204" pitchFamily="34" charset="0"/>
        </a:defRPr>
      </a:lvl2pPr>
      <a:lvl3pPr marL="901700" indent="-307975" algn="l" rtl="0" eaLnBrk="0" fontAlgn="base" hangingPunct="0">
        <a:spcBef>
          <a:spcPts val="500"/>
        </a:spcBef>
        <a:spcAft>
          <a:spcPct val="0"/>
        </a:spcAft>
        <a:buClr>
          <a:srgbClr val="0033CC"/>
        </a:buClr>
        <a:buSzPct val="110000"/>
        <a:buFont typeface="Arial" charset="0"/>
        <a:buChar char="•"/>
        <a:defRPr sz="3200" kern="1200">
          <a:solidFill>
            <a:srgbClr val="072C62"/>
          </a:solidFill>
          <a:latin typeface="Arial" panose="020B0604020202020204" pitchFamily="34" charset="0"/>
          <a:ea typeface="Arial" charset="0"/>
          <a:cs typeface="Arial" panose="020B0604020202020204" pitchFamily="34" charset="0"/>
        </a:defRPr>
      </a:lvl3pPr>
      <a:lvl4pPr marL="1166813" indent="-298450" algn="l" rtl="0" eaLnBrk="0" fontAlgn="base" hangingPunct="0">
        <a:spcBef>
          <a:spcPts val="400"/>
        </a:spcBef>
        <a:spcAft>
          <a:spcPct val="0"/>
        </a:spcAft>
        <a:buClr>
          <a:srgbClr val="0033CC"/>
        </a:buClr>
        <a:buSzPct val="110000"/>
        <a:buFont typeface="Arial" charset="0"/>
        <a:buChar char="•"/>
        <a:defRPr sz="3000" kern="1200">
          <a:solidFill>
            <a:srgbClr val="072C62"/>
          </a:solidFill>
          <a:latin typeface="Arial" panose="020B0604020202020204" pitchFamily="34" charset="0"/>
          <a:ea typeface="Arial" charset="0"/>
          <a:cs typeface="Arial" panose="020B0604020202020204" pitchFamily="34" charset="0"/>
        </a:defRPr>
      </a:lvl4pPr>
      <a:lvl5pPr marL="1431925" indent="-288925" algn="l" rtl="0" eaLnBrk="0" fontAlgn="base" hangingPunct="0">
        <a:spcBef>
          <a:spcPts val="300"/>
        </a:spcBef>
        <a:spcAft>
          <a:spcPct val="0"/>
        </a:spcAft>
        <a:buClr>
          <a:srgbClr val="0033CC"/>
        </a:buClr>
        <a:buSzPct val="110000"/>
        <a:buFont typeface="Arial" charset="0"/>
        <a:buChar char="•"/>
        <a:defRPr sz="2800" kern="1200">
          <a:solidFill>
            <a:srgbClr val="072C62"/>
          </a:solidFill>
          <a:latin typeface="Arial" panose="020B0604020202020204" pitchFamily="34" charset="0"/>
          <a:ea typeface="Arial" charset="0"/>
          <a:cs typeface="Arial" panose="020B0604020202020204" pitchFamily="34" charset="0"/>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www.adaptech.org/downloads"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mailto:ahavel@dawsoncollege.qc.ca" TargetMode="External"/><Relationship Id="rId2" Type="http://schemas.openxmlformats.org/officeDocument/2006/relationships/hyperlink" Target="mailto:roberta.thomson2@mcgill.ca" TargetMode="Externa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3.jpeg"/></Relationships>
</file>

<file path=ppt/slides/_rels/slide17.xml.rels><?xml version="1.0" encoding="UTF-8" standalone="yes"?>
<Relationships xmlns="http://schemas.openxmlformats.org/package/2006/relationships"><Relationship Id="rId8" Type="http://schemas.openxmlformats.org/officeDocument/2006/relationships/hyperlink" Target="http://www.mcss.gov.on.ca/en/mcss/programs/accessibility/info_sheets/info_comm/website.aspx" TargetMode="External"/><Relationship Id="rId3" Type="http://schemas.openxmlformats.org/officeDocument/2006/relationships/hyperlink" Target="http://www.uw.edu/doit/Resources/accessdl.html" TargetMode="External"/><Relationship Id="rId7" Type="http://schemas.openxmlformats.org/officeDocument/2006/relationships/hyperlink" Target="http://www.jisctechdis.ac.uk/techdis/resources/accessiblecontent"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hyperlink" Target="http://www..edu/doit/CUDE/" TargetMode="External"/><Relationship Id="rId11" Type="http://schemas.openxmlformats.org/officeDocument/2006/relationships/hyperlink" Target="http://www.w3.org/WAI/intro/wca" TargetMode="External"/><Relationship Id="rId5" Type="http://schemas.openxmlformats.org/officeDocument/2006/relationships/hyperlink" Target="http://www.udlcenter.org/aboutudl/udlguidelines" TargetMode="External"/><Relationship Id="rId10" Type="http://schemas.openxmlformats.org/officeDocument/2006/relationships/hyperlink" Target="http://webaim.org/techniques/powerpoint/" TargetMode="External"/><Relationship Id="rId4" Type="http://schemas.openxmlformats.org/officeDocument/2006/relationships/hyperlink" Target="http://www.adaptech.org/en/research/fandi" TargetMode="External"/><Relationship Id="rId9" Type="http://schemas.openxmlformats.org/officeDocument/2006/relationships/hyperlink" Target="http://www.udluniverse.com"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15938" y="476250"/>
            <a:ext cx="8112125" cy="2212975"/>
          </a:xfrm>
        </p:spPr>
        <p:txBody>
          <a:bodyPr>
            <a:noAutofit/>
          </a:bodyPr>
          <a:lstStyle/>
          <a:p>
            <a:pPr algn="ctr">
              <a:defRPr/>
            </a:pPr>
            <a:r>
              <a:rPr lang="en-US" dirty="0">
                <a:solidFill>
                  <a:srgbClr val="0000FF"/>
                </a:solidFill>
                <a:effectLst/>
              </a:rPr>
              <a:t>Blending Universal Design, E-Learning, and Information and Communication </a:t>
            </a:r>
            <a:r>
              <a:rPr lang="en-US" dirty="0" smtClean="0">
                <a:solidFill>
                  <a:srgbClr val="0000FF"/>
                </a:solidFill>
                <a:effectLst/>
              </a:rPr>
              <a:t>Technologies</a:t>
            </a:r>
            <a:r>
              <a:rPr lang="en-CA" dirty="0" smtClean="0">
                <a:solidFill>
                  <a:srgbClr val="0000FF"/>
                </a:solidFill>
                <a:effectLst/>
              </a:rPr>
              <a:t> in Higher Education</a:t>
            </a:r>
            <a:endParaRPr lang="fr-CA" dirty="0">
              <a:solidFill>
                <a:srgbClr val="0000FF"/>
              </a:solidFill>
              <a:effectLst>
                <a:outerShdw blurRad="38100" dist="38100" dir="2700000" algn="tl">
                  <a:srgbClr val="DDDDDD"/>
                </a:outerShdw>
              </a:effectLst>
              <a:latin typeface="Arial" charset="0"/>
              <a:cs typeface="Arial" charset="0"/>
            </a:endParaRPr>
          </a:p>
        </p:txBody>
      </p:sp>
      <p:sp>
        <p:nvSpPr>
          <p:cNvPr id="6147" name="TextBox 3"/>
          <p:cNvSpPr txBox="1">
            <a:spLocks noChangeArrowheads="1"/>
          </p:cNvSpPr>
          <p:nvPr/>
        </p:nvSpPr>
        <p:spPr bwMode="auto">
          <a:xfrm>
            <a:off x="251520" y="5445224"/>
            <a:ext cx="8569325" cy="584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600" i="1" dirty="0" smtClean="0">
                <a:solidFill>
                  <a:schemeClr val="tx2"/>
                </a:solidFill>
                <a:latin typeface="Arial" charset="0"/>
              </a:rPr>
              <a:t>Impact UDL Conference, Edmonton, Alberta</a:t>
            </a:r>
            <a:endParaRPr lang="en-US" sz="1600" i="1" dirty="0">
              <a:solidFill>
                <a:schemeClr val="tx2"/>
              </a:solidFill>
              <a:latin typeface="Arial" charset="0"/>
            </a:endParaRPr>
          </a:p>
          <a:p>
            <a:pPr algn="ctr" eaLnBrk="1" hangingPunct="1"/>
            <a:r>
              <a:rPr lang="en-US" sz="1600" i="1" dirty="0" smtClean="0">
                <a:solidFill>
                  <a:schemeClr val="tx2"/>
                </a:solidFill>
                <a:latin typeface="Arial" charset="0"/>
              </a:rPr>
              <a:t>January 28-30, 2016</a:t>
            </a:r>
            <a:endParaRPr lang="en-US" sz="1600" i="1" dirty="0">
              <a:solidFill>
                <a:schemeClr val="tx2"/>
              </a:solidFill>
              <a:latin typeface="Arial" charset="0"/>
            </a:endParaRPr>
          </a:p>
        </p:txBody>
      </p:sp>
      <p:sp>
        <p:nvSpPr>
          <p:cNvPr id="6148" name="Connecteur droit 28"/>
          <p:cNvSpPr>
            <a:spLocks noChangeShapeType="1"/>
          </p:cNvSpPr>
          <p:nvPr/>
        </p:nvSpPr>
        <p:spPr bwMode="auto">
          <a:xfrm>
            <a:off x="468313" y="2349500"/>
            <a:ext cx="8229600" cy="0"/>
          </a:xfrm>
          <a:prstGeom prst="line">
            <a:avLst/>
          </a:prstGeom>
          <a:noFill/>
          <a:ln w="19050">
            <a:solidFill>
              <a:srgbClr val="0033CC"/>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6149" name="Picture 25" descr="Adaptech logo blue"/>
          <p:cNvPicPr>
            <a:picLocks noChangeAspect="1" noChangeArrowheads="1"/>
          </p:cNvPicPr>
          <p:nvPr/>
        </p:nvPicPr>
        <p:blipFill>
          <a:blip r:embed="rId3" cstate="email">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3995936" y="4653136"/>
            <a:ext cx="631825"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52775" y="6116910"/>
            <a:ext cx="2838450" cy="552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323528" y="2420888"/>
            <a:ext cx="8156771" cy="1200328"/>
          </a:xfrm>
          <a:prstGeom prst="rect">
            <a:avLst/>
          </a:prstGeom>
          <a:noFill/>
        </p:spPr>
        <p:txBody>
          <a:bodyPr wrap="square" rtlCol="0">
            <a:spAutoFit/>
          </a:bodyPr>
          <a:lstStyle/>
          <a:p>
            <a:pPr algn="ctr"/>
            <a:r>
              <a:rPr lang="en-US" dirty="0" smtClean="0">
                <a:latin typeface="Arial" panose="020B0604020202020204" pitchFamily="34" charset="0"/>
                <a:cs typeface="Arial" panose="020B0604020202020204" pitchFamily="34" charset="0"/>
              </a:rPr>
              <a:t>Roberta Thomsonl</a:t>
            </a:r>
            <a:r>
              <a:rPr lang="en-US" baseline="30000" dirty="0" smtClean="0">
                <a:latin typeface="Arial" panose="020B0604020202020204" pitchFamily="34" charset="0"/>
                <a:cs typeface="Arial" panose="020B0604020202020204" pitchFamily="34" charset="0"/>
              </a:rPr>
              <a:t>1,3</a:t>
            </a:r>
            <a:r>
              <a:rPr lang="en-US" dirty="0" smtClean="0">
                <a:latin typeface="Arial" panose="020B0604020202020204" pitchFamily="34" charset="0"/>
                <a:cs typeface="Arial" panose="020B0604020202020204" pitchFamily="34" charset="0"/>
              </a:rPr>
              <a:t>  Catherine Fichten</a:t>
            </a:r>
            <a:r>
              <a:rPr lang="en-US" baseline="30000" dirty="0" smtClean="0">
                <a:latin typeface="Arial" panose="020B0604020202020204" pitchFamily="34" charset="0"/>
                <a:cs typeface="Arial" panose="020B0604020202020204" pitchFamily="34" charset="0"/>
              </a:rPr>
              <a:t>1,2</a:t>
            </a:r>
            <a:endParaRPr lang="en-US" baseline="30000" dirty="0">
              <a:latin typeface="Arial" panose="020B0604020202020204" pitchFamily="34" charset="0"/>
              <a:cs typeface="Arial" panose="020B0604020202020204" pitchFamily="34" charset="0"/>
            </a:endParaRPr>
          </a:p>
          <a:p>
            <a:pPr algn="ctr"/>
            <a:r>
              <a:rPr lang="en-US" dirty="0" smtClean="0">
                <a:latin typeface="Arial" panose="020B0604020202020204" pitchFamily="34" charset="0"/>
                <a:cs typeface="Arial" panose="020B0604020202020204" pitchFamily="34" charset="0"/>
              </a:rPr>
              <a:t>Alice </a:t>
            </a:r>
            <a:r>
              <a:rPr lang="en-US" dirty="0">
                <a:latin typeface="Arial" panose="020B0604020202020204" pitchFamily="34" charset="0"/>
                <a:cs typeface="Arial" panose="020B0604020202020204" pitchFamily="34" charset="0"/>
              </a:rPr>
              <a:t>Havel</a:t>
            </a:r>
            <a:r>
              <a:rPr lang="en-US" baseline="30000" dirty="0">
                <a:latin typeface="Arial" panose="020B0604020202020204" pitchFamily="34" charset="0"/>
                <a:cs typeface="Arial" panose="020B0604020202020204" pitchFamily="34" charset="0"/>
              </a:rPr>
              <a:t>1,2</a:t>
            </a:r>
            <a:r>
              <a:rPr lang="en-US" dirty="0">
                <a:latin typeface="Arial" panose="020B0604020202020204" pitchFamily="34" charset="0"/>
                <a:cs typeface="Arial" panose="020B0604020202020204" pitchFamily="34" charset="0"/>
              </a:rPr>
              <a:t> Jillian Budd</a:t>
            </a:r>
            <a:r>
              <a:rPr lang="en-US" baseline="30000" dirty="0">
                <a:latin typeface="Arial" panose="020B0604020202020204" pitchFamily="34" charset="0"/>
                <a:cs typeface="Arial" panose="020B0604020202020204" pitchFamily="34" charset="0"/>
              </a:rPr>
              <a:t>1,3 </a:t>
            </a:r>
            <a:r>
              <a:rPr lang="en-US" dirty="0" smtClean="0">
                <a:latin typeface="Arial" panose="020B0604020202020204" pitchFamily="34" charset="0"/>
                <a:cs typeface="Arial" panose="020B0604020202020204" pitchFamily="34" charset="0"/>
              </a:rPr>
              <a:t> </a:t>
            </a:r>
            <a:r>
              <a:rPr lang="fr-CA" dirty="0" smtClean="0">
                <a:solidFill>
                  <a:schemeClr val="tx2"/>
                </a:solidFill>
                <a:latin typeface="Arial" panose="020B0604020202020204" pitchFamily="34" charset="0"/>
                <a:cs typeface="Arial" panose="020B0604020202020204" pitchFamily="34" charset="0"/>
              </a:rPr>
              <a:t>Jennison  </a:t>
            </a:r>
            <a:r>
              <a:rPr lang="fr-CA" dirty="0" err="1" smtClean="0">
                <a:solidFill>
                  <a:schemeClr val="tx2"/>
                </a:solidFill>
                <a:latin typeface="Arial" panose="020B0604020202020204" pitchFamily="34" charset="0"/>
                <a:cs typeface="Arial" panose="020B0604020202020204" pitchFamily="34" charset="0"/>
              </a:rPr>
              <a:t>Asuncion</a:t>
            </a:r>
            <a:r>
              <a:rPr lang="en-US" baseline="30000" dirty="0" smtClean="0">
                <a:latin typeface="Arial" panose="020B0604020202020204" pitchFamily="34" charset="0"/>
                <a:cs typeface="Arial" panose="020B0604020202020204" pitchFamily="34" charset="0"/>
              </a:rPr>
              <a:t>1 </a:t>
            </a:r>
            <a:endParaRPr lang="en-US" baseline="30000" dirty="0">
              <a:latin typeface="Arial" panose="020B0604020202020204" pitchFamily="34" charset="0"/>
              <a:cs typeface="Arial" panose="020B0604020202020204" pitchFamily="34" charset="0"/>
            </a:endParaRPr>
          </a:p>
          <a:p>
            <a:endParaRPr lang="en-US" dirty="0"/>
          </a:p>
        </p:txBody>
      </p:sp>
      <p:sp>
        <p:nvSpPr>
          <p:cNvPr id="5" name="TextBox 4"/>
          <p:cNvSpPr txBox="1"/>
          <p:nvPr/>
        </p:nvSpPr>
        <p:spPr>
          <a:xfrm>
            <a:off x="2555776" y="3356992"/>
            <a:ext cx="4288353" cy="1569660"/>
          </a:xfrm>
          <a:prstGeom prst="rect">
            <a:avLst/>
          </a:prstGeom>
          <a:noFill/>
        </p:spPr>
        <p:txBody>
          <a:bodyPr wrap="none" rtlCol="0">
            <a:spAutoFit/>
          </a:bodyPr>
          <a:lstStyle/>
          <a:p>
            <a:r>
              <a:rPr lang="en-US" baseline="30000" dirty="0">
                <a:latin typeface="Arial" panose="020B0604020202020204" pitchFamily="34" charset="0"/>
                <a:cs typeface="Arial" panose="020B0604020202020204" pitchFamily="34" charset="0"/>
              </a:rPr>
              <a:t>1</a:t>
            </a:r>
            <a:r>
              <a:rPr lang="en-US" dirty="0">
                <a:latin typeface="Arial" panose="020B0604020202020204" pitchFamily="34" charset="0"/>
                <a:cs typeface="Arial" panose="020B0604020202020204" pitchFamily="34" charset="0"/>
              </a:rPr>
              <a:t> Adaptech Research Network</a:t>
            </a:r>
          </a:p>
          <a:p>
            <a:r>
              <a:rPr lang="en-US" baseline="30000" dirty="0">
                <a:latin typeface="Arial" panose="020B0604020202020204" pitchFamily="34" charset="0"/>
                <a:cs typeface="Arial" panose="020B0604020202020204" pitchFamily="34" charset="0"/>
              </a:rPr>
              <a:t>2</a:t>
            </a:r>
            <a:r>
              <a:rPr lang="en-US" dirty="0">
                <a:latin typeface="Arial" panose="020B0604020202020204" pitchFamily="34" charset="0"/>
                <a:cs typeface="Arial" panose="020B0604020202020204" pitchFamily="34" charset="0"/>
              </a:rPr>
              <a:t> Dawson College</a:t>
            </a:r>
          </a:p>
          <a:p>
            <a:r>
              <a:rPr lang="en-US" baseline="30000" dirty="0">
                <a:latin typeface="Arial" panose="020B0604020202020204" pitchFamily="34" charset="0"/>
                <a:cs typeface="Arial" panose="020B0604020202020204" pitchFamily="34" charset="0"/>
              </a:rPr>
              <a:t>3</a:t>
            </a:r>
            <a:r>
              <a:rPr lang="en-US" dirty="0">
                <a:latin typeface="Arial" panose="020B0604020202020204" pitchFamily="34" charset="0"/>
                <a:cs typeface="Arial" panose="020B0604020202020204" pitchFamily="34" charset="0"/>
              </a:rPr>
              <a:t> McGill University</a:t>
            </a:r>
          </a:p>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rPr>
              <a:t>Common Barriers</a:t>
            </a:r>
            <a:endParaRPr lang="en-US" dirty="0">
              <a:effectLst/>
            </a:endParaRPr>
          </a:p>
        </p:txBody>
      </p:sp>
      <p:sp>
        <p:nvSpPr>
          <p:cNvPr id="3" name="Content Placeholder 2"/>
          <p:cNvSpPr>
            <a:spLocks noGrp="1"/>
          </p:cNvSpPr>
          <p:nvPr>
            <p:ph sz="quarter" idx="1"/>
          </p:nvPr>
        </p:nvSpPr>
        <p:spPr>
          <a:xfrm>
            <a:off x="395536" y="1268760"/>
            <a:ext cx="8507288" cy="4888200"/>
          </a:xfrm>
        </p:spPr>
        <p:txBody>
          <a:bodyPr/>
          <a:lstStyle/>
          <a:p>
            <a:pPr>
              <a:lnSpc>
                <a:spcPct val="120000"/>
              </a:lnSpc>
            </a:pPr>
            <a:r>
              <a:rPr lang="en-US" sz="3200" dirty="0"/>
              <a:t>C</a:t>
            </a:r>
            <a:r>
              <a:rPr lang="en-US" sz="3200" dirty="0" smtClean="0"/>
              <a:t>ompatibility between e-learning and students’ ICTs is not considered</a:t>
            </a:r>
          </a:p>
          <a:p>
            <a:pPr>
              <a:lnSpc>
                <a:spcPct val="120000"/>
              </a:lnSpc>
            </a:pPr>
            <a:r>
              <a:rPr lang="en-US" sz="3200" dirty="0" smtClean="0"/>
              <a:t>High </a:t>
            </a:r>
            <a:r>
              <a:rPr lang="en-US" sz="3200" dirty="0"/>
              <a:t>cost of ICTs </a:t>
            </a:r>
            <a:endParaRPr lang="en-US" sz="3200" dirty="0" smtClean="0"/>
          </a:p>
          <a:p>
            <a:pPr>
              <a:lnSpc>
                <a:spcPct val="120000"/>
              </a:lnSpc>
            </a:pPr>
            <a:r>
              <a:rPr lang="en-US" sz="3200" dirty="0" smtClean="0"/>
              <a:t>Inadequate opportunities </a:t>
            </a:r>
            <a:r>
              <a:rPr lang="en-US" sz="3200" dirty="0"/>
              <a:t>to </a:t>
            </a:r>
            <a:r>
              <a:rPr lang="en-US" sz="3200" dirty="0" smtClean="0"/>
              <a:t>try ICTs before purchasing</a:t>
            </a:r>
            <a:r>
              <a:rPr lang="en-CA" sz="3200" dirty="0" smtClean="0"/>
              <a:t> </a:t>
            </a:r>
          </a:p>
          <a:p>
            <a:pPr marL="0" indent="0">
              <a:lnSpc>
                <a:spcPct val="120000"/>
              </a:lnSpc>
              <a:buNone/>
            </a:pPr>
            <a:endParaRPr lang="en-CA" sz="3200" dirty="0"/>
          </a:p>
          <a:p>
            <a:pPr>
              <a:lnSpc>
                <a:spcPct val="120000"/>
              </a:lnSpc>
            </a:pPr>
            <a:endParaRPr lang="en-US" sz="2000" dirty="0" smtClean="0"/>
          </a:p>
          <a:p>
            <a:pPr marL="0" indent="0">
              <a:buNone/>
            </a:pPr>
            <a:endParaRPr lang="en-US" sz="2400" dirty="0" smtClean="0"/>
          </a:p>
          <a:p>
            <a:pPr marL="0" indent="0">
              <a:buNone/>
            </a:pPr>
            <a:endParaRPr lang="en-US" sz="2400" dirty="0"/>
          </a:p>
        </p:txBody>
      </p:sp>
      <p:sp>
        <p:nvSpPr>
          <p:cNvPr id="4" name="Slide Number Placeholder 3"/>
          <p:cNvSpPr>
            <a:spLocks noGrp="1"/>
          </p:cNvSpPr>
          <p:nvPr>
            <p:ph type="sldNum" sz="quarter" idx="11"/>
          </p:nvPr>
        </p:nvSpPr>
        <p:spPr/>
        <p:txBody>
          <a:bodyPr/>
          <a:lstStyle/>
          <a:p>
            <a:pPr>
              <a:defRPr/>
            </a:pPr>
            <a:fld id="{34BC1E9D-A5BA-7E40-AF7C-D161EDC63C0A}" type="slidenum">
              <a:rPr lang="fr-FR" smtClean="0"/>
              <a:pPr>
                <a:defRPr/>
              </a:pPr>
              <a:t>10</a:t>
            </a:fld>
            <a:endParaRPr lang="fr-FR"/>
          </a:p>
        </p:txBody>
      </p:sp>
      <p:pic>
        <p:nvPicPr>
          <p:cNvPr id="8195" name="Picture 3" title="Stick Figure scratching thier head with question mark above i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92280" y="3861048"/>
            <a:ext cx="1524000" cy="2171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p:cNvSpPr/>
          <p:nvPr/>
        </p:nvSpPr>
        <p:spPr>
          <a:xfrm>
            <a:off x="6228184" y="6362735"/>
            <a:ext cx="2236510" cy="461665"/>
          </a:xfrm>
          <a:prstGeom prst="rect">
            <a:avLst/>
          </a:prstGeom>
        </p:spPr>
        <p:txBody>
          <a:bodyPr wrap="none">
            <a:spAutoFit/>
          </a:bodyPr>
          <a:lstStyle/>
          <a:p>
            <a:pPr marL="0" indent="0">
              <a:buNone/>
            </a:pPr>
            <a:r>
              <a:rPr lang="en-US" dirty="0">
                <a:solidFill>
                  <a:srgbClr val="0000FF"/>
                </a:solidFill>
              </a:rPr>
              <a:t>#UDLictImpact</a:t>
            </a:r>
            <a:endParaRPr lang="en-CA" dirty="0">
              <a:solidFill>
                <a:srgbClr val="0000FF"/>
              </a:solidFill>
            </a:endParaRPr>
          </a:p>
        </p:txBody>
      </p:sp>
    </p:spTree>
    <p:extLst>
      <p:ext uri="{BB962C8B-B14F-4D97-AF65-F5344CB8AC3E}">
        <p14:creationId xmlns:p14="http://schemas.microsoft.com/office/powerpoint/2010/main" val="404562634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rPr>
              <a:t>Helpful Resource</a:t>
            </a:r>
            <a:endParaRPr lang="en-US" dirty="0">
              <a:effectLst/>
            </a:endParaRPr>
          </a:p>
        </p:txBody>
      </p:sp>
      <p:sp>
        <p:nvSpPr>
          <p:cNvPr id="3" name="Content Placeholder 2"/>
          <p:cNvSpPr>
            <a:spLocks noGrp="1"/>
          </p:cNvSpPr>
          <p:nvPr>
            <p:ph sz="quarter" idx="1"/>
          </p:nvPr>
        </p:nvSpPr>
        <p:spPr>
          <a:xfrm>
            <a:off x="457200" y="1268760"/>
            <a:ext cx="8507288" cy="4888200"/>
          </a:xfrm>
        </p:spPr>
        <p:txBody>
          <a:bodyPr/>
          <a:lstStyle/>
          <a:p>
            <a:pPr marL="0" indent="0">
              <a:lnSpc>
                <a:spcPct val="120000"/>
              </a:lnSpc>
              <a:buNone/>
            </a:pPr>
            <a:endParaRPr lang="en-CA" sz="3200" dirty="0"/>
          </a:p>
          <a:p>
            <a:r>
              <a:rPr lang="en-US" sz="3200" dirty="0" smtClean="0">
                <a:latin typeface="Arial"/>
                <a:cs typeface="Arial"/>
              </a:rPr>
              <a:t>Adaptech Research Network alternatives</a:t>
            </a:r>
            <a:r>
              <a:rPr lang="en-US" sz="3200" dirty="0" smtClean="0"/>
              <a:t> </a:t>
            </a:r>
          </a:p>
          <a:p>
            <a:pPr lvl="1"/>
            <a:r>
              <a:rPr lang="en-US" sz="2800" dirty="0" smtClean="0">
                <a:latin typeface="Arial" charset="0"/>
              </a:rPr>
              <a:t>Free or Inexpensive ICTs </a:t>
            </a:r>
            <a:r>
              <a:rPr lang="en-US" sz="2800" dirty="0" smtClean="0">
                <a:latin typeface="Arial" charset="0"/>
                <a:cs typeface="Arial" charset="0"/>
                <a:hlinkClick r:id="rId3"/>
              </a:rPr>
              <a:t>adaptech.org/downloads</a:t>
            </a:r>
            <a:r>
              <a:rPr lang="en-US" sz="2800" dirty="0" smtClean="0">
                <a:latin typeface="Arial" charset="0"/>
                <a:cs typeface="Arial" charset="0"/>
              </a:rPr>
              <a:t> </a:t>
            </a:r>
          </a:p>
          <a:p>
            <a:pPr>
              <a:lnSpc>
                <a:spcPct val="120000"/>
              </a:lnSpc>
            </a:pPr>
            <a:endParaRPr lang="en-US" sz="2000" dirty="0" smtClean="0"/>
          </a:p>
          <a:p>
            <a:pPr marL="0" indent="0">
              <a:buNone/>
            </a:pPr>
            <a:endParaRPr lang="en-US" sz="2400" dirty="0" smtClean="0"/>
          </a:p>
          <a:p>
            <a:pPr marL="0" indent="0">
              <a:buNone/>
            </a:pPr>
            <a:endParaRPr lang="en-US" sz="2400" dirty="0"/>
          </a:p>
        </p:txBody>
      </p:sp>
      <p:sp>
        <p:nvSpPr>
          <p:cNvPr id="4" name="Slide Number Placeholder 3"/>
          <p:cNvSpPr>
            <a:spLocks noGrp="1"/>
          </p:cNvSpPr>
          <p:nvPr>
            <p:ph type="sldNum" sz="quarter" idx="11"/>
          </p:nvPr>
        </p:nvSpPr>
        <p:spPr/>
        <p:txBody>
          <a:bodyPr/>
          <a:lstStyle/>
          <a:p>
            <a:pPr>
              <a:defRPr/>
            </a:pPr>
            <a:fld id="{34BC1E9D-A5BA-7E40-AF7C-D161EDC63C0A}" type="slidenum">
              <a:rPr lang="fr-FR" smtClean="0"/>
              <a:pPr>
                <a:defRPr/>
              </a:pPr>
              <a:t>11</a:t>
            </a:fld>
            <a:endParaRPr lang="fr-FR"/>
          </a:p>
        </p:txBody>
      </p:sp>
      <p:sp>
        <p:nvSpPr>
          <p:cNvPr id="8" name="Rectangle 7"/>
          <p:cNvSpPr/>
          <p:nvPr/>
        </p:nvSpPr>
        <p:spPr>
          <a:xfrm>
            <a:off x="6228184" y="6362735"/>
            <a:ext cx="2236510" cy="461665"/>
          </a:xfrm>
          <a:prstGeom prst="rect">
            <a:avLst/>
          </a:prstGeom>
        </p:spPr>
        <p:txBody>
          <a:bodyPr wrap="none">
            <a:spAutoFit/>
          </a:bodyPr>
          <a:lstStyle/>
          <a:p>
            <a:pPr marL="0" indent="0">
              <a:buNone/>
            </a:pPr>
            <a:r>
              <a:rPr lang="en-US" dirty="0">
                <a:solidFill>
                  <a:srgbClr val="0000FF"/>
                </a:solidFill>
              </a:rPr>
              <a:t>#UDLictImpact</a:t>
            </a:r>
            <a:endParaRPr lang="en-CA" dirty="0">
              <a:solidFill>
                <a:srgbClr val="0000FF"/>
              </a:solidFill>
            </a:endParaRPr>
          </a:p>
        </p:txBody>
      </p:sp>
    </p:spTree>
    <p:extLst>
      <p:ext uri="{BB962C8B-B14F-4D97-AF65-F5344CB8AC3E}">
        <p14:creationId xmlns:p14="http://schemas.microsoft.com/office/powerpoint/2010/main" val="30041564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rPr>
              <a:t>Post-Secondary Stakeholders</a:t>
            </a:r>
            <a:endParaRPr lang="en-US" dirty="0">
              <a:effectLst/>
            </a:endParaRPr>
          </a:p>
        </p:txBody>
      </p:sp>
      <p:sp>
        <p:nvSpPr>
          <p:cNvPr id="3" name="Content Placeholder 2"/>
          <p:cNvSpPr>
            <a:spLocks noGrp="1"/>
          </p:cNvSpPr>
          <p:nvPr>
            <p:ph sz="quarter" idx="1"/>
          </p:nvPr>
        </p:nvSpPr>
        <p:spPr>
          <a:xfrm>
            <a:off x="323528" y="1268760"/>
            <a:ext cx="8686800" cy="5040560"/>
          </a:xfrm>
        </p:spPr>
        <p:txBody>
          <a:bodyPr/>
          <a:lstStyle/>
          <a:p>
            <a:pPr marL="742950" indent="-742950">
              <a:lnSpc>
                <a:spcPct val="120000"/>
              </a:lnSpc>
              <a:buFont typeface="+mj-lt"/>
              <a:buAutoNum type="arabicPeriod"/>
            </a:pPr>
            <a:r>
              <a:rPr lang="en-US" sz="2800" dirty="0" smtClean="0"/>
              <a:t>Students </a:t>
            </a:r>
          </a:p>
          <a:p>
            <a:pPr marL="742950" indent="-742950">
              <a:lnSpc>
                <a:spcPct val="120000"/>
              </a:lnSpc>
              <a:buFont typeface="+mj-lt"/>
              <a:buAutoNum type="arabicPeriod"/>
            </a:pPr>
            <a:r>
              <a:rPr lang="en-US" sz="2800" dirty="0"/>
              <a:t>Instructors using e-</a:t>
            </a:r>
            <a:r>
              <a:rPr lang="en-US" sz="2800" dirty="0" smtClean="0"/>
              <a:t>learning</a:t>
            </a:r>
          </a:p>
          <a:p>
            <a:pPr marL="742950" indent="-742950">
              <a:lnSpc>
                <a:spcPct val="120000"/>
              </a:lnSpc>
              <a:buFont typeface="+mj-lt"/>
              <a:buAutoNum type="arabicPeriod"/>
            </a:pPr>
            <a:r>
              <a:rPr lang="en-US" sz="2800" dirty="0" smtClean="0"/>
              <a:t>Disability service providers </a:t>
            </a:r>
          </a:p>
          <a:p>
            <a:pPr marL="742950" indent="-742950">
              <a:lnSpc>
                <a:spcPct val="120000"/>
              </a:lnSpc>
              <a:buFont typeface="+mj-lt"/>
              <a:buAutoNum type="arabicPeriod"/>
            </a:pPr>
            <a:r>
              <a:rPr lang="en-US" sz="2800" dirty="0" smtClean="0"/>
              <a:t>Access technologists</a:t>
            </a:r>
          </a:p>
          <a:p>
            <a:pPr marL="742950" indent="-742950">
              <a:lnSpc>
                <a:spcPct val="120000"/>
              </a:lnSpc>
              <a:buFont typeface="+mj-lt"/>
              <a:buAutoNum type="arabicPeriod"/>
            </a:pPr>
            <a:r>
              <a:rPr lang="en-US" sz="2800" dirty="0" smtClean="0"/>
              <a:t>Campus e-</a:t>
            </a:r>
            <a:r>
              <a:rPr lang="en-US" sz="2800" dirty="0"/>
              <a:t>learning professionals </a:t>
            </a:r>
            <a:r>
              <a:rPr lang="en-US" sz="2800" dirty="0" smtClean="0"/>
              <a:t>who lead </a:t>
            </a:r>
            <a:r>
              <a:rPr lang="en-US" sz="2800" dirty="0"/>
              <a:t>and </a:t>
            </a:r>
            <a:r>
              <a:rPr lang="en-US" sz="2800" dirty="0" smtClean="0"/>
              <a:t>select </a:t>
            </a:r>
            <a:r>
              <a:rPr lang="en-US" sz="2800" dirty="0"/>
              <a:t>e-learning products </a:t>
            </a:r>
            <a:endParaRPr lang="en-US" sz="2800" dirty="0" smtClean="0"/>
          </a:p>
          <a:p>
            <a:pPr marL="742950" indent="-742950">
              <a:lnSpc>
                <a:spcPct val="110000"/>
              </a:lnSpc>
              <a:buFont typeface="+mj-lt"/>
              <a:buAutoNum type="arabicPeriod"/>
            </a:pPr>
            <a:r>
              <a:rPr lang="en-US" sz="2800" dirty="0" smtClean="0"/>
              <a:t>Vendors: develop/sell </a:t>
            </a:r>
            <a:r>
              <a:rPr lang="en-US" sz="2800" dirty="0"/>
              <a:t>e-learning products to </a:t>
            </a:r>
            <a:r>
              <a:rPr lang="en-US" sz="2800" dirty="0" smtClean="0"/>
              <a:t>institutions</a:t>
            </a:r>
            <a:endParaRPr lang="en-CA" sz="2800" dirty="0" smtClean="0"/>
          </a:p>
          <a:p>
            <a:pPr marL="742950" indent="-742950">
              <a:lnSpc>
                <a:spcPct val="110000"/>
              </a:lnSpc>
              <a:buFont typeface="+mj-lt"/>
              <a:buAutoNum type="arabicPeriod"/>
            </a:pPr>
            <a:r>
              <a:rPr lang="en-CA" sz="2800" dirty="0" smtClean="0"/>
              <a:t>Others?</a:t>
            </a:r>
            <a:r>
              <a:rPr lang="en-US" sz="2800" dirty="0"/>
              <a:t> </a:t>
            </a:r>
          </a:p>
        </p:txBody>
      </p:sp>
      <p:sp>
        <p:nvSpPr>
          <p:cNvPr id="4" name="Slide Number Placeholder 3"/>
          <p:cNvSpPr>
            <a:spLocks noGrp="1"/>
          </p:cNvSpPr>
          <p:nvPr>
            <p:ph type="sldNum" sz="quarter" idx="11"/>
          </p:nvPr>
        </p:nvSpPr>
        <p:spPr/>
        <p:txBody>
          <a:bodyPr/>
          <a:lstStyle/>
          <a:p>
            <a:pPr>
              <a:defRPr/>
            </a:pPr>
            <a:fld id="{34BC1E9D-A5BA-7E40-AF7C-D161EDC63C0A}" type="slidenum">
              <a:rPr lang="fr-FR" smtClean="0"/>
              <a:pPr>
                <a:defRPr/>
              </a:pPr>
              <a:t>12</a:t>
            </a:fld>
            <a:endParaRPr lang="fr-FR"/>
          </a:p>
        </p:txBody>
      </p:sp>
      <p:pic>
        <p:nvPicPr>
          <p:cNvPr id="7171" name="Picture 3" descr="Each sign representas a different type of post secondary path.&#10;For example: University, college, apprenticeship." title="Five signposts showpost on a pole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07305" y="1340768"/>
            <a:ext cx="3152048" cy="20882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p:cNvSpPr/>
          <p:nvPr/>
        </p:nvSpPr>
        <p:spPr>
          <a:xfrm>
            <a:off x="6228184" y="6362735"/>
            <a:ext cx="2236510" cy="461665"/>
          </a:xfrm>
          <a:prstGeom prst="rect">
            <a:avLst/>
          </a:prstGeom>
        </p:spPr>
        <p:txBody>
          <a:bodyPr wrap="none">
            <a:spAutoFit/>
          </a:bodyPr>
          <a:lstStyle/>
          <a:p>
            <a:pPr marL="0" indent="0">
              <a:buNone/>
            </a:pPr>
            <a:r>
              <a:rPr lang="en-US" dirty="0">
                <a:solidFill>
                  <a:srgbClr val="0000FF"/>
                </a:solidFill>
              </a:rPr>
              <a:t>#UDLictImpact</a:t>
            </a:r>
            <a:endParaRPr lang="en-CA" dirty="0">
              <a:solidFill>
                <a:srgbClr val="0000FF"/>
              </a:solidFill>
            </a:endParaRPr>
          </a:p>
        </p:txBody>
      </p:sp>
    </p:spTree>
    <p:extLst>
      <p:ext uri="{BB962C8B-B14F-4D97-AF65-F5344CB8AC3E}">
        <p14:creationId xmlns:p14="http://schemas.microsoft.com/office/powerpoint/2010/main" val="246543751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effectLst/>
              </a:rPr>
              <a:t>Engage &amp; </a:t>
            </a:r>
            <a:r>
              <a:rPr lang="en-CA" dirty="0" smtClean="0">
                <a:effectLst/>
              </a:rPr>
              <a:t>Express</a:t>
            </a:r>
            <a:endParaRPr lang="en-CA" dirty="0">
              <a:effectLst/>
            </a:endParaRPr>
          </a:p>
        </p:txBody>
      </p:sp>
      <p:sp>
        <p:nvSpPr>
          <p:cNvPr id="3" name="Content Placeholder 2"/>
          <p:cNvSpPr>
            <a:spLocks noGrp="1"/>
          </p:cNvSpPr>
          <p:nvPr>
            <p:ph sz="quarter" idx="1"/>
          </p:nvPr>
        </p:nvSpPr>
        <p:spPr>
          <a:xfrm>
            <a:off x="178811" y="1268760"/>
            <a:ext cx="8930456" cy="4888200"/>
          </a:xfrm>
        </p:spPr>
        <p:txBody>
          <a:bodyPr/>
          <a:lstStyle/>
          <a:p>
            <a:pPr marL="0" indent="0">
              <a:buNone/>
            </a:pPr>
            <a:endParaRPr lang="en-US" dirty="0" smtClean="0"/>
          </a:p>
          <a:p>
            <a:r>
              <a:rPr lang="en-US" dirty="0" smtClean="0"/>
              <a:t>What you now know re: considerations?</a:t>
            </a:r>
          </a:p>
          <a:p>
            <a:pPr marL="0" indent="0" algn="ctr">
              <a:buNone/>
            </a:pPr>
            <a:endParaRPr lang="en-US" dirty="0"/>
          </a:p>
          <a:p>
            <a:pPr marL="0" indent="0" algn="ctr">
              <a:buNone/>
            </a:pPr>
            <a:r>
              <a:rPr lang="en-US" dirty="0" smtClean="0"/>
              <a:t>#UDLictImpact</a:t>
            </a:r>
          </a:p>
          <a:p>
            <a:pPr marL="0" indent="0" algn="ctr">
              <a:buNone/>
            </a:pPr>
            <a:endParaRPr lang="en-US" dirty="0"/>
          </a:p>
          <a:p>
            <a:r>
              <a:rPr lang="en-US" dirty="0" smtClean="0"/>
              <a:t>Think - Pair - Share</a:t>
            </a:r>
            <a:endParaRPr lang="en-US" dirty="0"/>
          </a:p>
          <a:p>
            <a:pPr marL="0" indent="0">
              <a:buNone/>
            </a:pPr>
            <a:endParaRPr lang="en-US" dirty="0"/>
          </a:p>
          <a:p>
            <a:pPr marL="0" indent="0" algn="ctr">
              <a:buNone/>
            </a:pPr>
            <a:endParaRPr lang="en-US" dirty="0" smtClean="0"/>
          </a:p>
        </p:txBody>
      </p:sp>
      <p:sp>
        <p:nvSpPr>
          <p:cNvPr id="4" name="Slide Number Placeholder 3"/>
          <p:cNvSpPr>
            <a:spLocks noGrp="1"/>
          </p:cNvSpPr>
          <p:nvPr>
            <p:ph type="sldNum" sz="quarter" idx="11"/>
          </p:nvPr>
        </p:nvSpPr>
        <p:spPr/>
        <p:txBody>
          <a:bodyPr/>
          <a:lstStyle/>
          <a:p>
            <a:pPr>
              <a:defRPr/>
            </a:pPr>
            <a:fld id="{34BC1E9D-A5BA-7E40-AF7C-D161EDC63C0A}" type="slidenum">
              <a:rPr lang="fr-FR" smtClean="0"/>
              <a:pPr>
                <a:defRPr/>
              </a:pPr>
              <a:t>13</a:t>
            </a:fld>
            <a:endParaRPr lang="fr-FR"/>
          </a:p>
        </p:txBody>
      </p:sp>
      <p:pic>
        <p:nvPicPr>
          <p:cNvPr id="11266" name="Picture 2" title="Twitter bir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3068960"/>
            <a:ext cx="1524000" cy="857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p:cNvSpPr/>
          <p:nvPr/>
        </p:nvSpPr>
        <p:spPr>
          <a:xfrm>
            <a:off x="6228184" y="6362735"/>
            <a:ext cx="2236510" cy="461665"/>
          </a:xfrm>
          <a:prstGeom prst="rect">
            <a:avLst/>
          </a:prstGeom>
        </p:spPr>
        <p:txBody>
          <a:bodyPr wrap="none">
            <a:spAutoFit/>
          </a:bodyPr>
          <a:lstStyle/>
          <a:p>
            <a:pPr marL="0" indent="0">
              <a:buNone/>
            </a:pPr>
            <a:r>
              <a:rPr lang="en-US" dirty="0">
                <a:solidFill>
                  <a:srgbClr val="0000FF"/>
                </a:solidFill>
              </a:rPr>
              <a:t>#UDLictImpact</a:t>
            </a:r>
            <a:endParaRPr lang="en-CA" dirty="0">
              <a:solidFill>
                <a:srgbClr val="0000FF"/>
              </a:solidFill>
            </a:endParaRPr>
          </a:p>
        </p:txBody>
      </p:sp>
    </p:spTree>
    <p:extLst>
      <p:ext uri="{BB962C8B-B14F-4D97-AF65-F5344CB8AC3E}">
        <p14:creationId xmlns:p14="http://schemas.microsoft.com/office/powerpoint/2010/main" val="203914881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rPr>
              <a:t>Course Design Questions </a:t>
            </a:r>
            <a:endParaRPr lang="en-US" dirty="0">
              <a:effectLst/>
            </a:endParaRPr>
          </a:p>
        </p:txBody>
      </p:sp>
      <p:sp>
        <p:nvSpPr>
          <p:cNvPr id="3" name="Content Placeholder 2"/>
          <p:cNvSpPr>
            <a:spLocks noGrp="1"/>
          </p:cNvSpPr>
          <p:nvPr>
            <p:ph sz="quarter" idx="1"/>
          </p:nvPr>
        </p:nvSpPr>
        <p:spPr>
          <a:xfrm>
            <a:off x="251520" y="1268760"/>
            <a:ext cx="8892480" cy="4888200"/>
          </a:xfrm>
        </p:spPr>
        <p:txBody>
          <a:bodyPr/>
          <a:lstStyle/>
          <a:p>
            <a:pPr marL="514350" indent="-514350">
              <a:lnSpc>
                <a:spcPct val="120000"/>
              </a:lnSpc>
              <a:buFont typeface="+mj-lt"/>
              <a:buAutoNum type="arabicPeriod"/>
            </a:pPr>
            <a:r>
              <a:rPr lang="en-US" sz="2800" dirty="0"/>
              <a:t>Are </a:t>
            </a:r>
            <a:r>
              <a:rPr lang="en-US" sz="2800" dirty="0" smtClean="0"/>
              <a:t>there barriers </a:t>
            </a:r>
            <a:r>
              <a:rPr lang="en-US" sz="2800" dirty="0"/>
              <a:t>in the course </a:t>
            </a:r>
            <a:r>
              <a:rPr lang="en-US" sz="2800" dirty="0" smtClean="0"/>
              <a:t>for the diversity of  </a:t>
            </a:r>
            <a:r>
              <a:rPr lang="en-US" sz="2800" dirty="0"/>
              <a:t>learners</a:t>
            </a:r>
            <a:r>
              <a:rPr lang="en-US" sz="2800" dirty="0" smtClean="0"/>
              <a:t>?</a:t>
            </a:r>
          </a:p>
          <a:p>
            <a:pPr marL="514350" indent="-514350">
              <a:lnSpc>
                <a:spcPct val="120000"/>
              </a:lnSpc>
              <a:buFont typeface="+mj-lt"/>
              <a:buAutoNum type="arabicPeriod"/>
            </a:pPr>
            <a:endParaRPr lang="en-US" sz="1000" dirty="0"/>
          </a:p>
          <a:p>
            <a:pPr marL="514350" indent="-514350">
              <a:lnSpc>
                <a:spcPct val="120000"/>
              </a:lnSpc>
              <a:buFont typeface="+mj-lt"/>
              <a:buAutoNum type="arabicPeriod"/>
            </a:pPr>
            <a:r>
              <a:rPr lang="en-US" sz="2800" dirty="0"/>
              <a:t>Has accessibility of LMS/</a:t>
            </a:r>
            <a:r>
              <a:rPr lang="en-US" sz="2800" dirty="0" smtClean="0"/>
              <a:t>CMSs </a:t>
            </a:r>
            <a:r>
              <a:rPr lang="en-US" sz="2800" dirty="0"/>
              <a:t>been considered</a:t>
            </a:r>
            <a:r>
              <a:rPr lang="en-US" sz="2800" dirty="0" smtClean="0"/>
              <a:t>?</a:t>
            </a:r>
          </a:p>
          <a:p>
            <a:pPr marL="514350" indent="-514350">
              <a:lnSpc>
                <a:spcPct val="120000"/>
              </a:lnSpc>
              <a:buFont typeface="+mj-lt"/>
              <a:buAutoNum type="arabicPeriod"/>
            </a:pPr>
            <a:endParaRPr lang="en-US" sz="1000" dirty="0"/>
          </a:p>
          <a:p>
            <a:pPr marL="514350" indent="-514350">
              <a:lnSpc>
                <a:spcPct val="120000"/>
              </a:lnSpc>
              <a:buFont typeface="+mj-lt"/>
              <a:buAutoNum type="arabicPeriod"/>
            </a:pPr>
            <a:r>
              <a:rPr lang="en-US" sz="2800" dirty="0" smtClean="0"/>
              <a:t>Has the use of </a:t>
            </a:r>
            <a:r>
              <a:rPr lang="en-US" sz="2800" dirty="0"/>
              <a:t>mobile </a:t>
            </a:r>
            <a:r>
              <a:rPr lang="en-US" sz="2800" dirty="0" smtClean="0"/>
              <a:t>devices been considered?</a:t>
            </a:r>
          </a:p>
          <a:p>
            <a:pPr marL="514350" indent="-514350">
              <a:lnSpc>
                <a:spcPct val="120000"/>
              </a:lnSpc>
              <a:buFont typeface="+mj-lt"/>
              <a:buAutoNum type="arabicPeriod"/>
            </a:pPr>
            <a:endParaRPr lang="en-US" sz="1000" dirty="0"/>
          </a:p>
          <a:p>
            <a:pPr marL="514350" indent="-514350">
              <a:lnSpc>
                <a:spcPct val="120000"/>
              </a:lnSpc>
              <a:buFont typeface="+mj-lt"/>
              <a:buAutoNum type="arabicPeriod"/>
            </a:pPr>
            <a:r>
              <a:rPr lang="en-US" sz="2800" dirty="0"/>
              <a:t>Are digital versions of course </a:t>
            </a:r>
            <a:r>
              <a:rPr lang="en-US" sz="2800" dirty="0" smtClean="0"/>
              <a:t>material </a:t>
            </a:r>
            <a:r>
              <a:rPr lang="en-US" sz="2800" dirty="0"/>
              <a:t>accessible and useable?</a:t>
            </a:r>
          </a:p>
          <a:p>
            <a:pPr marL="742950" indent="-742950">
              <a:lnSpc>
                <a:spcPct val="120000"/>
              </a:lnSpc>
              <a:buFont typeface="+mj-lt"/>
              <a:buAutoNum type="arabicPeriod"/>
            </a:pPr>
            <a:endParaRPr lang="en-US" sz="2800" dirty="0" smtClean="0"/>
          </a:p>
          <a:p>
            <a:pPr marL="742950" indent="-742950">
              <a:lnSpc>
                <a:spcPct val="120000"/>
              </a:lnSpc>
              <a:buFont typeface="+mj-lt"/>
              <a:buAutoNum type="arabicPeriod"/>
            </a:pPr>
            <a:endParaRPr lang="en-US" sz="2800" dirty="0"/>
          </a:p>
        </p:txBody>
      </p:sp>
      <p:sp>
        <p:nvSpPr>
          <p:cNvPr id="4" name="Slide Number Placeholder 3"/>
          <p:cNvSpPr>
            <a:spLocks noGrp="1"/>
          </p:cNvSpPr>
          <p:nvPr>
            <p:ph type="sldNum" sz="quarter" idx="11"/>
          </p:nvPr>
        </p:nvSpPr>
        <p:spPr/>
        <p:txBody>
          <a:bodyPr/>
          <a:lstStyle/>
          <a:p>
            <a:pPr>
              <a:defRPr/>
            </a:pPr>
            <a:fld id="{34BC1E9D-A5BA-7E40-AF7C-D161EDC63C0A}" type="slidenum">
              <a:rPr lang="fr-FR" smtClean="0"/>
              <a:pPr>
                <a:defRPr/>
              </a:pPr>
              <a:t>14</a:t>
            </a:fld>
            <a:endParaRPr lang="fr-FR"/>
          </a:p>
        </p:txBody>
      </p:sp>
      <p:pic>
        <p:nvPicPr>
          <p:cNvPr id="4099" name="Picture 3" descr="Shows this title and two laptops, three textbooks and a pen." title="Course Design and Delivery"/>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5508104" y="4869160"/>
            <a:ext cx="3408000" cy="13777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p:cNvSpPr/>
          <p:nvPr/>
        </p:nvSpPr>
        <p:spPr>
          <a:xfrm>
            <a:off x="6228184" y="6362735"/>
            <a:ext cx="2236510" cy="461665"/>
          </a:xfrm>
          <a:prstGeom prst="rect">
            <a:avLst/>
          </a:prstGeom>
        </p:spPr>
        <p:txBody>
          <a:bodyPr wrap="none">
            <a:spAutoFit/>
          </a:bodyPr>
          <a:lstStyle/>
          <a:p>
            <a:pPr marL="0" indent="0">
              <a:buNone/>
            </a:pPr>
            <a:r>
              <a:rPr lang="en-US" dirty="0">
                <a:solidFill>
                  <a:srgbClr val="0000FF"/>
                </a:solidFill>
              </a:rPr>
              <a:t>#UDLictImpact</a:t>
            </a:r>
            <a:endParaRPr lang="en-CA" dirty="0">
              <a:solidFill>
                <a:srgbClr val="0000FF"/>
              </a:solidFill>
            </a:endParaRPr>
          </a:p>
        </p:txBody>
      </p:sp>
    </p:spTree>
    <p:extLst>
      <p:ext uri="{BB962C8B-B14F-4D97-AF65-F5344CB8AC3E}">
        <p14:creationId xmlns:p14="http://schemas.microsoft.com/office/powerpoint/2010/main" val="30535364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rPr>
              <a:t>Course Design Questions </a:t>
            </a:r>
            <a:endParaRPr lang="en-US" dirty="0">
              <a:effectLst/>
            </a:endParaRPr>
          </a:p>
        </p:txBody>
      </p:sp>
      <p:sp>
        <p:nvSpPr>
          <p:cNvPr id="3" name="Content Placeholder 2"/>
          <p:cNvSpPr>
            <a:spLocks noGrp="1"/>
          </p:cNvSpPr>
          <p:nvPr>
            <p:ph sz="quarter" idx="1"/>
          </p:nvPr>
        </p:nvSpPr>
        <p:spPr>
          <a:xfrm>
            <a:off x="251520" y="1268760"/>
            <a:ext cx="8686800" cy="4888200"/>
          </a:xfrm>
        </p:spPr>
        <p:txBody>
          <a:bodyPr/>
          <a:lstStyle/>
          <a:p>
            <a:pPr marL="514350" indent="-514350">
              <a:lnSpc>
                <a:spcPct val="120000"/>
              </a:lnSpc>
              <a:buFont typeface="+mj-lt"/>
              <a:buAutoNum type="arabicPeriod" startAt="5"/>
            </a:pPr>
            <a:r>
              <a:rPr lang="en-US" sz="2800" dirty="0"/>
              <a:t>Are there options for engagement with course content and objectives?</a:t>
            </a:r>
          </a:p>
          <a:p>
            <a:pPr marL="514350" indent="-514350">
              <a:lnSpc>
                <a:spcPct val="120000"/>
              </a:lnSpc>
              <a:buFont typeface="+mj-lt"/>
              <a:buAutoNum type="arabicPeriod" startAt="5"/>
            </a:pPr>
            <a:r>
              <a:rPr lang="en-US" sz="2800" dirty="0" smtClean="0"/>
              <a:t>Can students demonstrate </a:t>
            </a:r>
            <a:r>
              <a:rPr lang="en-US" sz="2800" dirty="0"/>
              <a:t>what they </a:t>
            </a:r>
            <a:r>
              <a:rPr lang="en-US" sz="2800" dirty="0" smtClean="0"/>
              <a:t>learned through </a:t>
            </a:r>
            <a:r>
              <a:rPr lang="en-US" sz="2800" dirty="0"/>
              <a:t>accessible ICTs or e-learning </a:t>
            </a:r>
            <a:r>
              <a:rPr lang="en-US" sz="2800" dirty="0" smtClean="0"/>
              <a:t>tools?</a:t>
            </a:r>
          </a:p>
          <a:p>
            <a:pPr marL="514350" lvl="0" indent="-514350">
              <a:lnSpc>
                <a:spcPct val="120000"/>
              </a:lnSpc>
              <a:buFont typeface="+mj-lt"/>
              <a:buAutoNum type="arabicPeriod" startAt="5"/>
            </a:pPr>
            <a:r>
              <a:rPr lang="en-US" sz="2800" dirty="0" smtClean="0"/>
              <a:t>Have learning modules/activities been validated for access and usability with the institution’s access technologist?</a:t>
            </a:r>
          </a:p>
          <a:p>
            <a:pPr marL="514350" lvl="0" indent="-514350">
              <a:lnSpc>
                <a:spcPct val="120000"/>
              </a:lnSpc>
              <a:buFont typeface="+mj-lt"/>
              <a:buAutoNum type="arabicPeriod" startAt="5"/>
            </a:pPr>
            <a:r>
              <a:rPr lang="en-US" sz="2800" dirty="0" smtClean="0"/>
              <a:t>Have all stakeholders been considered in ICT related decisions?</a:t>
            </a:r>
            <a:endParaRPr lang="en-US" sz="2800" dirty="0"/>
          </a:p>
        </p:txBody>
      </p:sp>
      <p:sp>
        <p:nvSpPr>
          <p:cNvPr id="4" name="Slide Number Placeholder 3"/>
          <p:cNvSpPr>
            <a:spLocks noGrp="1"/>
          </p:cNvSpPr>
          <p:nvPr>
            <p:ph type="sldNum" sz="quarter" idx="11"/>
          </p:nvPr>
        </p:nvSpPr>
        <p:spPr/>
        <p:txBody>
          <a:bodyPr/>
          <a:lstStyle/>
          <a:p>
            <a:pPr>
              <a:defRPr/>
            </a:pPr>
            <a:fld id="{34BC1E9D-A5BA-7E40-AF7C-D161EDC63C0A}" type="slidenum">
              <a:rPr lang="fr-FR" smtClean="0"/>
              <a:pPr>
                <a:defRPr/>
              </a:pPr>
              <a:t>15</a:t>
            </a:fld>
            <a:endParaRPr lang="fr-FR"/>
          </a:p>
        </p:txBody>
      </p:sp>
      <p:sp>
        <p:nvSpPr>
          <p:cNvPr id="8" name="Rectangle 7"/>
          <p:cNvSpPr/>
          <p:nvPr/>
        </p:nvSpPr>
        <p:spPr>
          <a:xfrm>
            <a:off x="6228184" y="6362735"/>
            <a:ext cx="2236510" cy="461665"/>
          </a:xfrm>
          <a:prstGeom prst="rect">
            <a:avLst/>
          </a:prstGeom>
        </p:spPr>
        <p:txBody>
          <a:bodyPr wrap="none">
            <a:spAutoFit/>
          </a:bodyPr>
          <a:lstStyle/>
          <a:p>
            <a:pPr marL="0" indent="0">
              <a:buNone/>
            </a:pPr>
            <a:r>
              <a:rPr lang="en-US" dirty="0">
                <a:solidFill>
                  <a:srgbClr val="0000FF"/>
                </a:solidFill>
              </a:rPr>
              <a:t>#UDLictImpact</a:t>
            </a:r>
            <a:endParaRPr lang="en-CA" dirty="0">
              <a:solidFill>
                <a:srgbClr val="0000FF"/>
              </a:solidFill>
            </a:endParaRPr>
          </a:p>
        </p:txBody>
      </p:sp>
    </p:spTree>
    <p:extLst>
      <p:ext uri="{BB962C8B-B14F-4D97-AF65-F5344CB8AC3E}">
        <p14:creationId xmlns:p14="http://schemas.microsoft.com/office/powerpoint/2010/main" val="22254483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rPr>
              <a:t>Questions &amp; Contact</a:t>
            </a:r>
            <a:endParaRPr lang="en-US" dirty="0">
              <a:effectLst/>
            </a:endParaRPr>
          </a:p>
        </p:txBody>
      </p:sp>
      <p:sp>
        <p:nvSpPr>
          <p:cNvPr id="3" name="Content Placeholder 2"/>
          <p:cNvSpPr>
            <a:spLocks noGrp="1"/>
          </p:cNvSpPr>
          <p:nvPr>
            <p:ph sz="quarter" idx="1"/>
          </p:nvPr>
        </p:nvSpPr>
        <p:spPr/>
        <p:txBody>
          <a:bodyPr/>
          <a:lstStyle/>
          <a:p>
            <a:pPr marL="0" indent="0" algn="ctr">
              <a:lnSpc>
                <a:spcPct val="110000"/>
              </a:lnSpc>
              <a:spcBef>
                <a:spcPts val="0"/>
              </a:spcBef>
              <a:spcAft>
                <a:spcPts val="0"/>
              </a:spcAft>
              <a:buNone/>
              <a:defRPr/>
            </a:pPr>
            <a:r>
              <a:rPr lang="en-US" dirty="0"/>
              <a:t>Roberta </a:t>
            </a:r>
            <a:r>
              <a:rPr lang="en-US" dirty="0" smtClean="0"/>
              <a:t>Thomson </a:t>
            </a:r>
            <a:r>
              <a:rPr lang="en-US" sz="3200" dirty="0" smtClean="0">
                <a:hlinkClick r:id="rId2"/>
              </a:rPr>
              <a:t>roberta.thomson2</a:t>
            </a:r>
            <a:r>
              <a:rPr lang="en-US" sz="3200" dirty="0">
                <a:hlinkClick r:id="rId2"/>
              </a:rPr>
              <a:t>@mcgill.ca</a:t>
            </a:r>
            <a:r>
              <a:rPr lang="en-US" sz="3200" dirty="0"/>
              <a:t> </a:t>
            </a:r>
            <a:endParaRPr lang="en-US" sz="3200" dirty="0" smtClean="0"/>
          </a:p>
          <a:p>
            <a:pPr marL="0" indent="0" algn="ctr">
              <a:lnSpc>
                <a:spcPct val="110000"/>
              </a:lnSpc>
              <a:spcBef>
                <a:spcPts val="0"/>
              </a:spcBef>
              <a:spcAft>
                <a:spcPts val="0"/>
              </a:spcAft>
              <a:buNone/>
              <a:defRPr/>
            </a:pPr>
            <a:endParaRPr lang="en-US" sz="3200" dirty="0" smtClean="0"/>
          </a:p>
          <a:p>
            <a:pPr marL="0" indent="0" algn="ctr">
              <a:lnSpc>
                <a:spcPct val="110000"/>
              </a:lnSpc>
              <a:spcBef>
                <a:spcPts val="0"/>
              </a:spcBef>
              <a:spcAft>
                <a:spcPts val="0"/>
              </a:spcAft>
              <a:buNone/>
              <a:defRPr/>
            </a:pPr>
            <a:r>
              <a:rPr lang="en-US" dirty="0"/>
              <a:t>Alice Havel </a:t>
            </a:r>
            <a:endParaRPr lang="en-US" dirty="0" smtClean="0"/>
          </a:p>
          <a:p>
            <a:pPr marL="0" indent="0" algn="ctr">
              <a:lnSpc>
                <a:spcPct val="110000"/>
              </a:lnSpc>
              <a:spcBef>
                <a:spcPts val="0"/>
              </a:spcBef>
              <a:spcAft>
                <a:spcPts val="0"/>
              </a:spcAft>
              <a:buNone/>
              <a:defRPr/>
            </a:pPr>
            <a:r>
              <a:rPr lang="en-US" sz="3200" u="sng" dirty="0" smtClean="0">
                <a:hlinkClick r:id="rId3"/>
              </a:rPr>
              <a:t>ahavel@dawsoncollege.qc.ca</a:t>
            </a:r>
            <a:endParaRPr lang="en-US" sz="3200" u="sng" dirty="0" smtClean="0"/>
          </a:p>
          <a:p>
            <a:pPr marL="0" indent="0" algn="ctr">
              <a:lnSpc>
                <a:spcPct val="110000"/>
              </a:lnSpc>
              <a:spcBef>
                <a:spcPts val="0"/>
              </a:spcBef>
              <a:spcAft>
                <a:spcPts val="0"/>
              </a:spcAft>
              <a:buNone/>
              <a:defRPr/>
            </a:pPr>
            <a:endParaRPr lang="en-US" sz="3200" dirty="0"/>
          </a:p>
          <a:p>
            <a:pPr marL="0" indent="0" algn="ctr">
              <a:lnSpc>
                <a:spcPct val="110000"/>
              </a:lnSpc>
              <a:spcBef>
                <a:spcPts val="0"/>
              </a:spcBef>
              <a:spcAft>
                <a:spcPts val="0"/>
              </a:spcAft>
              <a:buNone/>
              <a:defRPr/>
            </a:pPr>
            <a:r>
              <a:rPr lang="en-US" u="sng" dirty="0" smtClean="0"/>
              <a:t>www.adaptech.org</a:t>
            </a:r>
          </a:p>
          <a:p>
            <a:pPr algn="ctr">
              <a:lnSpc>
                <a:spcPct val="110000"/>
              </a:lnSpc>
              <a:spcBef>
                <a:spcPts val="0"/>
              </a:spcBef>
              <a:spcAft>
                <a:spcPts val="0"/>
              </a:spcAft>
              <a:buFont typeface="Arial" panose="020B0604020202020204" pitchFamily="34" charset="0"/>
              <a:buChar char="•"/>
              <a:defRPr/>
            </a:pPr>
            <a:endParaRPr lang="en-US" u="sng" dirty="0"/>
          </a:p>
          <a:p>
            <a:endParaRPr lang="en-US" dirty="0"/>
          </a:p>
        </p:txBody>
      </p:sp>
      <p:sp>
        <p:nvSpPr>
          <p:cNvPr id="4" name="Slide Number Placeholder 3"/>
          <p:cNvSpPr>
            <a:spLocks noGrp="1"/>
          </p:cNvSpPr>
          <p:nvPr>
            <p:ph type="sldNum" sz="quarter" idx="11"/>
          </p:nvPr>
        </p:nvSpPr>
        <p:spPr/>
        <p:txBody>
          <a:bodyPr/>
          <a:lstStyle/>
          <a:p>
            <a:pPr>
              <a:defRPr/>
            </a:pPr>
            <a:fld id="{34BC1E9D-A5BA-7E40-AF7C-D161EDC63C0A}" type="slidenum">
              <a:rPr lang="fr-FR" smtClean="0"/>
              <a:pPr>
                <a:defRPr/>
              </a:pPr>
              <a:t>16</a:t>
            </a:fld>
            <a:endParaRPr lang="fr-FR"/>
          </a:p>
        </p:txBody>
      </p:sp>
      <p:pic>
        <p:nvPicPr>
          <p:cNvPr id="5" name="Picture 25" descr="Adaptech logo blue"/>
          <p:cNvPicPr>
            <a:picLocks noChangeAspect="1" noChangeArrowheads="1"/>
          </p:cNvPicPr>
          <p:nvPr/>
        </p:nvPicPr>
        <p:blipFill>
          <a:blip r:embed="rId4" cstate="email">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4355976" y="5373216"/>
            <a:ext cx="631825"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9" name="Picture 5" title="Question Mark image"/>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107504" y="33870"/>
            <a:ext cx="1259363" cy="12635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7"/>
          <p:cNvSpPr/>
          <p:nvPr/>
        </p:nvSpPr>
        <p:spPr>
          <a:xfrm>
            <a:off x="6228184" y="6362735"/>
            <a:ext cx="2236510" cy="461665"/>
          </a:xfrm>
          <a:prstGeom prst="rect">
            <a:avLst/>
          </a:prstGeom>
        </p:spPr>
        <p:txBody>
          <a:bodyPr wrap="none">
            <a:spAutoFit/>
          </a:bodyPr>
          <a:lstStyle/>
          <a:p>
            <a:pPr marL="0" indent="0">
              <a:buNone/>
            </a:pPr>
            <a:r>
              <a:rPr lang="en-US" dirty="0">
                <a:solidFill>
                  <a:srgbClr val="0000FF"/>
                </a:solidFill>
              </a:rPr>
              <a:t>#UDLictImpact</a:t>
            </a:r>
            <a:endParaRPr lang="en-CA" dirty="0">
              <a:solidFill>
                <a:srgbClr val="0000FF"/>
              </a:solidFill>
            </a:endParaRPr>
          </a:p>
        </p:txBody>
      </p:sp>
    </p:spTree>
    <p:extLst>
      <p:ext uri="{BB962C8B-B14F-4D97-AF65-F5344CB8AC3E}">
        <p14:creationId xmlns:p14="http://schemas.microsoft.com/office/powerpoint/2010/main" val="275801332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sz="quarter" idx="1"/>
            <p:extLst>
              <p:ext uri="{D42A27DB-BD31-4B8C-83A1-F6EECF244321}">
                <p14:modId xmlns:p14="http://schemas.microsoft.com/office/powerpoint/2010/main" val="3748428837"/>
              </p:ext>
            </p:extLst>
          </p:nvPr>
        </p:nvGraphicFramePr>
        <p:xfrm>
          <a:off x="467544" y="518160"/>
          <a:ext cx="8496944" cy="5943599"/>
        </p:xfrm>
        <a:graphic>
          <a:graphicData uri="http://schemas.openxmlformats.org/drawingml/2006/table">
            <a:tbl>
              <a:tblPr firstRow="1" bandRow="1">
                <a:tableStyleId>{5C22544A-7EE6-4342-B048-85BDC9FD1C3A}</a:tableStyleId>
              </a:tblPr>
              <a:tblGrid>
                <a:gridCol w="3802389"/>
                <a:gridCol w="4694555"/>
              </a:tblGrid>
              <a:tr h="370840">
                <a:tc>
                  <a:txBody>
                    <a:bodyPr/>
                    <a:lstStyle/>
                    <a:p>
                      <a:r>
                        <a:rPr kumimoji="0" lang="en-US" sz="1800" b="0" i="0" kern="1200" dirty="0" smtClean="0">
                          <a:solidFill>
                            <a:schemeClr val="dk1"/>
                          </a:solidFill>
                          <a:effectLst/>
                          <a:latin typeface="Arial" panose="020B0604020202020204" pitchFamily="34" charset="0"/>
                          <a:ea typeface="ＭＳ 明朝"/>
                          <a:cs typeface="Arial" panose="020B0604020202020204" pitchFamily="34" charset="0"/>
                        </a:rPr>
                        <a:t>AccessDL</a:t>
                      </a:r>
                      <a:endParaRPr kumimoji="0" lang="en-US" sz="1800" b="0" i="0" kern="1200" dirty="0">
                        <a:solidFill>
                          <a:schemeClr val="dk1"/>
                        </a:solidFill>
                        <a:effectLst/>
                        <a:latin typeface="Arial" panose="020B0604020202020204" pitchFamily="34" charset="0"/>
                        <a:ea typeface="ＭＳ 明朝"/>
                        <a:cs typeface="Arial" panose="020B0604020202020204" pitchFamily="34" charset="0"/>
                      </a:endParaRPr>
                    </a:p>
                  </a:txBody>
                  <a:tcPr>
                    <a:noFill/>
                  </a:tcPr>
                </a:tc>
                <a:tc>
                  <a:txBody>
                    <a:bodyPr/>
                    <a:lstStyle/>
                    <a:p>
                      <a:r>
                        <a:rPr kumimoji="0" lang="en-US" sz="1800" b="0" u="sng" kern="1200" dirty="0" smtClean="0">
                          <a:solidFill>
                            <a:schemeClr val="dk1"/>
                          </a:solidFill>
                          <a:effectLst/>
                          <a:latin typeface="Arial" panose="020B0604020202020204" pitchFamily="34" charset="0"/>
                          <a:ea typeface="+mn-ea"/>
                          <a:cs typeface="Arial" panose="020B0604020202020204" pitchFamily="34" charset="0"/>
                          <a:hlinkClick r:id="rId3"/>
                        </a:rPr>
                        <a:t>http://www.uw.edu/doit/Resources/accessdl.html</a:t>
                      </a:r>
                      <a:r>
                        <a:rPr kumimoji="0" lang="en-US" sz="1800" b="0" u="sng" kern="1200" dirty="0" smtClean="0">
                          <a:solidFill>
                            <a:schemeClr val="dk1"/>
                          </a:solidFill>
                          <a:effectLst/>
                          <a:latin typeface="Arial" panose="020B0604020202020204" pitchFamily="34" charset="0"/>
                          <a:ea typeface="+mn-ea"/>
                          <a:cs typeface="Arial" panose="020B0604020202020204" pitchFamily="34" charset="0"/>
                        </a:rPr>
                        <a:t>  </a:t>
                      </a:r>
                      <a:endParaRPr kumimoji="0" lang="en-US" sz="1800" b="0" u="sng" kern="1200" dirty="0">
                        <a:solidFill>
                          <a:schemeClr val="dk1"/>
                        </a:solidFill>
                        <a:effectLst/>
                        <a:latin typeface="Arial" panose="020B0604020202020204" pitchFamily="34" charset="0"/>
                        <a:ea typeface="+mn-ea"/>
                        <a:cs typeface="Arial" panose="020B0604020202020204" pitchFamily="34" charset="0"/>
                      </a:endParaRPr>
                    </a:p>
                  </a:txBody>
                  <a:tcPr>
                    <a:noFill/>
                  </a:tcPr>
                </a:tc>
              </a:tr>
              <a:tr h="370840">
                <a:tc>
                  <a:txBody>
                    <a:bodyPr/>
                    <a:lstStyle/>
                    <a:p>
                      <a:r>
                        <a:rPr lang="en-US" sz="1800" dirty="0" smtClean="0">
                          <a:effectLst/>
                          <a:latin typeface="Arial" panose="020B0604020202020204" pitchFamily="34" charset="0"/>
                          <a:ea typeface="ＭＳ 明朝"/>
                          <a:cs typeface="Arial" panose="020B0604020202020204" pitchFamily="34" charset="0"/>
                        </a:rPr>
                        <a:t>Adaptech Research Network: Database of Free and Inexpensive</a:t>
                      </a:r>
                      <a:r>
                        <a:rPr lang="en-CA" sz="1800" dirty="0" smtClean="0">
                          <a:effectLst/>
                          <a:latin typeface="Arial" panose="020B0604020202020204" pitchFamily="34" charset="0"/>
                          <a:cs typeface="Arial" panose="020B0604020202020204" pitchFamily="34" charset="0"/>
                        </a:rPr>
                        <a:t> </a:t>
                      </a:r>
                      <a:endParaRPr lang="en-US" sz="1800" dirty="0">
                        <a:latin typeface="Arial" panose="020B0604020202020204" pitchFamily="34" charset="0"/>
                        <a:cs typeface="Arial" panose="020B0604020202020204" pitchFamily="34" charset="0"/>
                      </a:endParaRPr>
                    </a:p>
                  </a:txBody>
                  <a:tcPr/>
                </a:tc>
                <a:tc>
                  <a:txBody>
                    <a:bodyPr/>
                    <a:lstStyle/>
                    <a:p>
                      <a:r>
                        <a:rPr kumimoji="0" lang="en-US" sz="1800" u="sng" kern="1200" dirty="0" smtClean="0">
                          <a:solidFill>
                            <a:schemeClr val="dk1"/>
                          </a:solidFill>
                          <a:effectLst/>
                          <a:latin typeface="Arial" panose="020B0604020202020204" pitchFamily="34" charset="0"/>
                          <a:ea typeface="+mn-ea"/>
                          <a:cs typeface="Arial" panose="020B0604020202020204" pitchFamily="34" charset="0"/>
                          <a:hlinkClick r:id="rId4"/>
                        </a:rPr>
                        <a:t>http://www.adaptech.org/en/research/fandi</a:t>
                      </a:r>
                      <a:r>
                        <a:rPr lang="en-CA" sz="1800" dirty="0" smtClean="0">
                          <a:effectLst/>
                          <a:latin typeface="Arial" panose="020B0604020202020204" pitchFamily="34" charset="0"/>
                          <a:cs typeface="Arial" panose="020B0604020202020204" pitchFamily="34" charset="0"/>
                        </a:rPr>
                        <a:t> </a:t>
                      </a:r>
                      <a:endParaRPr lang="en-US" sz="1800" dirty="0">
                        <a:latin typeface="Arial" panose="020B0604020202020204" pitchFamily="34" charset="0"/>
                        <a:cs typeface="Arial" panose="020B0604020202020204" pitchFamily="34" charset="0"/>
                      </a:endParaRPr>
                    </a:p>
                  </a:txBody>
                  <a:tcPr/>
                </a:tc>
              </a:tr>
              <a:tr h="370840">
                <a:tc>
                  <a:txBody>
                    <a:bodyPr/>
                    <a:lstStyle/>
                    <a:p>
                      <a:r>
                        <a:rPr kumimoji="0" lang="en-US" sz="1800" kern="1200" dirty="0" smtClean="0">
                          <a:solidFill>
                            <a:schemeClr val="dk1"/>
                          </a:solidFill>
                          <a:effectLst/>
                          <a:latin typeface="Arial" panose="020B0604020202020204" pitchFamily="34" charset="0"/>
                          <a:ea typeface="+mn-ea"/>
                          <a:cs typeface="Arial" panose="020B0604020202020204" pitchFamily="34" charset="0"/>
                        </a:rPr>
                        <a:t>CAST</a:t>
                      </a:r>
                      <a:r>
                        <a:rPr lang="en-CA" sz="1800" dirty="0" smtClean="0">
                          <a:effectLst/>
                          <a:latin typeface="Arial" panose="020B0604020202020204" pitchFamily="34" charset="0"/>
                          <a:cs typeface="Arial" panose="020B0604020202020204" pitchFamily="34" charset="0"/>
                        </a:rPr>
                        <a:t> </a:t>
                      </a:r>
                      <a:endParaRPr lang="en-US" sz="1800" dirty="0">
                        <a:latin typeface="Arial" panose="020B0604020202020204" pitchFamily="34" charset="0"/>
                        <a:cs typeface="Arial" panose="020B0604020202020204" pitchFamily="34" charset="0"/>
                      </a:endParaRPr>
                    </a:p>
                  </a:txBody>
                  <a:tcPr/>
                </a:tc>
                <a:tc>
                  <a:txBody>
                    <a:bodyPr/>
                    <a:lstStyle/>
                    <a:p>
                      <a:r>
                        <a:rPr kumimoji="0" lang="en-US" sz="1800" kern="1200" dirty="0" smtClean="0">
                          <a:solidFill>
                            <a:schemeClr val="dk1"/>
                          </a:solidFill>
                          <a:effectLst/>
                          <a:latin typeface="Arial" panose="020B0604020202020204" pitchFamily="34" charset="0"/>
                          <a:ea typeface="+mn-ea"/>
                          <a:cs typeface="Arial" panose="020B0604020202020204" pitchFamily="34" charset="0"/>
                          <a:hlinkClick r:id="rId5"/>
                        </a:rPr>
                        <a:t>http://www.udlcenter.org/aboutudl/udlguidelines</a:t>
                      </a:r>
                      <a:r>
                        <a:rPr kumimoji="0" lang="en-US" sz="1800" kern="1200" dirty="0" smtClean="0">
                          <a:solidFill>
                            <a:schemeClr val="dk1"/>
                          </a:solidFill>
                          <a:effectLst/>
                          <a:latin typeface="Arial" panose="020B0604020202020204" pitchFamily="34" charset="0"/>
                          <a:ea typeface="+mn-ea"/>
                          <a:cs typeface="Arial" panose="020B0604020202020204" pitchFamily="34" charset="0"/>
                        </a:rPr>
                        <a:t>  </a:t>
                      </a:r>
                      <a:endParaRPr lang="en-US" sz="1800" dirty="0">
                        <a:latin typeface="Arial" panose="020B0604020202020204" pitchFamily="34" charset="0"/>
                        <a:cs typeface="Arial" panose="020B0604020202020204" pitchFamily="34" charset="0"/>
                      </a:endParaRPr>
                    </a:p>
                  </a:txBody>
                  <a:tcPr/>
                </a:tc>
              </a:tr>
              <a:tr h="370840">
                <a:tc>
                  <a:txBody>
                    <a:bodyPr/>
                    <a:lstStyle/>
                    <a:p>
                      <a:r>
                        <a:rPr kumimoji="0" lang="en-US" sz="1800" kern="1200" dirty="0" smtClean="0">
                          <a:solidFill>
                            <a:schemeClr val="dk1"/>
                          </a:solidFill>
                          <a:effectLst/>
                          <a:latin typeface="Arial" panose="020B0604020202020204" pitchFamily="34" charset="0"/>
                          <a:ea typeface="+mn-ea"/>
                          <a:cs typeface="Arial" panose="020B0604020202020204" pitchFamily="34" charset="0"/>
                        </a:rPr>
                        <a:t>Center for Universal Design in Education</a:t>
                      </a:r>
                      <a:r>
                        <a:rPr lang="en-CA" sz="1800" dirty="0" smtClean="0">
                          <a:effectLst/>
                          <a:latin typeface="Arial" panose="020B0604020202020204" pitchFamily="34" charset="0"/>
                          <a:cs typeface="Arial" panose="020B0604020202020204" pitchFamily="34" charset="0"/>
                        </a:rPr>
                        <a:t> </a:t>
                      </a:r>
                      <a:endParaRPr lang="en-US" sz="1800" dirty="0">
                        <a:latin typeface="Arial" panose="020B0604020202020204" pitchFamily="34" charset="0"/>
                        <a:cs typeface="Arial" panose="020B0604020202020204" pitchFamily="34" charset="0"/>
                      </a:endParaRPr>
                    </a:p>
                  </a:txBody>
                  <a:tcPr/>
                </a:tc>
                <a:tc>
                  <a:txBody>
                    <a:bodyPr/>
                    <a:lstStyle/>
                    <a:p>
                      <a:r>
                        <a:rPr kumimoji="0" lang="en-US" sz="1800" u="sng" kern="1200" dirty="0" smtClean="0">
                          <a:solidFill>
                            <a:schemeClr val="dk1"/>
                          </a:solidFill>
                          <a:effectLst/>
                          <a:latin typeface="Arial" panose="020B0604020202020204" pitchFamily="34" charset="0"/>
                          <a:ea typeface="+mn-ea"/>
                          <a:cs typeface="Arial" panose="020B0604020202020204" pitchFamily="34" charset="0"/>
                          <a:hlinkClick r:id="rId6"/>
                        </a:rPr>
                        <a:t>http://www.uw.edu/doit/CUDE/</a:t>
                      </a:r>
                      <a:r>
                        <a:rPr lang="en-CA" sz="1800" dirty="0" smtClean="0">
                          <a:effectLst/>
                          <a:latin typeface="Arial" panose="020B0604020202020204" pitchFamily="34" charset="0"/>
                          <a:cs typeface="Arial" panose="020B0604020202020204" pitchFamily="34" charset="0"/>
                        </a:rPr>
                        <a:t> </a:t>
                      </a:r>
                      <a:endParaRPr lang="en-US" sz="1800" dirty="0">
                        <a:latin typeface="Arial" panose="020B0604020202020204" pitchFamily="34" charset="0"/>
                        <a:cs typeface="Arial" panose="020B0604020202020204" pitchFamily="34" charset="0"/>
                      </a:endParaRPr>
                    </a:p>
                  </a:txBody>
                  <a:tcPr/>
                </a:tc>
              </a:tr>
              <a:tr h="370840">
                <a:tc>
                  <a:txBody>
                    <a:bodyPr/>
                    <a:lstStyle/>
                    <a:p>
                      <a:r>
                        <a:rPr kumimoji="0" lang="en-US" sz="1800" kern="1200" dirty="0" smtClean="0">
                          <a:solidFill>
                            <a:schemeClr val="dk1"/>
                          </a:solidFill>
                          <a:effectLst/>
                          <a:latin typeface="Arial" panose="020B0604020202020204" pitchFamily="34" charset="0"/>
                          <a:ea typeface="+mn-ea"/>
                          <a:cs typeface="Arial" panose="020B0604020202020204" pitchFamily="34" charset="0"/>
                        </a:rPr>
                        <a:t>JISC </a:t>
                      </a:r>
                      <a:r>
                        <a:rPr kumimoji="0" lang="en-US" sz="1800" kern="1200" dirty="0" err="1" smtClean="0">
                          <a:solidFill>
                            <a:schemeClr val="dk1"/>
                          </a:solidFill>
                          <a:effectLst/>
                          <a:latin typeface="Arial" panose="020B0604020202020204" pitchFamily="34" charset="0"/>
                          <a:ea typeface="+mn-ea"/>
                          <a:cs typeface="Arial" panose="020B0604020202020204" pitchFamily="34" charset="0"/>
                        </a:rPr>
                        <a:t>TechDis</a:t>
                      </a:r>
                      <a:r>
                        <a:rPr kumimoji="0" lang="en-US" sz="1800" kern="1200" dirty="0" smtClean="0">
                          <a:solidFill>
                            <a:schemeClr val="dk1"/>
                          </a:solidFill>
                          <a:effectLst/>
                          <a:latin typeface="Arial" panose="020B0604020202020204" pitchFamily="34" charset="0"/>
                          <a:ea typeface="+mn-ea"/>
                          <a:cs typeface="Arial" panose="020B0604020202020204" pitchFamily="34" charset="0"/>
                        </a:rPr>
                        <a:t> Inclusion Technology Advice</a:t>
                      </a:r>
                      <a:r>
                        <a:rPr lang="en-CA" sz="1800" dirty="0" smtClean="0">
                          <a:effectLst/>
                          <a:latin typeface="Arial" panose="020B0604020202020204" pitchFamily="34" charset="0"/>
                          <a:cs typeface="Arial" panose="020B0604020202020204" pitchFamily="34" charset="0"/>
                        </a:rPr>
                        <a:t> </a:t>
                      </a:r>
                      <a:endParaRPr lang="en-US" sz="1800"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u="sng" kern="1200" dirty="0" smtClean="0">
                          <a:solidFill>
                            <a:schemeClr val="dk1"/>
                          </a:solidFill>
                          <a:effectLst/>
                          <a:latin typeface="Arial" panose="020B0604020202020204" pitchFamily="34" charset="0"/>
                          <a:ea typeface="+mn-ea"/>
                          <a:cs typeface="Arial" panose="020B0604020202020204" pitchFamily="34" charset="0"/>
                          <a:hlinkClick r:id="rId7"/>
                        </a:rPr>
                        <a:t>http://www.jisctechdis.ac.uk/techdis/resources/accessiblecontent</a:t>
                      </a:r>
                      <a:endParaRPr kumimoji="0" lang="en-CA" sz="1800" kern="1200" dirty="0" smtClean="0">
                        <a:solidFill>
                          <a:schemeClr val="dk1"/>
                        </a:solidFill>
                        <a:effectLst/>
                        <a:latin typeface="Arial" panose="020B0604020202020204" pitchFamily="34" charset="0"/>
                        <a:ea typeface="+mn-ea"/>
                        <a:cs typeface="Arial" panose="020B0604020202020204" pitchFamily="34" charset="0"/>
                      </a:endParaRPr>
                    </a:p>
                  </a:txBody>
                  <a:tcPr/>
                </a:tc>
              </a:tr>
              <a:tr h="370840">
                <a:tc>
                  <a:txBody>
                    <a:bodyPr/>
                    <a:lstStyle/>
                    <a:p>
                      <a:r>
                        <a:rPr kumimoji="0" lang="en-US" sz="1800" kern="1200" dirty="0" smtClean="0">
                          <a:solidFill>
                            <a:schemeClr val="dk1"/>
                          </a:solidFill>
                          <a:effectLst/>
                          <a:latin typeface="Arial" panose="020B0604020202020204" pitchFamily="34" charset="0"/>
                          <a:ea typeface="+mn-ea"/>
                          <a:cs typeface="Arial" panose="020B0604020202020204" pitchFamily="34" charset="0"/>
                        </a:rPr>
                        <a:t>Province of Ontario: Making your Website Accessible: </a:t>
                      </a:r>
                      <a:endParaRPr lang="en-US" sz="1800" dirty="0">
                        <a:latin typeface="Arial" panose="020B0604020202020204" pitchFamily="34" charset="0"/>
                        <a:cs typeface="Arial" panose="020B0604020202020204" pitchFamily="34" charset="0"/>
                      </a:endParaRPr>
                    </a:p>
                  </a:txBody>
                  <a:tcPr/>
                </a:tc>
                <a:tc>
                  <a:txBody>
                    <a:bodyPr/>
                    <a:lstStyle/>
                    <a:p>
                      <a:r>
                        <a:rPr kumimoji="0" lang="en-US" sz="1800" kern="1200" dirty="0" smtClean="0">
                          <a:solidFill>
                            <a:schemeClr val="dk1"/>
                          </a:solidFill>
                          <a:effectLst/>
                          <a:latin typeface="Arial" panose="020B0604020202020204" pitchFamily="34" charset="0"/>
                          <a:ea typeface="+mn-ea"/>
                          <a:cs typeface="Arial" panose="020B0604020202020204" pitchFamily="34" charset="0"/>
                          <a:hlinkClick r:id="rId8"/>
                        </a:rPr>
                        <a:t>http://www.mcss.gov.on.ca/en/mcss/programs/accessibility/info_sheets/info_comm/website.aspx</a:t>
                      </a:r>
                      <a:r>
                        <a:rPr kumimoji="0" lang="en-US" sz="1800" kern="1200" dirty="0" smtClean="0">
                          <a:solidFill>
                            <a:schemeClr val="dk1"/>
                          </a:solidFill>
                          <a:effectLst/>
                          <a:latin typeface="Arial" panose="020B0604020202020204" pitchFamily="34" charset="0"/>
                          <a:ea typeface="+mn-ea"/>
                          <a:cs typeface="Arial" panose="020B0604020202020204" pitchFamily="34" charset="0"/>
                        </a:rPr>
                        <a:t> </a:t>
                      </a:r>
                      <a:r>
                        <a:rPr lang="en-CA" sz="1800" dirty="0" smtClean="0">
                          <a:effectLst/>
                          <a:latin typeface="Arial" panose="020B0604020202020204" pitchFamily="34" charset="0"/>
                          <a:cs typeface="Arial" panose="020B0604020202020204" pitchFamily="34" charset="0"/>
                        </a:rPr>
                        <a:t> </a:t>
                      </a:r>
                      <a:endParaRPr lang="en-US" sz="1800" dirty="0">
                        <a:latin typeface="Arial" panose="020B0604020202020204" pitchFamily="34" charset="0"/>
                        <a:cs typeface="Arial" panose="020B0604020202020204" pitchFamily="34" charset="0"/>
                      </a:endParaRPr>
                    </a:p>
                  </a:txBody>
                  <a:tcPr/>
                </a:tc>
              </a:tr>
              <a:tr h="396034">
                <a:tc>
                  <a:txBody>
                    <a:bodyPr/>
                    <a:lstStyle/>
                    <a:p>
                      <a:r>
                        <a:rPr kumimoji="0" lang="en-US" sz="1800" kern="1200" dirty="0" smtClean="0">
                          <a:solidFill>
                            <a:schemeClr val="dk1"/>
                          </a:solidFill>
                          <a:effectLst/>
                          <a:latin typeface="Arial" panose="020B0604020202020204" pitchFamily="34" charset="0"/>
                          <a:ea typeface="+mn-ea"/>
                          <a:cs typeface="Arial" panose="020B0604020202020204" pitchFamily="34" charset="0"/>
                        </a:rPr>
                        <a:t>UDL Course Changes sections of UDL-Universe</a:t>
                      </a:r>
                      <a:r>
                        <a:rPr lang="en-CA" sz="1800" dirty="0" smtClean="0">
                          <a:effectLst/>
                          <a:latin typeface="Arial" panose="020B0604020202020204" pitchFamily="34" charset="0"/>
                          <a:cs typeface="Arial" panose="020B0604020202020204" pitchFamily="34" charset="0"/>
                        </a:rPr>
                        <a:t> </a:t>
                      </a:r>
                    </a:p>
                  </a:txBody>
                  <a:tcPr>
                    <a:lnB w="12700" cap="flat" cmpd="sng" algn="ctr">
                      <a:solidFill>
                        <a:srgbClr val="FFFFFF"/>
                      </a:solidFill>
                      <a:prstDash val="solid"/>
                      <a:round/>
                      <a:headEnd type="none" w="med" len="med"/>
                      <a:tailEnd type="none" w="med" len="med"/>
                    </a:lnB>
                  </a:tcPr>
                </a:tc>
                <a:tc>
                  <a:txBody>
                    <a:bodyPr/>
                    <a:lstStyle/>
                    <a:p>
                      <a:r>
                        <a:rPr kumimoji="0" lang="en-US" sz="1800" u="sng" kern="1200" dirty="0" smtClean="0">
                          <a:solidFill>
                            <a:schemeClr val="dk1"/>
                          </a:solidFill>
                          <a:effectLst/>
                          <a:latin typeface="Arial" panose="020B0604020202020204" pitchFamily="34" charset="0"/>
                          <a:ea typeface="+mn-ea"/>
                          <a:cs typeface="Arial" panose="020B0604020202020204" pitchFamily="34" charset="0"/>
                          <a:hlinkClick r:id="rId9"/>
                        </a:rPr>
                        <a:t>http://www.udluniverse.com</a:t>
                      </a:r>
                      <a:r>
                        <a:rPr lang="en-CA" sz="1800" dirty="0" smtClean="0">
                          <a:effectLst/>
                          <a:latin typeface="Arial" panose="020B0604020202020204" pitchFamily="34" charset="0"/>
                          <a:cs typeface="Arial" panose="020B0604020202020204" pitchFamily="34" charset="0"/>
                        </a:rPr>
                        <a:t> </a:t>
                      </a:r>
                    </a:p>
                    <a:p>
                      <a:endParaRPr lang="en-CA" sz="1800" dirty="0" smtClean="0">
                        <a:effectLst/>
                        <a:latin typeface="Arial" panose="020B0604020202020204" pitchFamily="34" charset="0"/>
                        <a:cs typeface="Arial" panose="020B0604020202020204" pitchFamily="34" charset="0"/>
                      </a:endParaRPr>
                    </a:p>
                  </a:txBody>
                  <a:tcPr>
                    <a:lnB w="12700" cap="flat" cmpd="sng" algn="ctr">
                      <a:solidFill>
                        <a:srgbClr val="FFFFFF"/>
                      </a:solidFill>
                      <a:prstDash val="solid"/>
                      <a:round/>
                      <a:headEnd type="none" w="med" len="med"/>
                      <a:tailEnd type="none" w="med" len="med"/>
                    </a:lnB>
                  </a:tcPr>
                </a:tc>
              </a:tr>
              <a:tr h="728855">
                <a:tc>
                  <a:txBody>
                    <a:bodyPr/>
                    <a:lstStyle/>
                    <a:p>
                      <a:r>
                        <a:rPr kumimoji="0" lang="en-US" sz="1800" kern="1200" dirty="0" smtClean="0">
                          <a:solidFill>
                            <a:schemeClr val="dk1"/>
                          </a:solidFill>
                          <a:effectLst/>
                          <a:latin typeface="Arial" panose="020B0604020202020204" pitchFamily="34" charset="0"/>
                          <a:ea typeface="+mn-ea"/>
                          <a:cs typeface="Arial" panose="020B0604020202020204" pitchFamily="34" charset="0"/>
                        </a:rPr>
                        <a:t>WebAIM</a:t>
                      </a:r>
                      <a:r>
                        <a:rPr lang="en-CA" sz="1800" dirty="0" smtClean="0">
                          <a:effectLst/>
                          <a:latin typeface="Arial" panose="020B0604020202020204" pitchFamily="34" charset="0"/>
                          <a:cs typeface="Arial" panose="020B0604020202020204" pitchFamily="34" charset="0"/>
                        </a:rPr>
                        <a:t> </a:t>
                      </a:r>
                    </a:p>
                    <a:p>
                      <a:endParaRPr lang="en-CA" sz="1800" dirty="0" smtClean="0">
                        <a:effectLst/>
                        <a:latin typeface="Arial" panose="020B0604020202020204" pitchFamily="34" charset="0"/>
                        <a:cs typeface="Arial" panose="020B0604020202020204" pitchFamily="34" charset="0"/>
                      </a:endParaRPr>
                    </a:p>
                    <a:p>
                      <a:r>
                        <a:rPr kumimoji="0" lang="en-US" sz="1800" kern="1200" dirty="0" smtClean="0">
                          <a:solidFill>
                            <a:schemeClr val="dk1"/>
                          </a:solidFill>
                          <a:effectLst/>
                          <a:latin typeface="Arial" panose="020B0604020202020204" pitchFamily="34" charset="0"/>
                          <a:ea typeface="+mn-ea"/>
                          <a:cs typeface="Arial" panose="020B0604020202020204" pitchFamily="34" charset="0"/>
                        </a:rPr>
                        <a:t>Web Content Accessibility Guidelines</a:t>
                      </a:r>
                      <a:r>
                        <a:rPr lang="en-CA" sz="1800" dirty="0" smtClean="0">
                          <a:effectLst/>
                          <a:latin typeface="Arial" panose="020B0604020202020204" pitchFamily="34" charset="0"/>
                          <a:cs typeface="Arial" panose="020B0604020202020204" pitchFamily="34" charset="0"/>
                        </a:rPr>
                        <a:t> </a:t>
                      </a:r>
                    </a:p>
                  </a:txBody>
                  <a:tcPr>
                    <a:lnT w="12700" cap="flat" cmpd="sng" algn="ctr">
                      <a:solidFill>
                        <a:srgbClr val="FFFFFF"/>
                      </a:solidFill>
                      <a:prstDash val="solid"/>
                      <a:round/>
                      <a:headEnd type="none" w="med" len="med"/>
                      <a:tailEnd type="none" w="med" len="med"/>
                    </a:lnT>
                  </a:tcPr>
                </a:tc>
                <a:tc>
                  <a:txBody>
                    <a:bodyPr/>
                    <a:lstStyle/>
                    <a:p>
                      <a:r>
                        <a:rPr kumimoji="0" lang="en-US" sz="1800" kern="1200" dirty="0" smtClean="0">
                          <a:solidFill>
                            <a:schemeClr val="dk1"/>
                          </a:solidFill>
                          <a:effectLst/>
                          <a:latin typeface="Arial" panose="020B0604020202020204" pitchFamily="34" charset="0"/>
                          <a:ea typeface="+mn-ea"/>
                          <a:cs typeface="Arial" panose="020B0604020202020204" pitchFamily="34" charset="0"/>
                          <a:hlinkClick r:id="rId10"/>
                        </a:rPr>
                        <a:t>http://webaim.org/techniques/powerpoint/</a:t>
                      </a:r>
                      <a:r>
                        <a:rPr kumimoji="0" lang="en-US" sz="1800" kern="1200" dirty="0" smtClean="0">
                          <a:solidFill>
                            <a:schemeClr val="dk1"/>
                          </a:solidFill>
                          <a:effectLst/>
                          <a:latin typeface="Arial" panose="020B0604020202020204" pitchFamily="34" charset="0"/>
                          <a:ea typeface="+mn-ea"/>
                          <a:cs typeface="Arial" panose="020B0604020202020204" pitchFamily="34" charset="0"/>
                        </a:rPr>
                        <a:t> </a:t>
                      </a:r>
                      <a:r>
                        <a:rPr lang="en-CA" sz="1800" dirty="0" smtClean="0">
                          <a:effectLst/>
                          <a:latin typeface="Arial" panose="020B0604020202020204" pitchFamily="34" charset="0"/>
                          <a:cs typeface="Arial" panose="020B0604020202020204" pitchFamily="34" charset="0"/>
                        </a:rPr>
                        <a:t> </a:t>
                      </a:r>
                    </a:p>
                    <a:p>
                      <a:endParaRPr lang="en-CA" sz="1800" dirty="0" smtClean="0">
                        <a:effectLst/>
                        <a:latin typeface="Arial" panose="020B0604020202020204" pitchFamily="34" charset="0"/>
                        <a:cs typeface="Arial" panose="020B0604020202020204" pitchFamily="34" charset="0"/>
                      </a:endParaRPr>
                    </a:p>
                    <a:p>
                      <a:r>
                        <a:rPr kumimoji="0" lang="en-US" sz="1800" kern="1200" dirty="0" smtClean="0">
                          <a:solidFill>
                            <a:srgbClr val="0033CC"/>
                          </a:solidFill>
                          <a:effectLst/>
                          <a:latin typeface="Arial" panose="020B0604020202020204" pitchFamily="34" charset="0"/>
                          <a:ea typeface="+mn-ea"/>
                          <a:cs typeface="Arial" panose="020B0604020202020204" pitchFamily="34" charset="0"/>
                          <a:hlinkClick r:id="rId11"/>
                        </a:rPr>
                        <a:t>http://www.w3.org/WAI/intro/</a:t>
                      </a:r>
                      <a:r>
                        <a:rPr kumimoji="0" lang="en-US" sz="1800" kern="1200" dirty="0" err="1" smtClean="0">
                          <a:solidFill>
                            <a:srgbClr val="0033CC"/>
                          </a:solidFill>
                          <a:effectLst/>
                          <a:latin typeface="Arial" panose="020B0604020202020204" pitchFamily="34" charset="0"/>
                          <a:ea typeface="+mn-ea"/>
                          <a:cs typeface="Arial" panose="020B0604020202020204" pitchFamily="34" charset="0"/>
                          <a:hlinkClick r:id="rId11"/>
                        </a:rPr>
                        <a:t>wcag</a:t>
                      </a:r>
                      <a:r>
                        <a:rPr lang="en-CA" sz="1800" dirty="0" smtClean="0">
                          <a:solidFill>
                            <a:srgbClr val="0033CC"/>
                          </a:solidFill>
                          <a:effectLst/>
                          <a:latin typeface="Arial" panose="020B0604020202020204" pitchFamily="34" charset="0"/>
                          <a:cs typeface="Arial" panose="020B0604020202020204" pitchFamily="34" charset="0"/>
                          <a:hlinkClick r:id="rId11"/>
                        </a:rPr>
                        <a:t> </a:t>
                      </a:r>
                      <a:endParaRPr lang="en-US" sz="1800" dirty="0" smtClean="0">
                        <a:solidFill>
                          <a:srgbClr val="0033CC"/>
                        </a:solidFill>
                        <a:latin typeface="Arial" panose="020B0604020202020204" pitchFamily="34" charset="0"/>
                        <a:cs typeface="Arial" panose="020B0604020202020204" pitchFamily="34" charset="0"/>
                      </a:endParaRPr>
                    </a:p>
                    <a:p>
                      <a:endParaRPr lang="en-US" sz="1800" dirty="0">
                        <a:latin typeface="Arial" panose="020B0604020202020204" pitchFamily="34" charset="0"/>
                        <a:cs typeface="Arial" panose="020B0604020202020204" pitchFamily="34" charset="0"/>
                      </a:endParaRPr>
                    </a:p>
                  </a:txBody>
                  <a:tcPr>
                    <a:lnT w="12700" cap="flat" cmpd="sng" algn="ctr">
                      <a:solidFill>
                        <a:srgbClr val="FFFFFF"/>
                      </a:solidFill>
                      <a:prstDash val="solid"/>
                      <a:round/>
                      <a:headEnd type="none" w="med" len="med"/>
                      <a:tailEnd type="none" w="med" len="med"/>
                    </a:lnT>
                  </a:tcPr>
                </a:tc>
              </a:tr>
            </a:tbl>
          </a:graphicData>
        </a:graphic>
      </p:graphicFrame>
      <p:sp>
        <p:nvSpPr>
          <p:cNvPr id="2" name="Title 1"/>
          <p:cNvSpPr>
            <a:spLocks noGrp="1"/>
          </p:cNvSpPr>
          <p:nvPr>
            <p:ph type="title"/>
          </p:nvPr>
        </p:nvSpPr>
        <p:spPr>
          <a:xfrm>
            <a:off x="467544" y="116632"/>
            <a:ext cx="8229600" cy="503957"/>
          </a:xfrm>
        </p:spPr>
        <p:txBody>
          <a:bodyPr/>
          <a:lstStyle/>
          <a:p>
            <a:r>
              <a:rPr lang="en-US" sz="3000" dirty="0" smtClean="0">
                <a:effectLst/>
              </a:rPr>
              <a:t>Resources</a:t>
            </a:r>
            <a:endParaRPr lang="en-US" sz="3000" dirty="0">
              <a:effectLst/>
            </a:endParaRPr>
          </a:p>
        </p:txBody>
      </p:sp>
      <p:sp>
        <p:nvSpPr>
          <p:cNvPr id="4" name="Slide Number Placeholder 3"/>
          <p:cNvSpPr>
            <a:spLocks noGrp="1"/>
          </p:cNvSpPr>
          <p:nvPr>
            <p:ph type="sldNum" sz="quarter" idx="11"/>
          </p:nvPr>
        </p:nvSpPr>
        <p:spPr/>
        <p:txBody>
          <a:bodyPr/>
          <a:lstStyle/>
          <a:p>
            <a:pPr>
              <a:defRPr/>
            </a:pPr>
            <a:fld id="{34BC1E9D-A5BA-7E40-AF7C-D161EDC63C0A}" type="slidenum">
              <a:rPr lang="fr-FR" smtClean="0"/>
              <a:pPr>
                <a:defRPr/>
              </a:pPr>
              <a:t>17</a:t>
            </a:fld>
            <a:endParaRPr lang="fr-FR"/>
          </a:p>
        </p:txBody>
      </p:sp>
      <p:cxnSp>
        <p:nvCxnSpPr>
          <p:cNvPr id="6" name="Straight Connector 5"/>
          <p:cNvCxnSpPr/>
          <p:nvPr/>
        </p:nvCxnSpPr>
        <p:spPr>
          <a:xfrm>
            <a:off x="323528" y="836712"/>
            <a:ext cx="8064896"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9850090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67544" y="1484784"/>
            <a:ext cx="8112125" cy="720080"/>
          </a:xfrm>
        </p:spPr>
        <p:txBody>
          <a:bodyPr>
            <a:noAutofit/>
          </a:bodyPr>
          <a:lstStyle/>
          <a:p>
            <a:pPr algn="ctr">
              <a:defRPr/>
            </a:pPr>
            <a:r>
              <a:rPr lang="fr-CA" sz="4000" dirty="0" smtClean="0">
                <a:solidFill>
                  <a:srgbClr val="0033CC"/>
                </a:solidFill>
                <a:effectLst/>
                <a:latin typeface="Arial" charset="0"/>
                <a:cs typeface="Arial" charset="0"/>
              </a:rPr>
              <a:t>Appendix</a:t>
            </a:r>
            <a:endParaRPr lang="fr-CA" sz="4000" dirty="0">
              <a:solidFill>
                <a:srgbClr val="0033CC"/>
              </a:solidFill>
              <a:effectLst/>
              <a:latin typeface="Arial" charset="0"/>
              <a:cs typeface="Arial" charset="0"/>
            </a:endParaRPr>
          </a:p>
        </p:txBody>
      </p:sp>
      <p:sp>
        <p:nvSpPr>
          <p:cNvPr id="6148" name="Connecteur droit 28"/>
          <p:cNvSpPr>
            <a:spLocks noChangeShapeType="1"/>
          </p:cNvSpPr>
          <p:nvPr/>
        </p:nvSpPr>
        <p:spPr bwMode="auto">
          <a:xfrm>
            <a:off x="468313" y="2349500"/>
            <a:ext cx="8229600" cy="0"/>
          </a:xfrm>
          <a:prstGeom prst="line">
            <a:avLst/>
          </a:prstGeom>
          <a:noFill/>
          <a:ln w="19050">
            <a:solidFill>
              <a:srgbClr val="0033CC"/>
            </a:solidFill>
            <a:round/>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209763360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rPr>
              <a:t>Training &amp; Support</a:t>
            </a:r>
            <a:endParaRPr lang="en-US" dirty="0">
              <a:effectLst/>
            </a:endParaRPr>
          </a:p>
        </p:txBody>
      </p:sp>
      <p:sp>
        <p:nvSpPr>
          <p:cNvPr id="3" name="Content Placeholder 2"/>
          <p:cNvSpPr>
            <a:spLocks noGrp="1"/>
          </p:cNvSpPr>
          <p:nvPr>
            <p:ph sz="quarter" idx="1"/>
          </p:nvPr>
        </p:nvSpPr>
        <p:spPr>
          <a:xfrm>
            <a:off x="251520" y="1196752"/>
            <a:ext cx="8686800" cy="4888200"/>
          </a:xfrm>
        </p:spPr>
        <p:txBody>
          <a:bodyPr/>
          <a:lstStyle/>
          <a:p>
            <a:pPr lvl="1">
              <a:lnSpc>
                <a:spcPct val="120000"/>
              </a:lnSpc>
            </a:pPr>
            <a:r>
              <a:rPr lang="en-CA" sz="2800" dirty="0" smtClean="0"/>
              <a:t>Instructors may need training on</a:t>
            </a:r>
          </a:p>
          <a:p>
            <a:pPr lvl="2">
              <a:lnSpc>
                <a:spcPct val="120000"/>
              </a:lnSpc>
            </a:pPr>
            <a:r>
              <a:rPr lang="en-CA" sz="2400" dirty="0" smtClean="0"/>
              <a:t>Using their LMS/CMS</a:t>
            </a:r>
          </a:p>
          <a:p>
            <a:pPr lvl="2">
              <a:lnSpc>
                <a:spcPct val="120000"/>
              </a:lnSpc>
            </a:pPr>
            <a:r>
              <a:rPr lang="en-CA" sz="2400" dirty="0" smtClean="0"/>
              <a:t>How </a:t>
            </a:r>
            <a:r>
              <a:rPr lang="en-CA" sz="2400" dirty="0"/>
              <a:t>students with different access needs use </a:t>
            </a:r>
            <a:r>
              <a:rPr lang="en-CA" sz="2400" dirty="0" smtClean="0"/>
              <a:t>ICTs</a:t>
            </a:r>
            <a:endParaRPr lang="en-CA" sz="2400" dirty="0"/>
          </a:p>
          <a:p>
            <a:pPr lvl="1">
              <a:lnSpc>
                <a:spcPct val="120000"/>
              </a:lnSpc>
            </a:pPr>
            <a:r>
              <a:rPr lang="en-CA" sz="2800" dirty="0"/>
              <a:t>H</a:t>
            </a:r>
            <a:r>
              <a:rPr lang="en-CA" sz="2800" dirty="0" smtClean="0"/>
              <a:t>ow </a:t>
            </a:r>
            <a:r>
              <a:rPr lang="en-CA" sz="2800" dirty="0"/>
              <a:t>to employ </a:t>
            </a:r>
            <a:r>
              <a:rPr lang="en-CA" sz="2800" dirty="0" smtClean="0"/>
              <a:t>UD </a:t>
            </a:r>
            <a:r>
              <a:rPr lang="en-CA" sz="2800" dirty="0"/>
              <a:t>in designing </a:t>
            </a:r>
            <a:endParaRPr lang="en-CA" sz="2800" dirty="0" smtClean="0"/>
          </a:p>
          <a:p>
            <a:pPr lvl="2">
              <a:lnSpc>
                <a:spcPct val="120000"/>
              </a:lnSpc>
            </a:pPr>
            <a:r>
              <a:rPr lang="en-CA" sz="2400" dirty="0" smtClean="0"/>
              <a:t>Course materials </a:t>
            </a:r>
          </a:p>
          <a:p>
            <a:pPr lvl="2">
              <a:lnSpc>
                <a:spcPct val="120000"/>
              </a:lnSpc>
            </a:pPr>
            <a:r>
              <a:rPr lang="en-CA" sz="2400" dirty="0" smtClean="0"/>
              <a:t>Teaching methods</a:t>
            </a:r>
          </a:p>
          <a:p>
            <a:pPr lvl="2">
              <a:lnSpc>
                <a:spcPct val="120000"/>
              </a:lnSpc>
            </a:pPr>
            <a:r>
              <a:rPr lang="en-CA" sz="2400" dirty="0" smtClean="0"/>
              <a:t>Evaluation</a:t>
            </a:r>
          </a:p>
          <a:p>
            <a:pPr lvl="1">
              <a:lnSpc>
                <a:spcPct val="120000"/>
              </a:lnSpc>
            </a:pPr>
            <a:r>
              <a:rPr lang="en-CA" sz="2800" dirty="0" smtClean="0"/>
              <a:t>Need reflection time before, during and after a course</a:t>
            </a:r>
            <a:endParaRPr lang="en-CA" sz="2800" dirty="0"/>
          </a:p>
        </p:txBody>
      </p:sp>
      <p:sp>
        <p:nvSpPr>
          <p:cNvPr id="4" name="Slide Number Placeholder 3"/>
          <p:cNvSpPr>
            <a:spLocks noGrp="1"/>
          </p:cNvSpPr>
          <p:nvPr>
            <p:ph type="sldNum" sz="quarter" idx="11"/>
          </p:nvPr>
        </p:nvSpPr>
        <p:spPr/>
        <p:txBody>
          <a:bodyPr/>
          <a:lstStyle/>
          <a:p>
            <a:pPr>
              <a:defRPr/>
            </a:pPr>
            <a:fld id="{34BC1E9D-A5BA-7E40-AF7C-D161EDC63C0A}" type="slidenum">
              <a:rPr lang="fr-FR" smtClean="0"/>
              <a:pPr>
                <a:defRPr/>
              </a:pPr>
              <a:t>19</a:t>
            </a:fld>
            <a:endParaRPr lang="fr-FR"/>
          </a:p>
        </p:txBody>
      </p:sp>
    </p:spTree>
    <p:extLst>
      <p:ext uri="{BB962C8B-B14F-4D97-AF65-F5344CB8AC3E}">
        <p14:creationId xmlns:p14="http://schemas.microsoft.com/office/powerpoint/2010/main" val="19271494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rPr>
              <a:t>Learning Objectives</a:t>
            </a:r>
            <a:endParaRPr lang="en-US" dirty="0">
              <a:effectLst/>
            </a:endParaRPr>
          </a:p>
        </p:txBody>
      </p:sp>
      <p:sp>
        <p:nvSpPr>
          <p:cNvPr id="3" name="Content Placeholder 2"/>
          <p:cNvSpPr>
            <a:spLocks noGrp="1"/>
          </p:cNvSpPr>
          <p:nvPr>
            <p:ph sz="quarter" idx="1"/>
          </p:nvPr>
        </p:nvSpPr>
        <p:spPr>
          <a:xfrm>
            <a:off x="457200" y="1268760"/>
            <a:ext cx="8686800" cy="4888200"/>
          </a:xfrm>
        </p:spPr>
        <p:txBody>
          <a:bodyPr/>
          <a:lstStyle/>
          <a:p>
            <a:pPr>
              <a:spcAft>
                <a:spcPts val="600"/>
              </a:spcAft>
            </a:pPr>
            <a:r>
              <a:rPr lang="en-US" sz="3200" dirty="0" smtClean="0"/>
              <a:t>Understand</a:t>
            </a:r>
            <a:r>
              <a:rPr lang="en-US" sz="2800" dirty="0" smtClean="0"/>
              <a:t> </a:t>
            </a:r>
          </a:p>
          <a:p>
            <a:pPr lvl="1">
              <a:spcAft>
                <a:spcPts val="600"/>
              </a:spcAft>
            </a:pPr>
            <a:r>
              <a:rPr lang="en-US" sz="2800" dirty="0" smtClean="0"/>
              <a:t>Similarities and differences of UDL and UDI</a:t>
            </a:r>
          </a:p>
          <a:p>
            <a:r>
              <a:rPr lang="en-US" sz="3200" dirty="0" smtClean="0"/>
              <a:t>Analyze</a:t>
            </a:r>
          </a:p>
          <a:p>
            <a:pPr lvl="1">
              <a:spcAft>
                <a:spcPts val="600"/>
              </a:spcAft>
            </a:pPr>
            <a:r>
              <a:rPr lang="en-US" sz="2800" dirty="0" smtClean="0"/>
              <a:t>Elements of e-learning and ICTs that facilitate accessibility and usability</a:t>
            </a:r>
            <a:endParaRPr lang="en-US" dirty="0" smtClean="0"/>
          </a:p>
          <a:p>
            <a:r>
              <a:rPr lang="en-US" sz="3200" dirty="0" smtClean="0"/>
              <a:t>Synthesize</a:t>
            </a:r>
          </a:p>
          <a:p>
            <a:pPr marL="628650" lvl="2" indent="-361950">
              <a:spcBef>
                <a:spcPts val="600"/>
              </a:spcBef>
            </a:pPr>
            <a:r>
              <a:rPr lang="en-US" dirty="0" smtClean="0"/>
              <a:t>Knowledge into a take-away list of</a:t>
            </a:r>
            <a:r>
              <a:rPr lang="en-US" dirty="0" smtClean="0">
                <a:solidFill>
                  <a:schemeClr val="tx1"/>
                </a:solidFill>
              </a:rPr>
              <a:t> 8 </a:t>
            </a:r>
            <a:r>
              <a:rPr lang="en-US" dirty="0" smtClean="0"/>
              <a:t>key course design questions. </a:t>
            </a:r>
          </a:p>
          <a:p>
            <a:pPr lvl="1"/>
            <a:endParaRPr lang="en-US" dirty="0"/>
          </a:p>
          <a:p>
            <a:endParaRPr lang="en-US" sz="3200" dirty="0"/>
          </a:p>
          <a:p>
            <a:pPr marL="0" indent="0">
              <a:buNone/>
            </a:pPr>
            <a:endParaRPr lang="en-US" sz="3200" dirty="0"/>
          </a:p>
        </p:txBody>
      </p:sp>
      <p:sp>
        <p:nvSpPr>
          <p:cNvPr id="4" name="Slide Number Placeholder 3"/>
          <p:cNvSpPr>
            <a:spLocks noGrp="1"/>
          </p:cNvSpPr>
          <p:nvPr>
            <p:ph type="sldNum" sz="quarter" idx="11"/>
          </p:nvPr>
        </p:nvSpPr>
        <p:spPr/>
        <p:txBody>
          <a:bodyPr/>
          <a:lstStyle/>
          <a:p>
            <a:pPr>
              <a:defRPr/>
            </a:pPr>
            <a:fld id="{34BC1E9D-A5BA-7E40-AF7C-D161EDC63C0A}" type="slidenum">
              <a:rPr lang="fr-FR" smtClean="0"/>
              <a:pPr>
                <a:defRPr/>
              </a:pPr>
              <a:t>2</a:t>
            </a:fld>
            <a:endParaRPr lang="fr-FR"/>
          </a:p>
        </p:txBody>
      </p:sp>
      <p:sp>
        <p:nvSpPr>
          <p:cNvPr id="5" name="TextBox 4"/>
          <p:cNvSpPr txBox="1"/>
          <p:nvPr/>
        </p:nvSpPr>
        <p:spPr>
          <a:xfrm>
            <a:off x="6516216" y="6399298"/>
            <a:ext cx="2210862" cy="461665"/>
          </a:xfrm>
          <a:prstGeom prst="rect">
            <a:avLst/>
          </a:prstGeom>
          <a:noFill/>
        </p:spPr>
        <p:txBody>
          <a:bodyPr wrap="none" rtlCol="0">
            <a:spAutoFit/>
          </a:bodyPr>
          <a:lstStyle/>
          <a:p>
            <a:r>
              <a:rPr lang="en-US" dirty="0" smtClean="0">
                <a:solidFill>
                  <a:srgbClr val="3333FF"/>
                </a:solidFill>
                <a:latin typeface="Arial" panose="020B0604020202020204" pitchFamily="34" charset="0"/>
                <a:cs typeface="Arial" panose="020B0604020202020204" pitchFamily="34" charset="0"/>
              </a:rPr>
              <a:t>#UDLictImpact</a:t>
            </a:r>
            <a:endParaRPr lang="en-CA" dirty="0">
              <a:solidFill>
                <a:srgbClr val="3333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8919064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684213"/>
          </a:xfrm>
        </p:spPr>
        <p:txBody>
          <a:bodyPr/>
          <a:lstStyle/>
          <a:p>
            <a:r>
              <a:rPr lang="en-US" sz="3600" dirty="0" smtClean="0">
                <a:effectLst/>
              </a:rPr>
              <a:t>Learning Management Systems (</a:t>
            </a:r>
            <a:r>
              <a:rPr lang="en-US" sz="3600" dirty="0" err="1" smtClean="0">
                <a:effectLst/>
              </a:rPr>
              <a:t>LMSs</a:t>
            </a:r>
            <a:r>
              <a:rPr lang="en-US" sz="3600" dirty="0" smtClean="0">
                <a:effectLst/>
              </a:rPr>
              <a:t>)</a:t>
            </a:r>
            <a:endParaRPr lang="en-US" sz="3600" dirty="0">
              <a:effectLst/>
            </a:endParaRPr>
          </a:p>
        </p:txBody>
      </p:sp>
      <p:sp>
        <p:nvSpPr>
          <p:cNvPr id="3" name="Content Placeholder 2"/>
          <p:cNvSpPr>
            <a:spLocks noGrp="1"/>
          </p:cNvSpPr>
          <p:nvPr>
            <p:ph sz="quarter" idx="1"/>
          </p:nvPr>
        </p:nvSpPr>
        <p:spPr>
          <a:xfrm>
            <a:off x="251520" y="1268760"/>
            <a:ext cx="8784976" cy="4888200"/>
          </a:xfrm>
        </p:spPr>
        <p:txBody>
          <a:bodyPr/>
          <a:lstStyle/>
          <a:p>
            <a:pPr>
              <a:lnSpc>
                <a:spcPct val="120000"/>
              </a:lnSpc>
            </a:pPr>
            <a:r>
              <a:rPr lang="en-US" sz="3200" dirty="0" smtClean="0"/>
              <a:t>Desire2Learn, Blackboard, Moodle, </a:t>
            </a:r>
            <a:r>
              <a:rPr lang="en-US" sz="3200" dirty="0" err="1" smtClean="0"/>
              <a:t>Vclass</a:t>
            </a:r>
            <a:r>
              <a:rPr lang="en-US" sz="3200" dirty="0" smtClean="0"/>
              <a:t>…</a:t>
            </a:r>
          </a:p>
          <a:p>
            <a:pPr lvl="1">
              <a:lnSpc>
                <a:spcPct val="120000"/>
              </a:lnSpc>
            </a:pPr>
            <a:r>
              <a:rPr lang="en-US" sz="2800" dirty="0" smtClean="0"/>
              <a:t>Varying </a:t>
            </a:r>
            <a:r>
              <a:rPr lang="en-US" sz="2800" dirty="0"/>
              <a:t>degree of customization</a:t>
            </a:r>
          </a:p>
          <a:p>
            <a:pPr lvl="1">
              <a:lnSpc>
                <a:spcPct val="120000"/>
              </a:lnSpc>
            </a:pPr>
            <a:r>
              <a:rPr lang="en-US" sz="2800" dirty="0" smtClean="0"/>
              <a:t>Evolution – increase access or barriers (</a:t>
            </a:r>
            <a:r>
              <a:rPr lang="en-US" sz="2800" dirty="0" err="1" smtClean="0"/>
              <a:t>Rangin</a:t>
            </a:r>
            <a:r>
              <a:rPr lang="en-US" sz="2800" dirty="0" smtClean="0"/>
              <a:t>)</a:t>
            </a:r>
          </a:p>
          <a:p>
            <a:pPr lvl="1">
              <a:lnSpc>
                <a:spcPct val="120000"/>
              </a:lnSpc>
            </a:pPr>
            <a:r>
              <a:rPr lang="en-US" sz="2800" dirty="0" smtClean="0"/>
              <a:t>Material presentation – chunk into modules</a:t>
            </a:r>
          </a:p>
          <a:p>
            <a:pPr lvl="1">
              <a:lnSpc>
                <a:spcPct val="120000"/>
              </a:lnSpc>
            </a:pPr>
            <a:r>
              <a:rPr lang="en-US" sz="2800" dirty="0" smtClean="0"/>
              <a:t>Course </a:t>
            </a:r>
            <a:r>
              <a:rPr lang="en-US" sz="2800" dirty="0"/>
              <a:t>c</a:t>
            </a:r>
            <a:r>
              <a:rPr lang="en-US" sz="2800" dirty="0" smtClean="0"/>
              <a:t>alendar – link all modules/evaluations </a:t>
            </a:r>
          </a:p>
          <a:p>
            <a:pPr lvl="1">
              <a:lnSpc>
                <a:spcPct val="120000"/>
              </a:lnSpc>
            </a:pPr>
            <a:r>
              <a:rPr lang="en-US" sz="2800" dirty="0" smtClean="0"/>
              <a:t>In-person and virtual office hours</a:t>
            </a:r>
          </a:p>
          <a:p>
            <a:pPr lvl="1">
              <a:lnSpc>
                <a:spcPct val="120000"/>
              </a:lnSpc>
            </a:pPr>
            <a:r>
              <a:rPr lang="en-US" sz="2800" dirty="0" smtClean="0"/>
              <a:t>Use student-view feature to verify usability</a:t>
            </a:r>
          </a:p>
          <a:p>
            <a:endParaRPr lang="en-US" sz="2800" dirty="0" smtClean="0"/>
          </a:p>
        </p:txBody>
      </p:sp>
      <p:sp>
        <p:nvSpPr>
          <p:cNvPr id="4" name="Slide Number Placeholder 3"/>
          <p:cNvSpPr>
            <a:spLocks noGrp="1"/>
          </p:cNvSpPr>
          <p:nvPr>
            <p:ph type="sldNum" sz="quarter" idx="11"/>
          </p:nvPr>
        </p:nvSpPr>
        <p:spPr/>
        <p:txBody>
          <a:bodyPr/>
          <a:lstStyle/>
          <a:p>
            <a:pPr>
              <a:defRPr/>
            </a:pPr>
            <a:fld id="{34BC1E9D-A5BA-7E40-AF7C-D161EDC63C0A}" type="slidenum">
              <a:rPr lang="fr-FR" smtClean="0"/>
              <a:pPr>
                <a:defRPr/>
              </a:pPr>
              <a:t>20</a:t>
            </a:fld>
            <a:endParaRPr lang="fr-FR"/>
          </a:p>
        </p:txBody>
      </p:sp>
    </p:spTree>
    <p:extLst>
      <p:ext uri="{BB962C8B-B14F-4D97-AF65-F5344CB8AC3E}">
        <p14:creationId xmlns:p14="http://schemas.microsoft.com/office/powerpoint/2010/main" val="421262066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effectLst/>
              </a:rPr>
              <a:t>Syllabus</a:t>
            </a:r>
            <a:endParaRPr lang="en-US" sz="4400" dirty="0">
              <a:effectLst/>
            </a:endParaRPr>
          </a:p>
        </p:txBody>
      </p:sp>
      <p:sp>
        <p:nvSpPr>
          <p:cNvPr id="3" name="Content Placeholder 2"/>
          <p:cNvSpPr>
            <a:spLocks noGrp="1"/>
          </p:cNvSpPr>
          <p:nvPr>
            <p:ph sz="quarter" idx="1"/>
          </p:nvPr>
        </p:nvSpPr>
        <p:spPr>
          <a:xfrm>
            <a:off x="179512" y="1052736"/>
            <a:ext cx="9145016" cy="5040560"/>
          </a:xfrm>
        </p:spPr>
        <p:txBody>
          <a:bodyPr/>
          <a:lstStyle/>
          <a:p>
            <a:pPr>
              <a:lnSpc>
                <a:spcPct val="120000"/>
              </a:lnSpc>
            </a:pPr>
            <a:r>
              <a:rPr lang="en-CA" sz="3200" dirty="0"/>
              <a:t>F</a:t>
            </a:r>
            <a:r>
              <a:rPr lang="en-CA" sz="3200" dirty="0" smtClean="0"/>
              <a:t>irst </a:t>
            </a:r>
            <a:r>
              <a:rPr lang="en-CA" sz="3200" dirty="0"/>
              <a:t>contact with a course </a:t>
            </a:r>
            <a:endParaRPr lang="en-CA" sz="3200" dirty="0" smtClean="0"/>
          </a:p>
          <a:p>
            <a:pPr>
              <a:lnSpc>
                <a:spcPct val="120000"/>
              </a:lnSpc>
            </a:pPr>
            <a:r>
              <a:rPr lang="en-CA" sz="3200" dirty="0" smtClean="0"/>
              <a:t>UD course </a:t>
            </a:r>
            <a:r>
              <a:rPr lang="en-CA" sz="3200" dirty="0"/>
              <a:t>syllabus </a:t>
            </a:r>
            <a:r>
              <a:rPr lang="en-CA" sz="3200" dirty="0" smtClean="0"/>
              <a:t>includes</a:t>
            </a:r>
          </a:p>
          <a:p>
            <a:pPr lvl="1">
              <a:lnSpc>
                <a:spcPct val="120000"/>
              </a:lnSpc>
            </a:pPr>
            <a:r>
              <a:rPr lang="en-CA" sz="2800" dirty="0" smtClean="0"/>
              <a:t>photo </a:t>
            </a:r>
            <a:r>
              <a:rPr lang="en-CA" sz="2800" dirty="0"/>
              <a:t>or captioned </a:t>
            </a:r>
            <a:r>
              <a:rPr lang="en-CA" sz="2800" dirty="0" smtClean="0"/>
              <a:t>video introducing </a:t>
            </a:r>
            <a:r>
              <a:rPr lang="en-CA" sz="2800" dirty="0"/>
              <a:t>the </a:t>
            </a:r>
            <a:r>
              <a:rPr lang="en-CA" sz="2800" dirty="0" smtClean="0"/>
              <a:t>instructor </a:t>
            </a:r>
            <a:endParaRPr lang="en-CA" sz="2800" dirty="0"/>
          </a:p>
          <a:p>
            <a:pPr lvl="1">
              <a:lnSpc>
                <a:spcPct val="120000"/>
              </a:lnSpc>
            </a:pPr>
            <a:r>
              <a:rPr lang="en-CA" sz="2800" dirty="0" smtClean="0"/>
              <a:t>course </a:t>
            </a:r>
            <a:r>
              <a:rPr lang="en-CA" sz="2800" dirty="0"/>
              <a:t>tour </a:t>
            </a:r>
            <a:r>
              <a:rPr lang="en-CA" sz="2800" dirty="0" smtClean="0"/>
              <a:t>in </a:t>
            </a:r>
            <a:r>
              <a:rPr lang="en-CA" sz="2800" dirty="0"/>
              <a:t>printed and captioned video </a:t>
            </a:r>
            <a:r>
              <a:rPr lang="en-CA" sz="2800" dirty="0" smtClean="0"/>
              <a:t>formats</a:t>
            </a:r>
          </a:p>
          <a:p>
            <a:pPr lvl="1">
              <a:lnSpc>
                <a:spcPct val="120000"/>
              </a:lnSpc>
            </a:pPr>
            <a:r>
              <a:rPr lang="en-CA" sz="2800" dirty="0" smtClean="0"/>
              <a:t>link </a:t>
            </a:r>
            <a:r>
              <a:rPr lang="en-CA" sz="2800" dirty="0"/>
              <a:t>to instructions on how to use the </a:t>
            </a:r>
            <a:r>
              <a:rPr lang="en-CA" sz="2800" dirty="0" smtClean="0"/>
              <a:t>LMS</a:t>
            </a:r>
          </a:p>
          <a:p>
            <a:pPr lvl="1">
              <a:lnSpc>
                <a:spcPct val="120000"/>
              </a:lnSpc>
            </a:pPr>
            <a:r>
              <a:rPr lang="en-CA" sz="2800" dirty="0" smtClean="0"/>
              <a:t>description </a:t>
            </a:r>
            <a:r>
              <a:rPr lang="en-CA" sz="2800" dirty="0"/>
              <a:t>of </a:t>
            </a:r>
            <a:r>
              <a:rPr lang="en-CA" sz="2800" dirty="0" smtClean="0"/>
              <a:t>multiple </a:t>
            </a:r>
            <a:r>
              <a:rPr lang="en-CA" sz="2800" dirty="0"/>
              <a:t>pathways to </a:t>
            </a:r>
            <a:r>
              <a:rPr lang="en-CA" sz="2800" dirty="0" smtClean="0"/>
              <a:t>attain objectives </a:t>
            </a:r>
          </a:p>
          <a:p>
            <a:pPr lvl="1">
              <a:lnSpc>
                <a:spcPct val="120000"/>
              </a:lnSpc>
            </a:pPr>
            <a:r>
              <a:rPr lang="en-CA" sz="2800" dirty="0" smtClean="0"/>
              <a:t>information </a:t>
            </a:r>
            <a:r>
              <a:rPr lang="en-CA" sz="2800" dirty="0"/>
              <a:t>on how to arrange for </a:t>
            </a:r>
            <a:r>
              <a:rPr lang="en-CA" sz="2800" dirty="0" smtClean="0"/>
              <a:t>specific needs</a:t>
            </a:r>
          </a:p>
          <a:p>
            <a:pPr lvl="1">
              <a:lnSpc>
                <a:spcPct val="120000"/>
              </a:lnSpc>
            </a:pPr>
            <a:r>
              <a:rPr lang="en-CA" sz="2800" dirty="0" smtClean="0"/>
              <a:t>presented in </a:t>
            </a:r>
            <a:r>
              <a:rPr lang="en-CA" sz="2800" dirty="0"/>
              <a:t>accessible </a:t>
            </a:r>
            <a:r>
              <a:rPr lang="en-CA" sz="2800" dirty="0" smtClean="0"/>
              <a:t>format</a:t>
            </a:r>
          </a:p>
          <a:p>
            <a:pPr lvl="1">
              <a:lnSpc>
                <a:spcPct val="120000"/>
              </a:lnSpc>
            </a:pPr>
            <a:r>
              <a:rPr lang="en-CA" sz="2800" dirty="0"/>
              <a:t>e</a:t>
            </a:r>
            <a:r>
              <a:rPr lang="en-CA" sz="2800" dirty="0" smtClean="0"/>
              <a:t>mbed links to outside sources</a:t>
            </a:r>
            <a:endParaRPr lang="en-US" sz="2800" dirty="0"/>
          </a:p>
        </p:txBody>
      </p:sp>
      <p:sp>
        <p:nvSpPr>
          <p:cNvPr id="4" name="Slide Number Placeholder 3"/>
          <p:cNvSpPr>
            <a:spLocks noGrp="1"/>
          </p:cNvSpPr>
          <p:nvPr>
            <p:ph type="sldNum" sz="quarter" idx="11"/>
          </p:nvPr>
        </p:nvSpPr>
        <p:spPr/>
        <p:txBody>
          <a:bodyPr/>
          <a:lstStyle/>
          <a:p>
            <a:pPr>
              <a:defRPr/>
            </a:pPr>
            <a:fld id="{34BC1E9D-A5BA-7E40-AF7C-D161EDC63C0A}" type="slidenum">
              <a:rPr lang="fr-FR" smtClean="0"/>
              <a:pPr>
                <a:defRPr/>
              </a:pPr>
              <a:t>21</a:t>
            </a:fld>
            <a:endParaRPr lang="fr-FR"/>
          </a:p>
        </p:txBody>
      </p:sp>
    </p:spTree>
    <p:extLst>
      <p:ext uri="{BB962C8B-B14F-4D97-AF65-F5344CB8AC3E}">
        <p14:creationId xmlns:p14="http://schemas.microsoft.com/office/powerpoint/2010/main" val="88571116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effectLst/>
              </a:rPr>
              <a:t>Textbooks</a:t>
            </a:r>
            <a:endParaRPr lang="en-US" sz="4400" dirty="0">
              <a:effectLst/>
            </a:endParaRPr>
          </a:p>
        </p:txBody>
      </p:sp>
      <p:sp>
        <p:nvSpPr>
          <p:cNvPr id="3" name="Content Placeholder 2"/>
          <p:cNvSpPr>
            <a:spLocks noGrp="1"/>
          </p:cNvSpPr>
          <p:nvPr>
            <p:ph sz="quarter" idx="1"/>
          </p:nvPr>
        </p:nvSpPr>
        <p:spPr>
          <a:xfrm>
            <a:off x="395536" y="1196752"/>
            <a:ext cx="8640960" cy="4888200"/>
          </a:xfrm>
        </p:spPr>
        <p:txBody>
          <a:bodyPr/>
          <a:lstStyle/>
          <a:p>
            <a:pPr>
              <a:spcBef>
                <a:spcPts val="1000"/>
              </a:spcBef>
            </a:pPr>
            <a:r>
              <a:rPr lang="en-US" sz="2800" dirty="0" smtClean="0"/>
              <a:t>E-text in accessible format provides options</a:t>
            </a:r>
          </a:p>
          <a:p>
            <a:pPr>
              <a:spcBef>
                <a:spcPts val="1000"/>
              </a:spcBef>
            </a:pPr>
            <a:r>
              <a:rPr lang="en-US" sz="2800" dirty="0" smtClean="0"/>
              <a:t>Portability </a:t>
            </a:r>
            <a:r>
              <a:rPr lang="en-US" sz="2800" dirty="0"/>
              <a:t>among </a:t>
            </a:r>
            <a:r>
              <a:rPr lang="en-US" sz="2800" dirty="0" smtClean="0"/>
              <a:t>devices</a:t>
            </a:r>
          </a:p>
          <a:p>
            <a:pPr>
              <a:spcBef>
                <a:spcPts val="1000"/>
              </a:spcBef>
            </a:pPr>
            <a:r>
              <a:rPr lang="en-US" sz="2800" dirty="0" smtClean="0"/>
              <a:t>Laptops, </a:t>
            </a:r>
            <a:r>
              <a:rPr lang="en-US" sz="2800" dirty="0"/>
              <a:t>tablets, e-readers, and smartphones </a:t>
            </a:r>
            <a:endParaRPr lang="en-US" sz="2800" dirty="0" smtClean="0"/>
          </a:p>
          <a:p>
            <a:pPr>
              <a:spcBef>
                <a:spcPts val="1000"/>
              </a:spcBef>
            </a:pPr>
            <a:r>
              <a:rPr lang="en-US" sz="2800" dirty="0"/>
              <a:t>P</a:t>
            </a:r>
            <a:r>
              <a:rPr lang="en-US" sz="2800" dirty="0" smtClean="0"/>
              <a:t>ublishers may use </a:t>
            </a:r>
            <a:r>
              <a:rPr lang="en-US" sz="2800" dirty="0"/>
              <a:t>proprietary formats </a:t>
            </a:r>
            <a:endParaRPr lang="en-US" sz="2800" dirty="0" smtClean="0"/>
          </a:p>
          <a:p>
            <a:pPr lvl="1">
              <a:spcBef>
                <a:spcPts val="1000"/>
              </a:spcBef>
            </a:pPr>
            <a:r>
              <a:rPr lang="en-US" sz="2400" dirty="0" smtClean="0"/>
              <a:t>restrict </a:t>
            </a:r>
            <a:r>
              <a:rPr lang="en-US" sz="2400" dirty="0"/>
              <a:t>accessibility for certain students </a:t>
            </a:r>
            <a:endParaRPr lang="en-US" sz="2400" dirty="0" smtClean="0"/>
          </a:p>
          <a:p>
            <a:pPr lvl="2">
              <a:spcBef>
                <a:spcPts val="1000"/>
              </a:spcBef>
            </a:pPr>
            <a:r>
              <a:rPr lang="en-US" sz="2000" dirty="0" smtClean="0"/>
              <a:t>no option </a:t>
            </a:r>
            <a:r>
              <a:rPr lang="en-US" sz="2000" dirty="0"/>
              <a:t>to select text for reformatting or </a:t>
            </a:r>
            <a:r>
              <a:rPr lang="en-US" sz="2000" dirty="0" smtClean="0"/>
              <a:t>use </a:t>
            </a:r>
            <a:r>
              <a:rPr lang="en-US" sz="2000" dirty="0"/>
              <a:t>with screen </a:t>
            </a:r>
            <a:r>
              <a:rPr lang="en-US" sz="2000" dirty="0" smtClean="0"/>
              <a:t>reader</a:t>
            </a:r>
          </a:p>
          <a:p>
            <a:pPr marL="633413" lvl="2" indent="-295275">
              <a:spcBef>
                <a:spcPts val="1000"/>
              </a:spcBef>
            </a:pPr>
            <a:r>
              <a:rPr lang="en-US" dirty="0" smtClean="0"/>
              <a:t>may </a:t>
            </a:r>
            <a:r>
              <a:rPr lang="en-US" dirty="0"/>
              <a:t>use </a:t>
            </a:r>
            <a:r>
              <a:rPr lang="en-US" dirty="0" smtClean="0"/>
              <a:t>complicated navigation schemes</a:t>
            </a:r>
          </a:p>
          <a:p>
            <a:pPr>
              <a:spcBef>
                <a:spcPts val="1000"/>
              </a:spcBef>
            </a:pPr>
            <a:r>
              <a:rPr lang="en-US" sz="2800" dirty="0" smtClean="0"/>
              <a:t>Before </a:t>
            </a:r>
            <a:r>
              <a:rPr lang="en-US" sz="2800" dirty="0"/>
              <a:t>selecting </a:t>
            </a:r>
            <a:r>
              <a:rPr lang="en-US" sz="2800" dirty="0" smtClean="0"/>
              <a:t>an e-textbook talk to the </a:t>
            </a:r>
            <a:r>
              <a:rPr lang="en-US" sz="2800" dirty="0"/>
              <a:t>vendor </a:t>
            </a:r>
            <a:endParaRPr lang="en-US" sz="2800" dirty="0" smtClean="0"/>
          </a:p>
          <a:p>
            <a:pPr lvl="1">
              <a:spcBef>
                <a:spcPts val="1000"/>
              </a:spcBef>
            </a:pPr>
            <a:r>
              <a:rPr lang="en-US" sz="2400" dirty="0" smtClean="0"/>
              <a:t>accessibility </a:t>
            </a:r>
          </a:p>
          <a:p>
            <a:pPr lvl="1">
              <a:spcBef>
                <a:spcPts val="1000"/>
              </a:spcBef>
            </a:pPr>
            <a:r>
              <a:rPr lang="en-US" sz="2400" dirty="0" smtClean="0"/>
              <a:t>usability</a:t>
            </a:r>
            <a:endParaRPr lang="en-CA" sz="2400" dirty="0"/>
          </a:p>
          <a:p>
            <a:endParaRPr lang="en-US" sz="2400" dirty="0" smtClean="0"/>
          </a:p>
        </p:txBody>
      </p:sp>
      <p:sp>
        <p:nvSpPr>
          <p:cNvPr id="4" name="Slide Number Placeholder 3"/>
          <p:cNvSpPr>
            <a:spLocks noGrp="1"/>
          </p:cNvSpPr>
          <p:nvPr>
            <p:ph type="sldNum" sz="quarter" idx="11"/>
          </p:nvPr>
        </p:nvSpPr>
        <p:spPr/>
        <p:txBody>
          <a:bodyPr/>
          <a:lstStyle/>
          <a:p>
            <a:pPr>
              <a:defRPr/>
            </a:pPr>
            <a:fld id="{34BC1E9D-A5BA-7E40-AF7C-D161EDC63C0A}" type="slidenum">
              <a:rPr lang="fr-FR" smtClean="0"/>
              <a:pPr>
                <a:defRPr/>
              </a:pPr>
              <a:t>22</a:t>
            </a:fld>
            <a:endParaRPr lang="fr-FR"/>
          </a:p>
        </p:txBody>
      </p:sp>
    </p:spTree>
    <p:extLst>
      <p:ext uri="{BB962C8B-B14F-4D97-AF65-F5344CB8AC3E}">
        <p14:creationId xmlns:p14="http://schemas.microsoft.com/office/powerpoint/2010/main" val="278707878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effectLst/>
              </a:rPr>
              <a:t>Documents</a:t>
            </a:r>
            <a:endParaRPr lang="en-US" sz="4400" dirty="0">
              <a:effectLst/>
            </a:endParaRPr>
          </a:p>
        </p:txBody>
      </p:sp>
      <p:sp>
        <p:nvSpPr>
          <p:cNvPr id="3" name="Content Placeholder 2"/>
          <p:cNvSpPr>
            <a:spLocks noGrp="1"/>
          </p:cNvSpPr>
          <p:nvPr>
            <p:ph sz="quarter" idx="1"/>
          </p:nvPr>
        </p:nvSpPr>
        <p:spPr/>
        <p:txBody>
          <a:bodyPr/>
          <a:lstStyle/>
          <a:p>
            <a:r>
              <a:rPr lang="en-US" sz="3200" dirty="0" smtClean="0"/>
              <a:t>Provide in advance </a:t>
            </a:r>
          </a:p>
          <a:p>
            <a:r>
              <a:rPr lang="en-US" sz="3200" dirty="0" smtClean="0"/>
              <a:t>In accessible, useable formats</a:t>
            </a:r>
          </a:p>
          <a:p>
            <a:r>
              <a:rPr lang="en-US" sz="3200" dirty="0" smtClean="0"/>
              <a:t>Use alt text for images and tables</a:t>
            </a:r>
          </a:p>
          <a:p>
            <a:r>
              <a:rPr lang="en-US" sz="3200" dirty="0" smtClean="0"/>
              <a:t>Caption videos </a:t>
            </a:r>
          </a:p>
          <a:p>
            <a:r>
              <a:rPr lang="en-US" sz="3200" dirty="0" smtClean="0"/>
              <a:t>Described video</a:t>
            </a:r>
          </a:p>
          <a:p>
            <a:r>
              <a:rPr lang="en-US" sz="3200" dirty="0" smtClean="0"/>
              <a:t>Avoid scanning that creates pdf or jpeg</a:t>
            </a:r>
          </a:p>
          <a:p>
            <a:r>
              <a:rPr lang="en-US" sz="3200" dirty="0" smtClean="0"/>
              <a:t>OCR document to make accessible</a:t>
            </a:r>
          </a:p>
          <a:p>
            <a:endParaRPr lang="en-US" dirty="0"/>
          </a:p>
        </p:txBody>
      </p:sp>
      <p:sp>
        <p:nvSpPr>
          <p:cNvPr id="4" name="Slide Number Placeholder 3"/>
          <p:cNvSpPr>
            <a:spLocks noGrp="1"/>
          </p:cNvSpPr>
          <p:nvPr>
            <p:ph type="sldNum" sz="quarter" idx="11"/>
          </p:nvPr>
        </p:nvSpPr>
        <p:spPr/>
        <p:txBody>
          <a:bodyPr/>
          <a:lstStyle/>
          <a:p>
            <a:pPr>
              <a:defRPr/>
            </a:pPr>
            <a:fld id="{34BC1E9D-A5BA-7E40-AF7C-D161EDC63C0A}" type="slidenum">
              <a:rPr lang="fr-FR" smtClean="0"/>
              <a:pPr>
                <a:defRPr/>
              </a:pPr>
              <a:t>23</a:t>
            </a:fld>
            <a:endParaRPr lang="fr-FR"/>
          </a:p>
        </p:txBody>
      </p:sp>
    </p:spTree>
    <p:extLst>
      <p:ext uri="{BB962C8B-B14F-4D97-AF65-F5344CB8AC3E}">
        <p14:creationId xmlns:p14="http://schemas.microsoft.com/office/powerpoint/2010/main" val="2682637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rPr>
              <a:t>Lectures</a:t>
            </a:r>
            <a:endParaRPr lang="en-US" dirty="0">
              <a:effectLst/>
            </a:endParaRPr>
          </a:p>
        </p:txBody>
      </p:sp>
      <p:sp>
        <p:nvSpPr>
          <p:cNvPr id="3" name="Content Placeholder 2"/>
          <p:cNvSpPr>
            <a:spLocks noGrp="1"/>
          </p:cNvSpPr>
          <p:nvPr>
            <p:ph sz="quarter" idx="1"/>
          </p:nvPr>
        </p:nvSpPr>
        <p:spPr>
          <a:xfrm>
            <a:off x="467544" y="1124744"/>
            <a:ext cx="8676456" cy="4888200"/>
          </a:xfrm>
        </p:spPr>
        <p:txBody>
          <a:bodyPr/>
          <a:lstStyle/>
          <a:p>
            <a:pPr>
              <a:lnSpc>
                <a:spcPct val="120000"/>
              </a:lnSpc>
            </a:pPr>
            <a:r>
              <a:rPr lang="en-US" sz="2800" dirty="0" smtClean="0"/>
              <a:t>Presentation in accessible format</a:t>
            </a:r>
          </a:p>
          <a:p>
            <a:pPr lvl="0">
              <a:lnSpc>
                <a:spcPct val="120000"/>
              </a:lnSpc>
            </a:pPr>
            <a:r>
              <a:rPr lang="en-CA" sz="2800" dirty="0"/>
              <a:t>F</a:t>
            </a:r>
            <a:r>
              <a:rPr lang="en-CA" sz="2800" dirty="0" smtClean="0"/>
              <a:t>ont size and color contrast is sufficient</a:t>
            </a:r>
          </a:p>
          <a:p>
            <a:pPr lvl="0">
              <a:lnSpc>
                <a:spcPct val="120000"/>
              </a:lnSpc>
            </a:pPr>
            <a:r>
              <a:rPr lang="en-CA" sz="2800" dirty="0" smtClean="0"/>
              <a:t>Don’t </a:t>
            </a:r>
            <a:r>
              <a:rPr lang="en-CA" sz="2800" dirty="0"/>
              <a:t>use color as the only way to convey </a:t>
            </a:r>
            <a:r>
              <a:rPr lang="en-CA" sz="2800" dirty="0" smtClean="0"/>
              <a:t>content</a:t>
            </a:r>
            <a:endParaRPr lang="en-CA" sz="2800" dirty="0"/>
          </a:p>
          <a:p>
            <a:pPr lvl="0">
              <a:lnSpc>
                <a:spcPct val="120000"/>
              </a:lnSpc>
            </a:pPr>
            <a:r>
              <a:rPr lang="en-CA" sz="2800" dirty="0"/>
              <a:t>Avoid automatic slide </a:t>
            </a:r>
            <a:r>
              <a:rPr lang="en-CA" sz="2800" dirty="0" smtClean="0"/>
              <a:t>transitions </a:t>
            </a:r>
            <a:endParaRPr lang="en-CA" sz="2800" dirty="0"/>
          </a:p>
          <a:p>
            <a:pPr lvl="0">
              <a:lnSpc>
                <a:spcPct val="120000"/>
              </a:lnSpc>
            </a:pPr>
            <a:r>
              <a:rPr lang="en-CA" sz="2800" dirty="0"/>
              <a:t>Use </a:t>
            </a:r>
            <a:r>
              <a:rPr lang="en-CA" sz="2800" dirty="0" smtClean="0"/>
              <a:t>clear language</a:t>
            </a:r>
            <a:endParaRPr lang="en-CA" sz="2800" dirty="0"/>
          </a:p>
          <a:p>
            <a:pPr lvl="0">
              <a:lnSpc>
                <a:spcPct val="120000"/>
              </a:lnSpc>
            </a:pPr>
            <a:r>
              <a:rPr lang="en-CA" sz="2800" dirty="0"/>
              <a:t>R</a:t>
            </a:r>
            <a:r>
              <a:rPr lang="en-CA" sz="2800" dirty="0" smtClean="0"/>
              <a:t>eading </a:t>
            </a:r>
            <a:r>
              <a:rPr lang="en-CA" sz="2800" dirty="0"/>
              <a:t>order of text boxes that are not part of the native slide </a:t>
            </a:r>
            <a:r>
              <a:rPr lang="en-CA" sz="2800" dirty="0" smtClean="0"/>
              <a:t>layout</a:t>
            </a:r>
          </a:p>
          <a:p>
            <a:pPr lvl="1">
              <a:lnSpc>
                <a:spcPct val="120000"/>
              </a:lnSpc>
            </a:pPr>
            <a:r>
              <a:rPr lang="en-CA" sz="2400" dirty="0" smtClean="0"/>
              <a:t>screen </a:t>
            </a:r>
            <a:r>
              <a:rPr lang="en-CA" sz="2400" dirty="0"/>
              <a:t>reader usually reads these </a:t>
            </a:r>
            <a:r>
              <a:rPr lang="en-CA" sz="2400" dirty="0" smtClean="0"/>
              <a:t>last</a:t>
            </a:r>
          </a:p>
          <a:p>
            <a:pPr lvl="0">
              <a:lnSpc>
                <a:spcPct val="120000"/>
              </a:lnSpc>
            </a:pPr>
            <a:endParaRPr lang="en-CA" sz="2400" dirty="0"/>
          </a:p>
          <a:p>
            <a:pPr marL="0" indent="0">
              <a:buNone/>
            </a:pPr>
            <a:endParaRPr lang="en-US" dirty="0"/>
          </a:p>
        </p:txBody>
      </p:sp>
      <p:sp>
        <p:nvSpPr>
          <p:cNvPr id="4" name="Slide Number Placeholder 3"/>
          <p:cNvSpPr>
            <a:spLocks noGrp="1"/>
          </p:cNvSpPr>
          <p:nvPr>
            <p:ph type="sldNum" sz="quarter" idx="11"/>
          </p:nvPr>
        </p:nvSpPr>
        <p:spPr/>
        <p:txBody>
          <a:bodyPr/>
          <a:lstStyle/>
          <a:p>
            <a:pPr>
              <a:defRPr/>
            </a:pPr>
            <a:fld id="{34BC1E9D-A5BA-7E40-AF7C-D161EDC63C0A}" type="slidenum">
              <a:rPr lang="fr-FR" smtClean="0"/>
              <a:pPr>
                <a:defRPr/>
              </a:pPr>
              <a:t>24</a:t>
            </a:fld>
            <a:endParaRPr lang="fr-FR"/>
          </a:p>
        </p:txBody>
      </p:sp>
    </p:spTree>
    <p:extLst>
      <p:ext uri="{BB962C8B-B14F-4D97-AF65-F5344CB8AC3E}">
        <p14:creationId xmlns:p14="http://schemas.microsoft.com/office/powerpoint/2010/main" val="398908295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effectLst/>
              </a:rPr>
              <a:t>Lectures</a:t>
            </a:r>
            <a:endParaRPr lang="en-US" sz="4400" dirty="0">
              <a:effectLst/>
            </a:endParaRPr>
          </a:p>
        </p:txBody>
      </p:sp>
      <p:sp>
        <p:nvSpPr>
          <p:cNvPr id="3" name="Content Placeholder 2"/>
          <p:cNvSpPr>
            <a:spLocks noGrp="1"/>
          </p:cNvSpPr>
          <p:nvPr>
            <p:ph sz="quarter" idx="1"/>
          </p:nvPr>
        </p:nvSpPr>
        <p:spPr>
          <a:xfrm>
            <a:off x="323528" y="1196752"/>
            <a:ext cx="8229600" cy="4888200"/>
          </a:xfrm>
        </p:spPr>
        <p:txBody>
          <a:bodyPr/>
          <a:lstStyle/>
          <a:p>
            <a:r>
              <a:rPr lang="en-CA" sz="2800" dirty="0" smtClean="0"/>
              <a:t>Video</a:t>
            </a:r>
          </a:p>
          <a:p>
            <a:pPr lvl="1"/>
            <a:r>
              <a:rPr lang="en-CA" sz="2400" dirty="0" smtClean="0"/>
              <a:t>Captioned</a:t>
            </a:r>
          </a:p>
          <a:p>
            <a:pPr lvl="1"/>
            <a:r>
              <a:rPr lang="en-CA" sz="2400" dirty="0"/>
              <a:t>P</a:t>
            </a:r>
            <a:r>
              <a:rPr lang="en-CA" sz="2400" dirty="0" smtClean="0"/>
              <a:t>layer </a:t>
            </a:r>
            <a:r>
              <a:rPr lang="en-CA" sz="2400" dirty="0"/>
              <a:t>controls are accessible</a:t>
            </a:r>
            <a:r>
              <a:rPr lang="en-CA" sz="1800" dirty="0"/>
              <a:t>.</a:t>
            </a:r>
          </a:p>
          <a:p>
            <a:pPr lvl="0"/>
            <a:r>
              <a:rPr lang="en-CA" sz="2800" dirty="0"/>
              <a:t>Embedded audio</a:t>
            </a:r>
          </a:p>
          <a:p>
            <a:pPr lvl="1"/>
            <a:r>
              <a:rPr lang="en-CA" sz="2400" dirty="0" smtClean="0">
                <a:ea typeface="Arial" charset="0"/>
              </a:rPr>
              <a:t>Include a transcript</a:t>
            </a:r>
            <a:endParaRPr lang="en-CA" sz="2400" dirty="0">
              <a:ea typeface="Arial" charset="0"/>
            </a:endParaRPr>
          </a:p>
          <a:p>
            <a:r>
              <a:rPr lang="en-US" sz="2800" dirty="0"/>
              <a:t>Post presentations online in timely manner</a:t>
            </a:r>
          </a:p>
          <a:p>
            <a:pPr lvl="1"/>
            <a:r>
              <a:rPr lang="en-US" sz="2400" dirty="0"/>
              <a:t>Accessible text based format  (not PDF)</a:t>
            </a:r>
          </a:p>
          <a:p>
            <a:r>
              <a:rPr lang="en-US" sz="2800" dirty="0" smtClean="0"/>
              <a:t>Use </a:t>
            </a:r>
            <a:r>
              <a:rPr lang="en-US" sz="2800" dirty="0"/>
              <a:t>Creative Commons </a:t>
            </a:r>
            <a:endParaRPr lang="en-US" sz="2800" dirty="0" smtClean="0"/>
          </a:p>
          <a:p>
            <a:pPr lvl="1"/>
            <a:r>
              <a:rPr lang="en-US" sz="2400" dirty="0" smtClean="0"/>
              <a:t>http</a:t>
            </a:r>
            <a:r>
              <a:rPr lang="en-US" sz="2400" dirty="0"/>
              <a:t>://creativecommons.org/licenses/</a:t>
            </a:r>
          </a:p>
          <a:p>
            <a:r>
              <a:rPr lang="en-US" sz="2800" dirty="0"/>
              <a:t>Record lecture and caption </a:t>
            </a:r>
          </a:p>
          <a:p>
            <a:pPr lvl="1"/>
            <a:r>
              <a:rPr lang="en-US" sz="2400" dirty="0" smtClean="0"/>
              <a:t>Post </a:t>
            </a:r>
            <a:r>
              <a:rPr lang="en-US" sz="2400" dirty="0"/>
              <a:t>on LMS: students view at own time and pace</a:t>
            </a:r>
          </a:p>
          <a:p>
            <a:pPr marL="0" indent="0">
              <a:buNone/>
            </a:pPr>
            <a:endParaRPr lang="en-US" sz="2400" dirty="0"/>
          </a:p>
          <a:p>
            <a:pPr lvl="0"/>
            <a:endParaRPr lang="en-CA" sz="2400" dirty="0"/>
          </a:p>
          <a:p>
            <a:pPr marL="0" indent="0">
              <a:buNone/>
            </a:pPr>
            <a:endParaRPr lang="en-US" dirty="0"/>
          </a:p>
        </p:txBody>
      </p:sp>
      <p:sp>
        <p:nvSpPr>
          <p:cNvPr id="4" name="Slide Number Placeholder 3"/>
          <p:cNvSpPr>
            <a:spLocks noGrp="1"/>
          </p:cNvSpPr>
          <p:nvPr>
            <p:ph type="sldNum" sz="quarter" idx="11"/>
          </p:nvPr>
        </p:nvSpPr>
        <p:spPr/>
        <p:txBody>
          <a:bodyPr/>
          <a:lstStyle/>
          <a:p>
            <a:pPr>
              <a:defRPr/>
            </a:pPr>
            <a:fld id="{34BC1E9D-A5BA-7E40-AF7C-D161EDC63C0A}" type="slidenum">
              <a:rPr lang="fr-FR" smtClean="0"/>
              <a:pPr>
                <a:defRPr/>
              </a:pPr>
              <a:t>25</a:t>
            </a:fld>
            <a:endParaRPr lang="fr-FR"/>
          </a:p>
        </p:txBody>
      </p:sp>
    </p:spTree>
    <p:extLst>
      <p:ext uri="{BB962C8B-B14F-4D97-AF65-F5344CB8AC3E}">
        <p14:creationId xmlns:p14="http://schemas.microsoft.com/office/powerpoint/2010/main" val="219414679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effectLst/>
              </a:rPr>
              <a:t>Communication</a:t>
            </a:r>
            <a:endParaRPr lang="en-US" sz="4400" dirty="0">
              <a:effectLst/>
            </a:endParaRPr>
          </a:p>
        </p:txBody>
      </p:sp>
      <p:sp>
        <p:nvSpPr>
          <p:cNvPr id="3" name="Content Placeholder 2"/>
          <p:cNvSpPr>
            <a:spLocks noGrp="1"/>
          </p:cNvSpPr>
          <p:nvPr>
            <p:ph sz="quarter" idx="1"/>
          </p:nvPr>
        </p:nvSpPr>
        <p:spPr/>
        <p:txBody>
          <a:bodyPr/>
          <a:lstStyle/>
          <a:p>
            <a:r>
              <a:rPr lang="en-US" sz="3200" dirty="0" smtClean="0"/>
              <a:t>On-line communication </a:t>
            </a:r>
          </a:p>
          <a:p>
            <a:pPr lvl="1"/>
            <a:r>
              <a:rPr lang="en-US" sz="2800" dirty="0" smtClean="0"/>
              <a:t>Email, Skype, Adobe </a:t>
            </a:r>
            <a:r>
              <a:rPr lang="en-US" sz="2800" dirty="0"/>
              <a:t>C</a:t>
            </a:r>
            <a:r>
              <a:rPr lang="en-US" sz="2800" dirty="0" smtClean="0"/>
              <a:t>onnect, discussion forum, chat</a:t>
            </a:r>
          </a:p>
          <a:p>
            <a:pPr marL="361950" lvl="1" indent="-361950">
              <a:spcBef>
                <a:spcPts val="600"/>
              </a:spcBef>
            </a:pPr>
            <a:r>
              <a:rPr lang="en-US" dirty="0" smtClean="0"/>
              <a:t>Asynchronous – individual time and pace</a:t>
            </a:r>
          </a:p>
          <a:p>
            <a:pPr marL="628650" lvl="2" indent="-361950">
              <a:spcBef>
                <a:spcPts val="600"/>
              </a:spcBef>
            </a:pPr>
            <a:r>
              <a:rPr lang="en-US" dirty="0" smtClean="0"/>
              <a:t>Self-review of content and grammar</a:t>
            </a:r>
          </a:p>
          <a:p>
            <a:pPr marL="361950" lvl="1" indent="-361950">
              <a:spcBef>
                <a:spcPts val="600"/>
              </a:spcBef>
            </a:pPr>
            <a:r>
              <a:rPr lang="en-US" dirty="0"/>
              <a:t>Synchronous </a:t>
            </a:r>
            <a:r>
              <a:rPr lang="en-US" dirty="0" smtClean="0"/>
              <a:t>– real time chat room, IM</a:t>
            </a:r>
          </a:p>
          <a:p>
            <a:pPr marL="628650" lvl="2" indent="-361950">
              <a:spcBef>
                <a:spcPts val="600"/>
              </a:spcBef>
            </a:pPr>
            <a:r>
              <a:rPr lang="en-US" dirty="0" smtClean="0"/>
              <a:t>More access and usability challenges</a:t>
            </a:r>
          </a:p>
          <a:p>
            <a:pPr marL="628650" lvl="2" indent="-361950">
              <a:spcBef>
                <a:spcPts val="600"/>
              </a:spcBef>
            </a:pPr>
            <a:r>
              <a:rPr lang="en-US" dirty="0" smtClean="0"/>
              <a:t>Provide multiple means of engagement</a:t>
            </a:r>
          </a:p>
          <a:p>
            <a:pPr marL="895350" lvl="3" indent="-361950">
              <a:spcBef>
                <a:spcPts val="600"/>
              </a:spcBef>
            </a:pPr>
            <a:r>
              <a:rPr lang="en-US" dirty="0" smtClean="0"/>
              <a:t>Audio, video, text</a:t>
            </a:r>
          </a:p>
          <a:p>
            <a:pPr marL="628650" lvl="2" indent="-361950">
              <a:spcBef>
                <a:spcPts val="600"/>
              </a:spcBef>
            </a:pPr>
            <a:endParaRPr lang="en-US" sz="2400" dirty="0"/>
          </a:p>
          <a:p>
            <a:endParaRPr lang="en-US" dirty="0"/>
          </a:p>
        </p:txBody>
      </p:sp>
      <p:sp>
        <p:nvSpPr>
          <p:cNvPr id="4" name="Slide Number Placeholder 3"/>
          <p:cNvSpPr>
            <a:spLocks noGrp="1"/>
          </p:cNvSpPr>
          <p:nvPr>
            <p:ph type="sldNum" sz="quarter" idx="11"/>
          </p:nvPr>
        </p:nvSpPr>
        <p:spPr/>
        <p:txBody>
          <a:bodyPr/>
          <a:lstStyle/>
          <a:p>
            <a:pPr>
              <a:defRPr/>
            </a:pPr>
            <a:fld id="{34BC1E9D-A5BA-7E40-AF7C-D161EDC63C0A}" type="slidenum">
              <a:rPr lang="fr-FR" smtClean="0"/>
              <a:pPr>
                <a:defRPr/>
              </a:pPr>
              <a:t>26</a:t>
            </a:fld>
            <a:endParaRPr lang="fr-FR"/>
          </a:p>
        </p:txBody>
      </p:sp>
    </p:spTree>
    <p:extLst>
      <p:ext uri="{BB962C8B-B14F-4D97-AF65-F5344CB8AC3E}">
        <p14:creationId xmlns:p14="http://schemas.microsoft.com/office/powerpoint/2010/main" val="83967430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effectLst/>
              </a:rPr>
              <a:t>Evaluation</a:t>
            </a:r>
            <a:endParaRPr lang="en-US" sz="4400" dirty="0">
              <a:effectLst/>
            </a:endParaRPr>
          </a:p>
        </p:txBody>
      </p:sp>
      <p:sp>
        <p:nvSpPr>
          <p:cNvPr id="3" name="Content Placeholder 2"/>
          <p:cNvSpPr>
            <a:spLocks noGrp="1"/>
          </p:cNvSpPr>
          <p:nvPr>
            <p:ph sz="quarter" idx="1"/>
          </p:nvPr>
        </p:nvSpPr>
        <p:spPr>
          <a:xfrm>
            <a:off x="395536" y="1412776"/>
            <a:ext cx="8229600" cy="5184576"/>
          </a:xfrm>
        </p:spPr>
        <p:txBody>
          <a:bodyPr/>
          <a:lstStyle/>
          <a:p>
            <a:r>
              <a:rPr lang="en-US" sz="3200" dirty="0" smtClean="0"/>
              <a:t>Multiple pathways to achieving course objectives</a:t>
            </a:r>
          </a:p>
          <a:p>
            <a:r>
              <a:rPr lang="en-US" sz="3200" dirty="0" smtClean="0"/>
              <a:t>Reduce barriers of paper</a:t>
            </a:r>
            <a:r>
              <a:rPr lang="en-US" sz="3200" dirty="0"/>
              <a:t> </a:t>
            </a:r>
            <a:r>
              <a:rPr lang="en-US" sz="3200" dirty="0" smtClean="0"/>
              <a:t>&amp; speeded testing</a:t>
            </a:r>
          </a:p>
          <a:p>
            <a:r>
              <a:rPr lang="en-US" sz="3200" dirty="0"/>
              <a:t>Build in </a:t>
            </a:r>
            <a:r>
              <a:rPr lang="en-US" sz="3200" dirty="0" smtClean="0"/>
              <a:t>extra-time</a:t>
            </a:r>
          </a:p>
          <a:p>
            <a:r>
              <a:rPr lang="en-US" sz="3200" dirty="0" smtClean="0"/>
              <a:t>Late </a:t>
            </a:r>
            <a:r>
              <a:rPr lang="en-US" sz="3200" dirty="0"/>
              <a:t>day bank for </a:t>
            </a:r>
            <a:r>
              <a:rPr lang="en-US" sz="3200" dirty="0" smtClean="0"/>
              <a:t>submission</a:t>
            </a:r>
            <a:endParaRPr lang="en-US" sz="3200" dirty="0"/>
          </a:p>
        </p:txBody>
      </p:sp>
      <p:sp>
        <p:nvSpPr>
          <p:cNvPr id="4" name="Slide Number Placeholder 3"/>
          <p:cNvSpPr>
            <a:spLocks noGrp="1"/>
          </p:cNvSpPr>
          <p:nvPr>
            <p:ph type="sldNum" sz="quarter" idx="11"/>
          </p:nvPr>
        </p:nvSpPr>
        <p:spPr/>
        <p:txBody>
          <a:bodyPr/>
          <a:lstStyle/>
          <a:p>
            <a:pPr>
              <a:defRPr/>
            </a:pPr>
            <a:fld id="{34BC1E9D-A5BA-7E40-AF7C-D161EDC63C0A}" type="slidenum">
              <a:rPr lang="fr-FR"/>
              <a:pPr>
                <a:defRPr/>
              </a:pPr>
              <a:t>27</a:t>
            </a:fld>
            <a:endParaRPr lang="fr-FR"/>
          </a:p>
        </p:txBody>
      </p:sp>
    </p:spTree>
    <p:extLst>
      <p:ext uri="{BB962C8B-B14F-4D97-AF65-F5344CB8AC3E}">
        <p14:creationId xmlns:p14="http://schemas.microsoft.com/office/powerpoint/2010/main" val="191279670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effectLst/>
              </a:rPr>
              <a:t>Evaluation</a:t>
            </a:r>
            <a:endParaRPr lang="en-US" sz="4400" dirty="0">
              <a:effectLst/>
            </a:endParaRPr>
          </a:p>
        </p:txBody>
      </p:sp>
      <p:sp>
        <p:nvSpPr>
          <p:cNvPr id="3" name="Content Placeholder 2"/>
          <p:cNvSpPr>
            <a:spLocks noGrp="1"/>
          </p:cNvSpPr>
          <p:nvPr>
            <p:ph sz="quarter" idx="1"/>
          </p:nvPr>
        </p:nvSpPr>
        <p:spPr>
          <a:xfrm>
            <a:off x="467544" y="1052736"/>
            <a:ext cx="8229600" cy="5184576"/>
          </a:xfrm>
        </p:spPr>
        <p:txBody>
          <a:bodyPr/>
          <a:lstStyle/>
          <a:p>
            <a:r>
              <a:rPr lang="en-US" sz="2800" dirty="0" smtClean="0"/>
              <a:t>Provide options</a:t>
            </a:r>
          </a:p>
          <a:p>
            <a:pPr lvl="1">
              <a:spcBef>
                <a:spcPts val="200"/>
              </a:spcBef>
            </a:pPr>
            <a:r>
              <a:rPr lang="en-US" sz="2400" dirty="0"/>
              <a:t>W</a:t>
            </a:r>
            <a:r>
              <a:rPr lang="en-US" sz="2400" dirty="0" smtClean="0"/>
              <a:t>ritten papers</a:t>
            </a:r>
          </a:p>
          <a:p>
            <a:pPr lvl="1">
              <a:spcBef>
                <a:spcPts val="200"/>
              </a:spcBef>
            </a:pPr>
            <a:r>
              <a:rPr lang="en-US" sz="2400" dirty="0" smtClean="0"/>
              <a:t>Virtual </a:t>
            </a:r>
            <a:r>
              <a:rPr lang="en-US" sz="2400" dirty="0"/>
              <a:t>group </a:t>
            </a:r>
            <a:r>
              <a:rPr lang="en-US" sz="2400" dirty="0" smtClean="0"/>
              <a:t>projects </a:t>
            </a:r>
          </a:p>
          <a:p>
            <a:pPr lvl="1">
              <a:spcBef>
                <a:spcPts val="200"/>
              </a:spcBef>
            </a:pPr>
            <a:r>
              <a:rPr lang="en-US" sz="2400" dirty="0" smtClean="0"/>
              <a:t>Online tests</a:t>
            </a:r>
          </a:p>
          <a:p>
            <a:pPr lvl="1">
              <a:spcBef>
                <a:spcPts val="200"/>
              </a:spcBef>
            </a:pPr>
            <a:r>
              <a:rPr lang="en-US" sz="2400" dirty="0" smtClean="0"/>
              <a:t>Blogs</a:t>
            </a:r>
          </a:p>
          <a:p>
            <a:pPr lvl="1">
              <a:spcBef>
                <a:spcPts val="200"/>
              </a:spcBef>
            </a:pPr>
            <a:r>
              <a:rPr lang="en-US" sz="2400" dirty="0" smtClean="0"/>
              <a:t>Portfolios</a:t>
            </a:r>
          </a:p>
          <a:p>
            <a:pPr lvl="1">
              <a:spcBef>
                <a:spcPts val="200"/>
              </a:spcBef>
            </a:pPr>
            <a:r>
              <a:rPr lang="en-US" sz="2400" dirty="0" smtClean="0"/>
              <a:t>Mind/concept maps</a:t>
            </a:r>
          </a:p>
          <a:p>
            <a:pPr lvl="1">
              <a:spcBef>
                <a:spcPts val="200"/>
              </a:spcBef>
            </a:pPr>
            <a:r>
              <a:rPr lang="en-US" sz="2400" dirty="0" smtClean="0"/>
              <a:t>Discussion forums</a:t>
            </a:r>
          </a:p>
          <a:p>
            <a:pPr lvl="1">
              <a:spcBef>
                <a:spcPts val="200"/>
              </a:spcBef>
            </a:pPr>
            <a:r>
              <a:rPr lang="en-US" sz="2400" dirty="0" smtClean="0"/>
              <a:t>Audio recordings</a:t>
            </a:r>
          </a:p>
          <a:p>
            <a:pPr lvl="1">
              <a:spcBef>
                <a:spcPts val="200"/>
              </a:spcBef>
            </a:pPr>
            <a:r>
              <a:rPr lang="en-US" sz="2400" dirty="0"/>
              <a:t>H</a:t>
            </a:r>
            <a:r>
              <a:rPr lang="en-US" sz="2400" dirty="0" smtClean="0"/>
              <a:t>ands</a:t>
            </a:r>
            <a:r>
              <a:rPr lang="en-US" sz="2400" dirty="0"/>
              <a:t>-on </a:t>
            </a:r>
            <a:r>
              <a:rPr lang="en-US" sz="2400" dirty="0" smtClean="0"/>
              <a:t>demonstrations</a:t>
            </a:r>
          </a:p>
          <a:p>
            <a:pPr lvl="1">
              <a:spcBef>
                <a:spcPts val="200"/>
              </a:spcBef>
            </a:pPr>
            <a:r>
              <a:rPr lang="en-US" sz="2400" dirty="0" smtClean="0"/>
              <a:t>Student presentations</a:t>
            </a:r>
          </a:p>
          <a:p>
            <a:pPr lvl="1">
              <a:spcBef>
                <a:spcPts val="200"/>
              </a:spcBef>
            </a:pPr>
            <a:r>
              <a:rPr lang="en-US" sz="2400" dirty="0"/>
              <a:t>O</a:t>
            </a:r>
            <a:r>
              <a:rPr lang="en-US" sz="2400" dirty="0" smtClean="0"/>
              <a:t>nline </a:t>
            </a:r>
            <a:r>
              <a:rPr lang="en-US" sz="2400" dirty="0"/>
              <a:t>oral </a:t>
            </a:r>
            <a:r>
              <a:rPr lang="en-US" sz="2400" dirty="0" smtClean="0"/>
              <a:t>exams </a:t>
            </a:r>
            <a:r>
              <a:rPr lang="en-US" sz="2400" dirty="0"/>
              <a:t>through Skype </a:t>
            </a:r>
            <a:endParaRPr lang="en-US" sz="2400" dirty="0" smtClean="0"/>
          </a:p>
          <a:p>
            <a:pPr lvl="1">
              <a:spcBef>
                <a:spcPts val="200"/>
              </a:spcBef>
            </a:pPr>
            <a:r>
              <a:rPr lang="en-US" sz="2400" dirty="0" smtClean="0"/>
              <a:t>Course participation in-class, online</a:t>
            </a:r>
          </a:p>
        </p:txBody>
      </p:sp>
      <p:sp>
        <p:nvSpPr>
          <p:cNvPr id="4" name="Slide Number Placeholder 3"/>
          <p:cNvSpPr>
            <a:spLocks noGrp="1"/>
          </p:cNvSpPr>
          <p:nvPr>
            <p:ph type="sldNum" sz="quarter" idx="11"/>
          </p:nvPr>
        </p:nvSpPr>
        <p:spPr/>
        <p:txBody>
          <a:bodyPr/>
          <a:lstStyle/>
          <a:p>
            <a:pPr>
              <a:defRPr/>
            </a:pPr>
            <a:fld id="{34BC1E9D-A5BA-7E40-AF7C-D161EDC63C0A}" type="slidenum">
              <a:rPr lang="fr-FR"/>
              <a:pPr>
                <a:defRPr/>
              </a:pPr>
              <a:t>28</a:t>
            </a:fld>
            <a:endParaRPr lang="fr-FR"/>
          </a:p>
        </p:txBody>
      </p:sp>
    </p:spTree>
    <p:extLst>
      <p:ext uri="{BB962C8B-B14F-4D97-AF65-F5344CB8AC3E}">
        <p14:creationId xmlns:p14="http://schemas.microsoft.com/office/powerpoint/2010/main" val="21832289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73414" y="404664"/>
            <a:ext cx="9073703" cy="576262"/>
          </a:xfrm>
        </p:spPr>
        <p:txBody>
          <a:bodyPr/>
          <a:lstStyle/>
          <a:p>
            <a:pPr>
              <a:defRPr/>
            </a:pPr>
            <a:r>
              <a:rPr lang="en-US" sz="3600" dirty="0" smtClean="0">
                <a:effectLst>
                  <a:outerShdw blurRad="38100" dist="38100" dir="2700000" algn="tl">
                    <a:srgbClr val="DDDDDD"/>
                  </a:outerShdw>
                </a:effectLst>
                <a:latin typeface="Arial" charset="0"/>
                <a:cs typeface="Arial" charset="0"/>
              </a:rPr>
              <a:t>UDL</a:t>
            </a:r>
            <a:endParaRPr lang="en-US" sz="3600" dirty="0">
              <a:effectLst>
                <a:outerShdw blurRad="38100" dist="38100" dir="2700000" algn="tl">
                  <a:srgbClr val="DDDDDD"/>
                </a:outerShdw>
              </a:effectLst>
              <a:latin typeface="Arial" charset="0"/>
              <a:cs typeface="Arial" charset="0"/>
            </a:endParaRPr>
          </a:p>
        </p:txBody>
      </p:sp>
      <p:graphicFrame>
        <p:nvGraphicFramePr>
          <p:cNvPr id="2" name="Content Placeholder 1" descr="Multiple Means of Representation - powerpoint, video, podcast, images&#10;Mulitple Means of Engagment - wikis, group chats, online mind mapping&#10;Multiple Menas of Action and Expression - group discussion, online multiple choice quiz, virtual group project" title="3 Principles of UDL and Examples of each"/>
          <p:cNvGraphicFramePr>
            <a:graphicFrameLocks noGrp="1"/>
          </p:cNvGraphicFramePr>
          <p:nvPr>
            <p:ph idx="1"/>
            <p:extLst>
              <p:ext uri="{D42A27DB-BD31-4B8C-83A1-F6EECF244321}">
                <p14:modId xmlns:p14="http://schemas.microsoft.com/office/powerpoint/2010/main" val="2617800961"/>
              </p:ext>
            </p:extLst>
          </p:nvPr>
        </p:nvGraphicFramePr>
        <p:xfrm>
          <a:off x="395288" y="1196975"/>
          <a:ext cx="8569200" cy="4663554"/>
        </p:xfrm>
        <a:graphic>
          <a:graphicData uri="http://schemas.openxmlformats.org/drawingml/2006/table">
            <a:tbl>
              <a:tblPr firstRow="1" bandRow="1">
                <a:tableStyleId>{5C22544A-7EE6-4342-B048-85BDC9FD1C3A}</a:tableStyleId>
              </a:tblPr>
              <a:tblGrid>
                <a:gridCol w="2376512"/>
                <a:gridCol w="6192688"/>
              </a:tblGrid>
              <a:tr h="370840">
                <a:tc>
                  <a:txBody>
                    <a:bodyPr/>
                    <a:lstStyle/>
                    <a:p>
                      <a:pPr>
                        <a:spcAft>
                          <a:spcPts val="0"/>
                        </a:spcAft>
                      </a:pPr>
                      <a:r>
                        <a:rPr lang="en-US" sz="2000" b="1" dirty="0">
                          <a:effectLst/>
                          <a:latin typeface="Arial"/>
                          <a:ea typeface="ＭＳ 明朝"/>
                          <a:cs typeface="Arial"/>
                        </a:rPr>
                        <a:t>Principles</a:t>
                      </a:r>
                      <a:endParaRPr lang="en-CA" sz="2000" dirty="0">
                        <a:effectLst/>
                        <a:latin typeface="Arial"/>
                        <a:ea typeface="ＭＳ 明朝"/>
                        <a:cs typeface="Arial"/>
                      </a:endParaRPr>
                    </a:p>
                  </a:txBody>
                  <a:tcPr marL="68580" marR="68580" marT="0" marB="0"/>
                </a:tc>
                <a:tc>
                  <a:txBody>
                    <a:bodyPr/>
                    <a:lstStyle/>
                    <a:p>
                      <a:pPr>
                        <a:spcAft>
                          <a:spcPts val="0"/>
                        </a:spcAft>
                      </a:pPr>
                      <a:r>
                        <a:rPr lang="en-US" sz="2000" b="1" dirty="0">
                          <a:effectLst/>
                          <a:latin typeface="Arial"/>
                          <a:ea typeface="ＭＳ 明朝"/>
                          <a:cs typeface="Arial"/>
                        </a:rPr>
                        <a:t>Descriptions</a:t>
                      </a:r>
                      <a:endParaRPr lang="en-CA" sz="2000" dirty="0">
                        <a:effectLst/>
                        <a:latin typeface="Arial"/>
                        <a:ea typeface="ＭＳ 明朝"/>
                        <a:cs typeface="Arial"/>
                      </a:endParaRPr>
                    </a:p>
                  </a:txBody>
                  <a:tcPr marL="68580" marR="68580" marT="0" marB="0"/>
                </a:tc>
              </a:tr>
              <a:tr h="1213113">
                <a:tc>
                  <a:txBody>
                    <a:bodyPr/>
                    <a:lstStyle/>
                    <a:p>
                      <a:pPr algn="l"/>
                      <a:r>
                        <a:rPr kumimoji="0" lang="en-US" sz="2400" kern="1200" dirty="0" smtClean="0">
                          <a:solidFill>
                            <a:schemeClr val="dk1"/>
                          </a:solidFill>
                          <a:effectLst/>
                          <a:latin typeface="Arial"/>
                          <a:ea typeface="+mn-ea"/>
                          <a:cs typeface="Arial"/>
                        </a:rPr>
                        <a:t>Multiple Means of Representation</a:t>
                      </a:r>
                      <a:endParaRPr lang="en-US" sz="2400" dirty="0">
                        <a:latin typeface="Arial"/>
                        <a:cs typeface="Arial"/>
                      </a:endParaRPr>
                    </a:p>
                  </a:txBody>
                  <a:tcPr/>
                </a:tc>
                <a:tc>
                  <a:txBody>
                    <a:bodyPr/>
                    <a:lstStyle/>
                    <a:p>
                      <a:pPr algn="l">
                        <a:spcAft>
                          <a:spcPts val="0"/>
                        </a:spcAft>
                      </a:pPr>
                      <a:r>
                        <a:rPr lang="en-US" sz="2400" dirty="0" smtClean="0">
                          <a:effectLst/>
                          <a:latin typeface="Arial"/>
                          <a:ea typeface="ＭＳ 明朝"/>
                          <a:cs typeface="Arial"/>
                        </a:rPr>
                        <a:t>Course </a:t>
                      </a:r>
                      <a:r>
                        <a:rPr lang="en-US" sz="2400" dirty="0">
                          <a:effectLst/>
                          <a:latin typeface="Arial"/>
                          <a:ea typeface="ＭＳ 明朝"/>
                          <a:cs typeface="Arial"/>
                        </a:rPr>
                        <a:t>content offered in a multitude of formats (e.g., PowerPoint, video, podcast, images</a:t>
                      </a:r>
                      <a:r>
                        <a:rPr lang="en-US" sz="2400" dirty="0" smtClean="0">
                          <a:effectLst/>
                          <a:latin typeface="Arial"/>
                          <a:ea typeface="ＭＳ 明朝"/>
                          <a:cs typeface="Arial"/>
                        </a:rPr>
                        <a:t>)</a:t>
                      </a:r>
                      <a:endParaRPr lang="en-CA" sz="2400" dirty="0">
                        <a:effectLst/>
                        <a:latin typeface="Arial"/>
                        <a:ea typeface="ＭＳ 明朝"/>
                        <a:cs typeface="Arial"/>
                      </a:endParaRPr>
                    </a:p>
                  </a:txBody>
                  <a:tcPr marL="68580" marR="68580" marT="0" marB="0"/>
                </a:tc>
              </a:tr>
              <a:tr h="1616561">
                <a:tc>
                  <a:txBody>
                    <a:bodyPr/>
                    <a:lstStyle/>
                    <a:p>
                      <a:pPr algn="l"/>
                      <a:endParaRPr kumimoji="0" lang="en-US" sz="2400" kern="1200" dirty="0" smtClean="0">
                        <a:solidFill>
                          <a:schemeClr val="dk1"/>
                        </a:solidFill>
                        <a:effectLst/>
                        <a:latin typeface="Arial"/>
                        <a:ea typeface="+mn-ea"/>
                        <a:cs typeface="Arial"/>
                      </a:endParaRPr>
                    </a:p>
                    <a:p>
                      <a:pPr algn="l"/>
                      <a:r>
                        <a:rPr kumimoji="0" lang="en-US" sz="2400" kern="1200" dirty="0" smtClean="0">
                          <a:solidFill>
                            <a:schemeClr val="dk1"/>
                          </a:solidFill>
                          <a:effectLst/>
                          <a:latin typeface="Arial"/>
                          <a:ea typeface="+mn-ea"/>
                          <a:cs typeface="Arial"/>
                        </a:rPr>
                        <a:t>Multiple Means of Engagement</a:t>
                      </a:r>
                      <a:r>
                        <a:rPr lang="en-CA" sz="2400" dirty="0" smtClean="0">
                          <a:effectLst/>
                          <a:latin typeface="Arial"/>
                          <a:cs typeface="Arial"/>
                        </a:rPr>
                        <a:t> </a:t>
                      </a:r>
                      <a:endParaRPr lang="en-US" sz="2400" dirty="0">
                        <a:latin typeface="Arial"/>
                        <a:cs typeface="Arial"/>
                      </a:endParaRPr>
                    </a:p>
                  </a:txBody>
                  <a:tcPr/>
                </a:tc>
                <a:tc>
                  <a:txBody>
                    <a:bodyPr/>
                    <a:lstStyle/>
                    <a:p>
                      <a:pPr algn="l">
                        <a:spcAft>
                          <a:spcPts val="0"/>
                        </a:spcAft>
                      </a:pPr>
                      <a:endParaRPr lang="en-US" sz="2400" dirty="0" smtClean="0">
                        <a:effectLst/>
                        <a:latin typeface="Arial"/>
                        <a:ea typeface="ＭＳ 明朝"/>
                        <a:cs typeface="Arial"/>
                      </a:endParaRPr>
                    </a:p>
                    <a:p>
                      <a:pPr algn="l">
                        <a:spcAft>
                          <a:spcPts val="0"/>
                        </a:spcAft>
                      </a:pPr>
                      <a:r>
                        <a:rPr lang="en-US" sz="2400" dirty="0" smtClean="0">
                          <a:effectLst/>
                          <a:latin typeface="Arial"/>
                          <a:ea typeface="ＭＳ 明朝"/>
                          <a:cs typeface="Arial"/>
                        </a:rPr>
                        <a:t>Instructors </a:t>
                      </a:r>
                      <a:r>
                        <a:rPr lang="en-US" sz="2400" dirty="0">
                          <a:effectLst/>
                          <a:latin typeface="Arial"/>
                          <a:ea typeface="ＭＳ 明朝"/>
                          <a:cs typeface="Arial"/>
                        </a:rPr>
                        <a:t>offer multiple pathways to engage students in the course material (e.g., wikis, group chats, online mind mapping</a:t>
                      </a:r>
                      <a:r>
                        <a:rPr lang="en-US" sz="2400" dirty="0" smtClean="0">
                          <a:effectLst/>
                          <a:latin typeface="Arial"/>
                          <a:ea typeface="ＭＳ 明朝"/>
                          <a:cs typeface="Arial"/>
                        </a:rPr>
                        <a:t>)</a:t>
                      </a:r>
                      <a:endParaRPr lang="en-CA" sz="2400" dirty="0">
                        <a:effectLst/>
                        <a:latin typeface="Arial"/>
                        <a:ea typeface="ＭＳ 明朝"/>
                        <a:cs typeface="Arial"/>
                      </a:endParaRPr>
                    </a:p>
                  </a:txBody>
                  <a:tcPr marL="68580" marR="68580" marT="0" marB="0"/>
                </a:tc>
              </a:tr>
              <a:tr h="370840">
                <a:tc>
                  <a:txBody>
                    <a:bodyPr/>
                    <a:lstStyle/>
                    <a:p>
                      <a:pPr algn="l"/>
                      <a:r>
                        <a:rPr kumimoji="0" lang="en-US" sz="2400" kern="1200" dirty="0" smtClean="0">
                          <a:solidFill>
                            <a:schemeClr val="dk1"/>
                          </a:solidFill>
                          <a:effectLst/>
                          <a:latin typeface="Arial"/>
                          <a:ea typeface="+mn-ea"/>
                          <a:cs typeface="Arial"/>
                        </a:rPr>
                        <a:t>Multiple Means of Action and Expression</a:t>
                      </a:r>
                      <a:r>
                        <a:rPr lang="en-CA" sz="2400" dirty="0" smtClean="0">
                          <a:effectLst/>
                          <a:latin typeface="Arial"/>
                          <a:cs typeface="Arial"/>
                        </a:rPr>
                        <a:t> </a:t>
                      </a:r>
                      <a:endParaRPr lang="en-US" sz="2400" dirty="0">
                        <a:latin typeface="Arial"/>
                        <a:cs typeface="Arial"/>
                      </a:endParaRPr>
                    </a:p>
                  </a:txBody>
                  <a:tcPr/>
                </a:tc>
                <a:tc>
                  <a:txBody>
                    <a:bodyPr/>
                    <a:lstStyle/>
                    <a:p>
                      <a:pPr algn="l">
                        <a:spcAft>
                          <a:spcPts val="0"/>
                        </a:spcAft>
                      </a:pPr>
                      <a:r>
                        <a:rPr lang="en-US" sz="2400" dirty="0" smtClean="0">
                          <a:effectLst/>
                          <a:latin typeface="Arial"/>
                          <a:ea typeface="ＭＳ 明朝"/>
                          <a:cs typeface="Arial"/>
                        </a:rPr>
                        <a:t>Instructors </a:t>
                      </a:r>
                      <a:r>
                        <a:rPr lang="en-US" sz="2400" dirty="0">
                          <a:effectLst/>
                          <a:latin typeface="Arial"/>
                          <a:ea typeface="ＭＳ 明朝"/>
                          <a:cs typeface="Arial"/>
                        </a:rPr>
                        <a:t>offer multiple methods of expression/evaluation </a:t>
                      </a:r>
                      <a:r>
                        <a:rPr lang="en-US" sz="2400" dirty="0" smtClean="0">
                          <a:effectLst/>
                          <a:latin typeface="Arial"/>
                          <a:ea typeface="ＭＳ 明朝"/>
                          <a:cs typeface="Arial"/>
                        </a:rPr>
                        <a:t>(</a:t>
                      </a:r>
                      <a:r>
                        <a:rPr lang="en-US" sz="2400" dirty="0">
                          <a:effectLst/>
                          <a:latin typeface="Arial"/>
                          <a:ea typeface="ＭＳ 明朝"/>
                          <a:cs typeface="Arial"/>
                        </a:rPr>
                        <a:t>e.g., participation in discussion forum, online multiple-choice quiz, virtual group project</a:t>
                      </a:r>
                      <a:r>
                        <a:rPr lang="en-US" sz="2400" dirty="0" smtClean="0">
                          <a:effectLst/>
                          <a:latin typeface="Arial"/>
                          <a:ea typeface="ＭＳ 明朝"/>
                          <a:cs typeface="Arial"/>
                        </a:rPr>
                        <a:t>)</a:t>
                      </a:r>
                    </a:p>
                  </a:txBody>
                  <a:tcPr marL="68580" marR="68580" marT="0" marB="0"/>
                </a:tc>
              </a:tr>
            </a:tbl>
          </a:graphicData>
        </a:graphic>
      </p:graphicFrame>
      <p:sp>
        <p:nvSpPr>
          <p:cNvPr id="10243"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A6AE258C-1CC3-7440-9E88-42E07502EDB5}" type="slidenum">
              <a:rPr lang="fr-CA" sz="1400">
                <a:solidFill>
                  <a:srgbClr val="0033CC"/>
                </a:solidFill>
                <a:latin typeface="Arial" charset="0"/>
              </a:rPr>
              <a:pPr/>
              <a:t>3</a:t>
            </a:fld>
            <a:endParaRPr lang="fr-CA" sz="1400">
              <a:solidFill>
                <a:srgbClr val="0033CC"/>
              </a:solidFill>
              <a:latin typeface="Arial" charset="0"/>
            </a:endParaRPr>
          </a:p>
        </p:txBody>
      </p:sp>
      <p:sp>
        <p:nvSpPr>
          <p:cNvPr id="5" name="Rectangle 4"/>
          <p:cNvSpPr/>
          <p:nvPr/>
        </p:nvSpPr>
        <p:spPr>
          <a:xfrm>
            <a:off x="6228184" y="6362735"/>
            <a:ext cx="2236510" cy="461665"/>
          </a:xfrm>
          <a:prstGeom prst="rect">
            <a:avLst/>
          </a:prstGeom>
        </p:spPr>
        <p:txBody>
          <a:bodyPr wrap="none">
            <a:spAutoFit/>
          </a:bodyPr>
          <a:lstStyle/>
          <a:p>
            <a:pPr marL="0" indent="0">
              <a:buNone/>
            </a:pPr>
            <a:r>
              <a:rPr lang="en-US" dirty="0">
                <a:solidFill>
                  <a:srgbClr val="0000FF"/>
                </a:solidFill>
              </a:rPr>
              <a:t>#UDLictImpact</a:t>
            </a:r>
            <a:endParaRPr lang="en-CA" dirty="0">
              <a:solidFill>
                <a:srgbClr val="0000FF"/>
              </a:solidFill>
            </a:endParaRPr>
          </a:p>
        </p:txBody>
      </p:sp>
    </p:spTree>
    <p:extLst>
      <p:ext uri="{BB962C8B-B14F-4D97-AF65-F5344CB8AC3E}">
        <p14:creationId xmlns:p14="http://schemas.microsoft.com/office/powerpoint/2010/main" val="24886275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6632"/>
            <a:ext cx="9083352" cy="1080120"/>
          </a:xfrm>
        </p:spPr>
        <p:txBody>
          <a:bodyPr/>
          <a:lstStyle/>
          <a:p>
            <a:r>
              <a:rPr lang="en-US" dirty="0">
                <a:effectLst>
                  <a:outerShdw blurRad="38100" dist="38100" dir="2700000" algn="tl">
                    <a:srgbClr val="DDDDDD"/>
                  </a:outerShdw>
                </a:effectLst>
                <a:latin typeface="Arial" charset="0"/>
                <a:cs typeface="Arial" charset="0"/>
              </a:rPr>
              <a:t>Universal Design </a:t>
            </a:r>
            <a:r>
              <a:rPr lang="en-US" dirty="0" smtClean="0">
                <a:effectLst>
                  <a:outerShdw blurRad="38100" dist="38100" dir="2700000" algn="tl">
                    <a:srgbClr val="DDDDDD"/>
                  </a:outerShdw>
                </a:effectLst>
                <a:latin typeface="Arial" charset="0"/>
                <a:cs typeface="Arial" charset="0"/>
              </a:rPr>
              <a:t>for Instruction </a:t>
            </a:r>
            <a:br>
              <a:rPr lang="en-US" dirty="0" smtClean="0">
                <a:effectLst>
                  <a:outerShdw blurRad="38100" dist="38100" dir="2700000" algn="tl">
                    <a:srgbClr val="DDDDDD"/>
                  </a:outerShdw>
                </a:effectLst>
                <a:latin typeface="Arial" charset="0"/>
                <a:cs typeface="Arial" charset="0"/>
              </a:rPr>
            </a:br>
            <a:r>
              <a:rPr lang="en-US" dirty="0" smtClean="0">
                <a:effectLst>
                  <a:outerShdw blurRad="38100" dist="38100" dir="2700000" algn="tl">
                    <a:srgbClr val="DDDDDD"/>
                  </a:outerShdw>
                </a:effectLst>
                <a:latin typeface="Arial" charset="0"/>
                <a:cs typeface="Arial" charset="0"/>
              </a:rPr>
              <a:t>(UDI) Principles</a:t>
            </a:r>
            <a:endParaRPr lang="en-US" b="0" dirty="0"/>
          </a:p>
        </p:txBody>
      </p:sp>
      <p:sp>
        <p:nvSpPr>
          <p:cNvPr id="3" name="Content Placeholder 2"/>
          <p:cNvSpPr>
            <a:spLocks noGrp="1"/>
          </p:cNvSpPr>
          <p:nvPr>
            <p:ph sz="quarter" idx="1"/>
          </p:nvPr>
        </p:nvSpPr>
        <p:spPr>
          <a:xfrm>
            <a:off x="323528" y="1302353"/>
            <a:ext cx="8579296" cy="5589240"/>
          </a:xfrm>
        </p:spPr>
        <p:txBody>
          <a:bodyPr/>
          <a:lstStyle/>
          <a:p>
            <a:pPr marL="514350" indent="-514350">
              <a:buFont typeface="+mj-lt"/>
              <a:buAutoNum type="arabicPeriod"/>
            </a:pPr>
            <a:r>
              <a:rPr lang="en-US" sz="2800" dirty="0" smtClean="0"/>
              <a:t>Equitable </a:t>
            </a:r>
            <a:r>
              <a:rPr lang="en-US" sz="2800" dirty="0"/>
              <a:t>use</a:t>
            </a:r>
            <a:endParaRPr lang="en-CA" sz="2800" dirty="0"/>
          </a:p>
          <a:p>
            <a:pPr marL="514350" indent="-514350">
              <a:buFont typeface="+mj-lt"/>
              <a:buAutoNum type="arabicPeriod"/>
            </a:pPr>
            <a:r>
              <a:rPr lang="en-US" sz="2800" dirty="0" smtClean="0"/>
              <a:t>Flexibility </a:t>
            </a:r>
            <a:r>
              <a:rPr lang="en-US" sz="2800" dirty="0"/>
              <a:t>in use</a:t>
            </a:r>
            <a:endParaRPr lang="en-CA" sz="2800" dirty="0"/>
          </a:p>
          <a:p>
            <a:pPr marL="514350" indent="-514350">
              <a:buFont typeface="+mj-lt"/>
              <a:buAutoNum type="arabicPeriod"/>
            </a:pPr>
            <a:r>
              <a:rPr lang="en-US" sz="2800" dirty="0" smtClean="0"/>
              <a:t>Simple </a:t>
            </a:r>
            <a:r>
              <a:rPr lang="en-US" sz="2800" dirty="0"/>
              <a:t>and intuitive</a:t>
            </a:r>
            <a:endParaRPr lang="en-CA" sz="2800" dirty="0"/>
          </a:p>
          <a:p>
            <a:pPr marL="514350" indent="-514350">
              <a:buFont typeface="+mj-lt"/>
              <a:buAutoNum type="arabicPeriod"/>
            </a:pPr>
            <a:r>
              <a:rPr lang="en-US" sz="2800" dirty="0" smtClean="0"/>
              <a:t>Perceptible </a:t>
            </a:r>
            <a:r>
              <a:rPr lang="en-US" sz="2800" dirty="0"/>
              <a:t>information</a:t>
            </a:r>
            <a:endParaRPr lang="en-CA" sz="2800" dirty="0"/>
          </a:p>
          <a:p>
            <a:pPr marL="514350" indent="-514350">
              <a:buFont typeface="+mj-lt"/>
              <a:buAutoNum type="arabicPeriod"/>
            </a:pPr>
            <a:r>
              <a:rPr lang="en-US" sz="2800" dirty="0" smtClean="0"/>
              <a:t>Tolerance </a:t>
            </a:r>
            <a:r>
              <a:rPr lang="en-US" sz="2800" dirty="0"/>
              <a:t>for error</a:t>
            </a:r>
            <a:endParaRPr lang="en-CA" sz="2800" dirty="0"/>
          </a:p>
          <a:p>
            <a:pPr marL="514350" indent="-514350">
              <a:buFont typeface="+mj-lt"/>
              <a:buAutoNum type="arabicPeriod"/>
            </a:pPr>
            <a:r>
              <a:rPr lang="en-US" sz="2800" dirty="0" smtClean="0"/>
              <a:t>Low </a:t>
            </a:r>
            <a:r>
              <a:rPr lang="en-US" sz="2800" dirty="0"/>
              <a:t>physical effort</a:t>
            </a:r>
            <a:endParaRPr lang="en-CA" sz="2800" dirty="0"/>
          </a:p>
          <a:p>
            <a:pPr marL="514350" indent="-514350">
              <a:buFont typeface="+mj-lt"/>
              <a:buAutoNum type="arabicPeriod"/>
            </a:pPr>
            <a:r>
              <a:rPr lang="en-US" sz="2800" dirty="0" smtClean="0"/>
              <a:t>Size </a:t>
            </a:r>
            <a:r>
              <a:rPr lang="en-US" sz="2800" dirty="0"/>
              <a:t>and space for approach and use</a:t>
            </a:r>
            <a:endParaRPr lang="en-CA" sz="2800" dirty="0"/>
          </a:p>
          <a:p>
            <a:pPr marL="514350" indent="-514350">
              <a:buFont typeface="+mj-lt"/>
              <a:buAutoNum type="arabicPeriod"/>
            </a:pPr>
            <a:r>
              <a:rPr lang="en-US" sz="2800" dirty="0" smtClean="0"/>
              <a:t>A </a:t>
            </a:r>
            <a:r>
              <a:rPr lang="en-US" sz="2800" dirty="0"/>
              <a:t>community of learners</a:t>
            </a:r>
            <a:endParaRPr lang="en-CA" sz="2800" dirty="0"/>
          </a:p>
          <a:p>
            <a:pPr marL="514350" indent="-514350">
              <a:buFont typeface="+mj-lt"/>
              <a:buAutoNum type="arabicPeriod"/>
            </a:pPr>
            <a:r>
              <a:rPr lang="en-US" sz="2800" dirty="0" smtClean="0"/>
              <a:t>Instructional climate</a:t>
            </a:r>
            <a:endParaRPr lang="en-CA" sz="2400" dirty="0"/>
          </a:p>
          <a:p>
            <a:pPr marL="0" indent="0">
              <a:buNone/>
            </a:pPr>
            <a:r>
              <a:rPr lang="en-US" sz="1100" dirty="0"/>
              <a:t>Source: </a:t>
            </a:r>
            <a:r>
              <a:rPr lang="en-US" sz="1100" i="1" dirty="0"/>
              <a:t>Principles of Universal Design for Instruction</a:t>
            </a:r>
            <a:r>
              <a:rPr lang="en-US" sz="1100" dirty="0"/>
              <a:t>, by Sally S. Scott, Joan M. McGuire, and Stan F. Shaw. Storrs: University of Connecticut, Center on Postsecondary Education and Disability. Copyright 2001. Reprinted with permission</a:t>
            </a:r>
            <a:r>
              <a:rPr lang="en-US" sz="1400" dirty="0"/>
              <a:t>.</a:t>
            </a:r>
            <a:endParaRPr lang="en-CA" sz="1400" dirty="0"/>
          </a:p>
          <a:p>
            <a:endParaRPr lang="en-US" sz="1400" dirty="0"/>
          </a:p>
        </p:txBody>
      </p:sp>
      <p:sp>
        <p:nvSpPr>
          <p:cNvPr id="4" name="Slide Number Placeholder 3"/>
          <p:cNvSpPr>
            <a:spLocks noGrp="1"/>
          </p:cNvSpPr>
          <p:nvPr>
            <p:ph type="sldNum" sz="quarter" idx="11"/>
          </p:nvPr>
        </p:nvSpPr>
        <p:spPr/>
        <p:txBody>
          <a:bodyPr/>
          <a:lstStyle/>
          <a:p>
            <a:pPr>
              <a:defRPr/>
            </a:pPr>
            <a:fld id="{34BC1E9D-A5BA-7E40-AF7C-D161EDC63C0A}" type="slidenum">
              <a:rPr lang="fr-FR" smtClean="0"/>
              <a:pPr>
                <a:defRPr/>
              </a:pPr>
              <a:t>4</a:t>
            </a:fld>
            <a:endParaRPr lang="fr-FR"/>
          </a:p>
        </p:txBody>
      </p:sp>
      <p:sp>
        <p:nvSpPr>
          <p:cNvPr id="5" name="Rectangle 4"/>
          <p:cNvSpPr/>
          <p:nvPr/>
        </p:nvSpPr>
        <p:spPr>
          <a:xfrm>
            <a:off x="6228184" y="6362735"/>
            <a:ext cx="2236510" cy="461665"/>
          </a:xfrm>
          <a:prstGeom prst="rect">
            <a:avLst/>
          </a:prstGeom>
        </p:spPr>
        <p:txBody>
          <a:bodyPr wrap="none">
            <a:spAutoFit/>
          </a:bodyPr>
          <a:lstStyle/>
          <a:p>
            <a:pPr marL="0" indent="0">
              <a:buNone/>
            </a:pPr>
            <a:r>
              <a:rPr lang="en-US" dirty="0">
                <a:solidFill>
                  <a:srgbClr val="0000FF"/>
                </a:solidFill>
              </a:rPr>
              <a:t>#UDLictImpact</a:t>
            </a:r>
            <a:endParaRPr lang="en-CA" dirty="0">
              <a:solidFill>
                <a:srgbClr val="0000FF"/>
              </a:solidFill>
            </a:endParaRPr>
          </a:p>
        </p:txBody>
      </p:sp>
    </p:spTree>
    <p:extLst>
      <p:ext uri="{BB962C8B-B14F-4D97-AF65-F5344CB8AC3E}">
        <p14:creationId xmlns:p14="http://schemas.microsoft.com/office/powerpoint/2010/main" val="21096883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effectLst/>
              </a:rPr>
              <a:t>Engage &amp; </a:t>
            </a:r>
            <a:r>
              <a:rPr lang="en-CA" dirty="0" smtClean="0">
                <a:effectLst/>
              </a:rPr>
              <a:t>Express</a:t>
            </a:r>
            <a:endParaRPr lang="en-CA" dirty="0">
              <a:effectLst/>
            </a:endParaRPr>
          </a:p>
        </p:txBody>
      </p:sp>
      <p:sp>
        <p:nvSpPr>
          <p:cNvPr id="3" name="Content Placeholder 2"/>
          <p:cNvSpPr>
            <a:spLocks noGrp="1"/>
          </p:cNvSpPr>
          <p:nvPr>
            <p:ph sz="quarter" idx="1"/>
          </p:nvPr>
        </p:nvSpPr>
        <p:spPr/>
        <p:txBody>
          <a:bodyPr/>
          <a:lstStyle/>
          <a:p>
            <a:endParaRPr lang="en-US" dirty="0" smtClean="0"/>
          </a:p>
          <a:p>
            <a:r>
              <a:rPr lang="en-US" dirty="0" smtClean="0"/>
              <a:t>Share your thoughts and input throughout this presentation</a:t>
            </a:r>
          </a:p>
          <a:p>
            <a:pPr marL="0" indent="0">
              <a:buNone/>
            </a:pPr>
            <a:endParaRPr lang="en-US" dirty="0" smtClean="0"/>
          </a:p>
          <a:p>
            <a:pPr marL="0" indent="0">
              <a:buNone/>
            </a:pPr>
            <a:r>
              <a:rPr lang="en-US" dirty="0"/>
              <a:t>                    </a:t>
            </a:r>
            <a:r>
              <a:rPr lang="en-US" dirty="0" smtClean="0"/>
              <a:t> </a:t>
            </a:r>
            <a:r>
              <a:rPr lang="en-US" dirty="0"/>
              <a:t> </a:t>
            </a:r>
            <a:r>
              <a:rPr lang="en-US" dirty="0" smtClean="0"/>
              <a:t> #UDLictImpact</a:t>
            </a:r>
            <a:endParaRPr lang="en-CA" dirty="0"/>
          </a:p>
          <a:p>
            <a:pPr marL="0" indent="0">
              <a:buNone/>
            </a:pPr>
            <a:endParaRPr lang="en-US" dirty="0" smtClean="0"/>
          </a:p>
          <a:p>
            <a:r>
              <a:rPr lang="en-US" dirty="0" smtClean="0"/>
              <a:t>Think - Pair - Share</a:t>
            </a:r>
          </a:p>
          <a:p>
            <a:pPr marL="0" indent="0">
              <a:buNone/>
            </a:pPr>
            <a:endParaRPr lang="en-US" dirty="0" smtClean="0"/>
          </a:p>
          <a:p>
            <a:pPr marL="0" indent="0" algn="ctr">
              <a:buNone/>
            </a:pPr>
            <a:r>
              <a:rPr lang="en-US" dirty="0" smtClean="0"/>
              <a:t>       </a:t>
            </a:r>
            <a:endParaRPr lang="en-CA" dirty="0"/>
          </a:p>
        </p:txBody>
      </p:sp>
      <p:sp>
        <p:nvSpPr>
          <p:cNvPr id="4" name="Slide Number Placeholder 3"/>
          <p:cNvSpPr>
            <a:spLocks noGrp="1"/>
          </p:cNvSpPr>
          <p:nvPr>
            <p:ph type="sldNum" sz="quarter" idx="11"/>
          </p:nvPr>
        </p:nvSpPr>
        <p:spPr/>
        <p:txBody>
          <a:bodyPr/>
          <a:lstStyle/>
          <a:p>
            <a:pPr>
              <a:defRPr/>
            </a:pPr>
            <a:fld id="{34BC1E9D-A5BA-7E40-AF7C-D161EDC63C0A}" type="slidenum">
              <a:rPr lang="fr-FR" smtClean="0"/>
              <a:pPr>
                <a:defRPr/>
              </a:pPr>
              <a:t>5</a:t>
            </a:fld>
            <a:endParaRPr lang="fr-FR"/>
          </a:p>
        </p:txBody>
      </p:sp>
      <p:pic>
        <p:nvPicPr>
          <p:cNvPr id="11266" name="Picture 2" title="Twitter bir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7704" y="3573016"/>
            <a:ext cx="1524000" cy="857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6228184" y="6362735"/>
            <a:ext cx="2236510" cy="461665"/>
          </a:xfrm>
          <a:prstGeom prst="rect">
            <a:avLst/>
          </a:prstGeom>
        </p:spPr>
        <p:txBody>
          <a:bodyPr wrap="none">
            <a:spAutoFit/>
          </a:bodyPr>
          <a:lstStyle/>
          <a:p>
            <a:pPr marL="0" indent="0">
              <a:buNone/>
            </a:pPr>
            <a:r>
              <a:rPr lang="en-US" dirty="0">
                <a:solidFill>
                  <a:srgbClr val="0000FF"/>
                </a:solidFill>
              </a:rPr>
              <a:t>#UDLictImpact</a:t>
            </a:r>
            <a:endParaRPr lang="en-CA" dirty="0">
              <a:solidFill>
                <a:srgbClr val="0000FF"/>
              </a:solidFill>
            </a:endParaRPr>
          </a:p>
        </p:txBody>
      </p:sp>
    </p:spTree>
    <p:extLst>
      <p:ext uri="{BB962C8B-B14F-4D97-AF65-F5344CB8AC3E}">
        <p14:creationId xmlns:p14="http://schemas.microsoft.com/office/powerpoint/2010/main" val="293554835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rPr>
              <a:t>Potential</a:t>
            </a:r>
            <a:endParaRPr lang="en-US" dirty="0">
              <a:effectLst/>
            </a:endParaRPr>
          </a:p>
        </p:txBody>
      </p:sp>
      <p:sp>
        <p:nvSpPr>
          <p:cNvPr id="3" name="Content Placeholder 2"/>
          <p:cNvSpPr>
            <a:spLocks noGrp="1"/>
          </p:cNvSpPr>
          <p:nvPr>
            <p:ph sz="quarter" idx="1"/>
          </p:nvPr>
        </p:nvSpPr>
        <p:spPr>
          <a:xfrm>
            <a:off x="467544" y="1124744"/>
            <a:ext cx="8363272" cy="4888200"/>
          </a:xfrm>
        </p:spPr>
        <p:txBody>
          <a:bodyPr/>
          <a:lstStyle/>
          <a:p>
            <a:pPr marL="0" indent="0">
              <a:buNone/>
            </a:pPr>
            <a:endParaRPr lang="en-CA" sz="3200" i="1" dirty="0" smtClean="0"/>
          </a:p>
          <a:p>
            <a:pPr marL="0" indent="0">
              <a:buNone/>
            </a:pPr>
            <a:r>
              <a:rPr lang="en-CA" i="1" dirty="0" smtClean="0"/>
              <a:t>“…</a:t>
            </a:r>
            <a:r>
              <a:rPr lang="en-CA" dirty="0" smtClean="0"/>
              <a:t>just </a:t>
            </a:r>
            <a:r>
              <a:rPr lang="en-CA" dirty="0"/>
              <a:t>because a course is digital does </a:t>
            </a:r>
            <a:r>
              <a:rPr lang="en-CA" dirty="0" smtClean="0"/>
              <a:t> not </a:t>
            </a:r>
            <a:r>
              <a:rPr lang="en-CA" dirty="0"/>
              <a:t>ensure that it is usable by everyone or that it is accessible to </a:t>
            </a:r>
            <a:r>
              <a:rPr lang="en-CA" dirty="0" smtClean="0"/>
              <a:t>all.” </a:t>
            </a:r>
            <a:r>
              <a:rPr lang="en-CA" sz="2800" dirty="0" smtClean="0"/>
              <a:t>(</a:t>
            </a:r>
            <a:r>
              <a:rPr lang="en-CA" sz="2800" dirty="0"/>
              <a:t>Berkowitz, 2008</a:t>
            </a:r>
            <a:r>
              <a:rPr lang="en-CA" sz="2800" dirty="0" smtClean="0"/>
              <a:t>)</a:t>
            </a:r>
          </a:p>
          <a:p>
            <a:pPr marL="0" indent="0">
              <a:buNone/>
            </a:pPr>
            <a:endParaRPr lang="en-CA" sz="2800" dirty="0" smtClean="0"/>
          </a:p>
          <a:p>
            <a:pPr algn="just">
              <a:spcBef>
                <a:spcPts val="0"/>
              </a:spcBef>
            </a:pPr>
            <a:r>
              <a:rPr lang="en-CA" sz="2000" i="1" dirty="0"/>
              <a:t> </a:t>
            </a:r>
            <a:r>
              <a:rPr lang="en-CA" dirty="0"/>
              <a:t>What are some implications of the</a:t>
            </a:r>
          </a:p>
          <a:p>
            <a:pPr marL="0" indent="0" algn="just">
              <a:spcBef>
                <a:spcPts val="0"/>
              </a:spcBef>
              <a:buNone/>
            </a:pPr>
            <a:r>
              <a:rPr lang="en-CA" dirty="0"/>
              <a:t>    above quote regarding online</a:t>
            </a:r>
          </a:p>
          <a:p>
            <a:pPr marL="0" indent="0" algn="just">
              <a:spcBef>
                <a:spcPts val="0"/>
              </a:spcBef>
              <a:buNone/>
            </a:pPr>
            <a:r>
              <a:rPr lang="en-CA" dirty="0"/>
              <a:t>    and blended courses</a:t>
            </a:r>
            <a:r>
              <a:rPr lang="en-CA" dirty="0" smtClean="0"/>
              <a:t>?  </a:t>
            </a:r>
            <a:endParaRPr lang="en-CA" dirty="0"/>
          </a:p>
          <a:p>
            <a:pPr marL="0" indent="0">
              <a:buNone/>
            </a:pPr>
            <a:endParaRPr lang="en-CA" sz="2800" i="1" dirty="0"/>
          </a:p>
        </p:txBody>
      </p:sp>
      <p:sp>
        <p:nvSpPr>
          <p:cNvPr id="4" name="Slide Number Placeholder 3"/>
          <p:cNvSpPr>
            <a:spLocks noGrp="1"/>
          </p:cNvSpPr>
          <p:nvPr>
            <p:ph type="sldNum" sz="quarter" idx="11"/>
          </p:nvPr>
        </p:nvSpPr>
        <p:spPr/>
        <p:txBody>
          <a:bodyPr/>
          <a:lstStyle/>
          <a:p>
            <a:pPr>
              <a:defRPr/>
            </a:pPr>
            <a:fld id="{34BC1E9D-A5BA-7E40-AF7C-D161EDC63C0A}" type="slidenum">
              <a:rPr lang="fr-FR" smtClean="0"/>
              <a:pPr>
                <a:defRPr/>
              </a:pPr>
              <a:t>6</a:t>
            </a:fld>
            <a:endParaRPr lang="fr-FR"/>
          </a:p>
        </p:txBody>
      </p:sp>
      <p:pic>
        <p:nvPicPr>
          <p:cNvPr id="1027" name="Picture 3" descr="Above the laptop there is a thought bubble with many types of words, images of technology and concepts." title="Boy siting with a laptop"/>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6991698" y="-22289"/>
            <a:ext cx="2123639" cy="18524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p:cNvSpPr/>
          <p:nvPr/>
        </p:nvSpPr>
        <p:spPr>
          <a:xfrm>
            <a:off x="6228184" y="6351711"/>
            <a:ext cx="2236510" cy="461665"/>
          </a:xfrm>
          <a:prstGeom prst="rect">
            <a:avLst/>
          </a:prstGeom>
        </p:spPr>
        <p:txBody>
          <a:bodyPr wrap="none">
            <a:spAutoFit/>
          </a:bodyPr>
          <a:lstStyle/>
          <a:p>
            <a:pPr marL="0" indent="0">
              <a:buNone/>
            </a:pPr>
            <a:r>
              <a:rPr lang="en-US" dirty="0">
                <a:solidFill>
                  <a:srgbClr val="0000FF"/>
                </a:solidFill>
              </a:rPr>
              <a:t>#UDLictImpact</a:t>
            </a:r>
            <a:endParaRPr lang="en-CA" dirty="0">
              <a:solidFill>
                <a:srgbClr val="0000FF"/>
              </a:solidFill>
            </a:endParaRPr>
          </a:p>
        </p:txBody>
      </p:sp>
      <p:pic>
        <p:nvPicPr>
          <p:cNvPr id="8" name="Picture 2" title="Twitter bir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24128" y="5373216"/>
            <a:ext cx="1524000" cy="857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546862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effectLst/>
              </a:rPr>
              <a:t>Concerns &amp; Barriers</a:t>
            </a:r>
            <a:endParaRPr lang="en-US" sz="4400" dirty="0">
              <a:effectLst/>
            </a:endParaRPr>
          </a:p>
        </p:txBody>
      </p:sp>
      <p:sp>
        <p:nvSpPr>
          <p:cNvPr id="3" name="Content Placeholder 2"/>
          <p:cNvSpPr>
            <a:spLocks noGrp="1"/>
          </p:cNvSpPr>
          <p:nvPr>
            <p:ph sz="quarter" idx="1"/>
          </p:nvPr>
        </p:nvSpPr>
        <p:spPr>
          <a:xfrm>
            <a:off x="204664" y="1196752"/>
            <a:ext cx="8687816" cy="4888200"/>
          </a:xfrm>
        </p:spPr>
        <p:txBody>
          <a:bodyPr/>
          <a:lstStyle/>
          <a:p>
            <a:pPr marL="0" indent="0">
              <a:lnSpc>
                <a:spcPct val="120000"/>
              </a:lnSpc>
              <a:buNone/>
            </a:pPr>
            <a:r>
              <a:rPr lang="en-US" sz="3200" i="1" dirty="0" smtClean="0"/>
              <a:t>“… in </a:t>
            </a:r>
            <a:r>
              <a:rPr lang="en-US" sz="3200" i="1" dirty="0"/>
              <a:t>the rush to integrate technology into teaching, instructors and those responsible for designing, supporting, and implementing e‑learning often fail to think about the specific accessibility requirements of students with different </a:t>
            </a:r>
            <a:r>
              <a:rPr lang="en-US" sz="3200" i="1" dirty="0" smtClean="0"/>
              <a:t>needs” </a:t>
            </a:r>
            <a:r>
              <a:rPr lang="en-US" sz="3200" i="1" dirty="0"/>
              <a:t>(Bissonnette, 2006)</a:t>
            </a:r>
            <a:r>
              <a:rPr lang="en-US" sz="3200" i="1" dirty="0" smtClean="0"/>
              <a:t>.</a:t>
            </a:r>
          </a:p>
          <a:p>
            <a:pPr>
              <a:lnSpc>
                <a:spcPct val="120000"/>
              </a:lnSpc>
            </a:pPr>
            <a:endParaRPr lang="en-US" sz="2000" dirty="0" smtClean="0"/>
          </a:p>
          <a:p>
            <a:pPr marL="0" indent="0">
              <a:buNone/>
            </a:pPr>
            <a:endParaRPr lang="en-US" sz="2400" dirty="0" smtClean="0"/>
          </a:p>
          <a:p>
            <a:pPr marL="0" indent="0">
              <a:buNone/>
            </a:pPr>
            <a:endParaRPr lang="en-US" sz="2400" dirty="0"/>
          </a:p>
        </p:txBody>
      </p:sp>
      <p:sp>
        <p:nvSpPr>
          <p:cNvPr id="4" name="Slide Number Placeholder 3"/>
          <p:cNvSpPr>
            <a:spLocks noGrp="1"/>
          </p:cNvSpPr>
          <p:nvPr>
            <p:ph type="sldNum" sz="quarter" idx="11"/>
          </p:nvPr>
        </p:nvSpPr>
        <p:spPr/>
        <p:txBody>
          <a:bodyPr/>
          <a:lstStyle/>
          <a:p>
            <a:pPr>
              <a:defRPr/>
            </a:pPr>
            <a:fld id="{34BC1E9D-A5BA-7E40-AF7C-D161EDC63C0A}" type="slidenum">
              <a:rPr lang="fr-FR" smtClean="0"/>
              <a:pPr>
                <a:defRPr/>
              </a:pPr>
              <a:t>7</a:t>
            </a:fld>
            <a:endParaRPr lang="fr-FR"/>
          </a:p>
        </p:txBody>
      </p:sp>
      <p:pic>
        <p:nvPicPr>
          <p:cNvPr id="5" name="Picture 11" descr="Person in wheelchaire sitting comforably infront of a desktop computer." title="Accessibilit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48264" y="4797152"/>
            <a:ext cx="1524000" cy="152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p:cNvSpPr/>
          <p:nvPr/>
        </p:nvSpPr>
        <p:spPr>
          <a:xfrm>
            <a:off x="6228184" y="6362735"/>
            <a:ext cx="2236510" cy="461665"/>
          </a:xfrm>
          <a:prstGeom prst="rect">
            <a:avLst/>
          </a:prstGeom>
        </p:spPr>
        <p:txBody>
          <a:bodyPr wrap="none">
            <a:spAutoFit/>
          </a:bodyPr>
          <a:lstStyle/>
          <a:p>
            <a:pPr marL="0" indent="0">
              <a:buNone/>
            </a:pPr>
            <a:r>
              <a:rPr lang="en-US" dirty="0">
                <a:solidFill>
                  <a:srgbClr val="0000FF"/>
                </a:solidFill>
              </a:rPr>
              <a:t>#UDLictImpact</a:t>
            </a:r>
            <a:endParaRPr lang="en-CA" dirty="0">
              <a:solidFill>
                <a:srgbClr val="0000FF"/>
              </a:solidFill>
            </a:endParaRPr>
          </a:p>
        </p:txBody>
      </p:sp>
    </p:spTree>
    <p:extLst>
      <p:ext uri="{BB962C8B-B14F-4D97-AF65-F5344CB8AC3E}">
        <p14:creationId xmlns:p14="http://schemas.microsoft.com/office/powerpoint/2010/main" val="384059847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t>Three Key Components</a:t>
            </a:r>
            <a:endParaRPr lang="en-US" sz="4400" dirty="0"/>
          </a:p>
        </p:txBody>
      </p:sp>
      <p:sp>
        <p:nvSpPr>
          <p:cNvPr id="4" name="Slide Number Placeholder 3"/>
          <p:cNvSpPr>
            <a:spLocks noGrp="1"/>
          </p:cNvSpPr>
          <p:nvPr>
            <p:ph type="sldNum" sz="quarter" idx="11"/>
          </p:nvPr>
        </p:nvSpPr>
        <p:spPr/>
        <p:txBody>
          <a:bodyPr/>
          <a:lstStyle/>
          <a:p>
            <a:pPr>
              <a:defRPr/>
            </a:pPr>
            <a:fld id="{34BC1E9D-A5BA-7E40-AF7C-D161EDC63C0A}" type="slidenum">
              <a:rPr lang="fr-FR" smtClean="0"/>
              <a:pPr>
                <a:defRPr/>
              </a:pPr>
              <a:t>8</a:t>
            </a:fld>
            <a:endParaRPr lang="fr-FR"/>
          </a:p>
        </p:txBody>
      </p:sp>
      <p:graphicFrame>
        <p:nvGraphicFramePr>
          <p:cNvPr id="5" name="Content Placeholder 4" descr="3 circles are within a funnel shape. The circles contain individual ideas of - &#10;Learner Variability, 2. Course Components and 3. E-Learning tools and their features. " title="Blending UD and E-Learning"/>
          <p:cNvGraphicFramePr>
            <a:graphicFrameLocks noGrp="1"/>
          </p:cNvGraphicFramePr>
          <p:nvPr>
            <p:ph sz="quarter" idx="1"/>
            <p:extLst>
              <p:ext uri="{D42A27DB-BD31-4B8C-83A1-F6EECF244321}">
                <p14:modId xmlns:p14="http://schemas.microsoft.com/office/powerpoint/2010/main" val="975520279"/>
              </p:ext>
            </p:extLst>
          </p:nvPr>
        </p:nvGraphicFramePr>
        <p:xfrm>
          <a:off x="539552" y="1549868"/>
          <a:ext cx="7920880" cy="40684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 Box 4" descr="Accessible and Useable Learning Environments" title="Box"/>
          <p:cNvSpPr txBox="1"/>
          <p:nvPr/>
        </p:nvSpPr>
        <p:spPr>
          <a:xfrm>
            <a:off x="2058398" y="5877272"/>
            <a:ext cx="5400600" cy="360040"/>
          </a:xfrm>
          <a:prstGeom prst="rect">
            <a:avLst/>
          </a:prstGeom>
          <a:noFill/>
          <a:ln>
            <a:noFill/>
          </a:ln>
          <a:effectLst/>
          <a:extLst>
            <a:ext uri="{C572A759-6A51-4108-AA02-DFA0A04FC94B}">
              <ma14:wrappingTextBoxFlag xmlns:ma14="http://schemas.microsoft.com/office/mac/drawingml/2011/main" xmlns=""/>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en-US" sz="2000" dirty="0">
                <a:effectLst/>
                <a:latin typeface="Arial"/>
                <a:ea typeface="ＭＳ 明朝"/>
                <a:cs typeface="Arial"/>
              </a:rPr>
              <a:t>Accessible Learning Environments</a:t>
            </a:r>
            <a:endParaRPr lang="en-CA" sz="2000" dirty="0">
              <a:effectLst/>
              <a:latin typeface="Arial"/>
              <a:ea typeface="ＭＳ 明朝"/>
              <a:cs typeface="Arial"/>
            </a:endParaRPr>
          </a:p>
        </p:txBody>
      </p:sp>
      <p:sp>
        <p:nvSpPr>
          <p:cNvPr id="7" name="Down Arrow 6"/>
          <p:cNvSpPr/>
          <p:nvPr/>
        </p:nvSpPr>
        <p:spPr>
          <a:xfrm>
            <a:off x="4427984" y="5661248"/>
            <a:ext cx="504056" cy="288032"/>
          </a:xfrm>
          <a:prstGeom prst="downArrow">
            <a:avLst/>
          </a:prstGeom>
        </p:spPr>
        <p:style>
          <a:lnRef idx="0">
            <a:schemeClr val="lt1">
              <a:hueOff val="0"/>
              <a:satOff val="0"/>
              <a:lumOff val="0"/>
              <a:alphaOff val="0"/>
            </a:schemeClr>
          </a:lnRef>
          <a:fillRef idx="3">
            <a:schemeClr val="accent1">
              <a:tint val="60000"/>
              <a:hueOff val="0"/>
              <a:satOff val="0"/>
              <a:lumOff val="0"/>
              <a:alphaOff val="0"/>
            </a:schemeClr>
          </a:fillRef>
          <a:effectRef idx="2">
            <a:schemeClr val="accent1">
              <a:tint val="60000"/>
              <a:hueOff val="0"/>
              <a:satOff val="0"/>
              <a:lumOff val="0"/>
              <a:alphaOff val="0"/>
            </a:schemeClr>
          </a:effectRef>
          <a:fontRef idx="minor">
            <a:schemeClr val="dk1">
              <a:hueOff val="0"/>
              <a:satOff val="0"/>
              <a:lumOff val="0"/>
              <a:alphaOff val="0"/>
            </a:schemeClr>
          </a:fontRef>
        </p:style>
      </p:sp>
      <p:sp>
        <p:nvSpPr>
          <p:cNvPr id="10" name="Rectangle 9"/>
          <p:cNvSpPr/>
          <p:nvPr/>
        </p:nvSpPr>
        <p:spPr>
          <a:xfrm>
            <a:off x="6228184" y="6362735"/>
            <a:ext cx="2236510" cy="461665"/>
          </a:xfrm>
          <a:prstGeom prst="rect">
            <a:avLst/>
          </a:prstGeom>
        </p:spPr>
        <p:txBody>
          <a:bodyPr wrap="none">
            <a:spAutoFit/>
          </a:bodyPr>
          <a:lstStyle/>
          <a:p>
            <a:pPr marL="0" indent="0">
              <a:buNone/>
            </a:pPr>
            <a:r>
              <a:rPr lang="en-US" dirty="0">
                <a:solidFill>
                  <a:srgbClr val="0000FF"/>
                </a:solidFill>
              </a:rPr>
              <a:t>#UDLictImpact</a:t>
            </a:r>
            <a:endParaRPr lang="en-CA" dirty="0">
              <a:solidFill>
                <a:srgbClr val="0000FF"/>
              </a:solidFill>
            </a:endParaRPr>
          </a:p>
        </p:txBody>
      </p:sp>
    </p:spTree>
    <p:extLst>
      <p:ext uri="{BB962C8B-B14F-4D97-AF65-F5344CB8AC3E}">
        <p14:creationId xmlns:p14="http://schemas.microsoft.com/office/powerpoint/2010/main" val="7662115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effectLst/>
              </a:rPr>
              <a:t>Considerations</a:t>
            </a:r>
            <a:endParaRPr lang="en-US" sz="4400" dirty="0">
              <a:effectLst/>
            </a:endParaRPr>
          </a:p>
        </p:txBody>
      </p:sp>
      <p:sp>
        <p:nvSpPr>
          <p:cNvPr id="3" name="Content Placeholder 2"/>
          <p:cNvSpPr>
            <a:spLocks noGrp="1"/>
          </p:cNvSpPr>
          <p:nvPr>
            <p:ph sz="quarter" idx="1"/>
          </p:nvPr>
        </p:nvSpPr>
        <p:spPr>
          <a:xfrm>
            <a:off x="251520" y="1196752"/>
            <a:ext cx="8892480" cy="4888200"/>
          </a:xfrm>
        </p:spPr>
        <p:txBody>
          <a:bodyPr/>
          <a:lstStyle/>
          <a:p>
            <a:pPr>
              <a:lnSpc>
                <a:spcPct val="120000"/>
              </a:lnSpc>
            </a:pPr>
            <a:r>
              <a:rPr lang="en-US" sz="2700" dirty="0" smtClean="0"/>
              <a:t>ICTs used by students to access material</a:t>
            </a:r>
          </a:p>
          <a:p>
            <a:pPr>
              <a:lnSpc>
                <a:spcPct val="120000"/>
              </a:lnSpc>
            </a:pPr>
            <a:r>
              <a:rPr lang="en-US" sz="2700" dirty="0" smtClean="0"/>
              <a:t>Learning Management Systems (LMSs) work on multiple devices </a:t>
            </a:r>
          </a:p>
          <a:p>
            <a:pPr>
              <a:lnSpc>
                <a:spcPct val="120000"/>
              </a:lnSpc>
            </a:pPr>
            <a:r>
              <a:rPr lang="en-US" sz="2700" dirty="0" smtClean="0"/>
              <a:t>Lecture presentations aligned with students’</a:t>
            </a:r>
          </a:p>
          <a:p>
            <a:pPr lvl="1">
              <a:lnSpc>
                <a:spcPct val="120000"/>
              </a:lnSpc>
            </a:pPr>
            <a:r>
              <a:rPr lang="en-US" sz="2400" dirty="0" smtClean="0"/>
              <a:t>Variability of skills, preferences and abilities</a:t>
            </a:r>
          </a:p>
          <a:p>
            <a:pPr>
              <a:lnSpc>
                <a:spcPct val="120000"/>
              </a:lnSpc>
            </a:pPr>
            <a:r>
              <a:rPr lang="en-US" sz="2700" dirty="0" smtClean="0"/>
              <a:t>Materials accessible and useable by largest numbers</a:t>
            </a:r>
          </a:p>
          <a:p>
            <a:pPr>
              <a:lnSpc>
                <a:spcPct val="120000"/>
              </a:lnSpc>
            </a:pPr>
            <a:r>
              <a:rPr lang="en-US" sz="2700" dirty="0"/>
              <a:t>V</a:t>
            </a:r>
            <a:r>
              <a:rPr lang="en-US" sz="2700" dirty="0" smtClean="0"/>
              <a:t>ariety </a:t>
            </a:r>
            <a:r>
              <a:rPr lang="en-US" sz="2700" dirty="0"/>
              <a:t>of communication modalities, content representations, engagement methods, and evaluation </a:t>
            </a:r>
            <a:r>
              <a:rPr lang="en-US" sz="2700" dirty="0" smtClean="0"/>
              <a:t>techniques</a:t>
            </a:r>
          </a:p>
          <a:p>
            <a:pPr marL="0" indent="0">
              <a:buNone/>
            </a:pPr>
            <a:endParaRPr lang="en-US" dirty="0"/>
          </a:p>
        </p:txBody>
      </p:sp>
      <p:sp>
        <p:nvSpPr>
          <p:cNvPr id="4" name="Slide Number Placeholder 3"/>
          <p:cNvSpPr>
            <a:spLocks noGrp="1"/>
          </p:cNvSpPr>
          <p:nvPr>
            <p:ph type="sldNum" sz="quarter" idx="11"/>
          </p:nvPr>
        </p:nvSpPr>
        <p:spPr/>
        <p:txBody>
          <a:bodyPr/>
          <a:lstStyle/>
          <a:p>
            <a:pPr>
              <a:defRPr/>
            </a:pPr>
            <a:fld id="{34BC1E9D-A5BA-7E40-AF7C-D161EDC63C0A}" type="slidenum">
              <a:rPr lang="fr-FR" smtClean="0"/>
              <a:pPr>
                <a:defRPr/>
              </a:pPr>
              <a:t>9</a:t>
            </a:fld>
            <a:endParaRPr lang="fr-FR"/>
          </a:p>
        </p:txBody>
      </p:sp>
      <p:sp>
        <p:nvSpPr>
          <p:cNvPr id="5" name="Rectangle 4"/>
          <p:cNvSpPr/>
          <p:nvPr/>
        </p:nvSpPr>
        <p:spPr>
          <a:xfrm>
            <a:off x="6228184" y="6362735"/>
            <a:ext cx="2236510" cy="461665"/>
          </a:xfrm>
          <a:prstGeom prst="rect">
            <a:avLst/>
          </a:prstGeom>
        </p:spPr>
        <p:txBody>
          <a:bodyPr wrap="none">
            <a:spAutoFit/>
          </a:bodyPr>
          <a:lstStyle/>
          <a:p>
            <a:pPr marL="0" indent="0">
              <a:buNone/>
            </a:pPr>
            <a:r>
              <a:rPr lang="en-US" dirty="0">
                <a:solidFill>
                  <a:srgbClr val="0000FF"/>
                </a:solidFill>
              </a:rPr>
              <a:t>#UDLictImpact</a:t>
            </a:r>
            <a:endParaRPr lang="en-CA" dirty="0">
              <a:solidFill>
                <a:srgbClr val="0000FF"/>
              </a:solidFill>
            </a:endParaRPr>
          </a:p>
        </p:txBody>
      </p:sp>
    </p:spTree>
    <p:extLst>
      <p:ext uri="{BB962C8B-B14F-4D97-AF65-F5344CB8AC3E}">
        <p14:creationId xmlns:p14="http://schemas.microsoft.com/office/powerpoint/2010/main" val="276144313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e">
  <a:themeElements>
    <a:clrScheme name="Custom 1">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0000CC"/>
      </a:hlink>
      <a:folHlink>
        <a:srgbClr val="002060"/>
      </a:folHlink>
    </a:clrScheme>
    <a:fontScheme name="Origine">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e">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10232</TotalTime>
  <Words>1516</Words>
  <Application>Microsoft Office PowerPoint</Application>
  <PresentationFormat>On-screen Show (4:3)</PresentationFormat>
  <Paragraphs>313</Paragraphs>
  <Slides>28</Slides>
  <Notes>19</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Origine</vt:lpstr>
      <vt:lpstr>Blending Universal Design, E-Learning, and Information and Communication Technologies in Higher Education</vt:lpstr>
      <vt:lpstr>Learning Objectives</vt:lpstr>
      <vt:lpstr>UDL</vt:lpstr>
      <vt:lpstr>Universal Design for Instruction  (UDI) Principles</vt:lpstr>
      <vt:lpstr>Engage &amp; Express</vt:lpstr>
      <vt:lpstr>Potential</vt:lpstr>
      <vt:lpstr>Concerns &amp; Barriers</vt:lpstr>
      <vt:lpstr>Three Key Components</vt:lpstr>
      <vt:lpstr>Considerations</vt:lpstr>
      <vt:lpstr>Common Barriers</vt:lpstr>
      <vt:lpstr>Helpful Resource</vt:lpstr>
      <vt:lpstr>Post-Secondary Stakeholders</vt:lpstr>
      <vt:lpstr>Engage &amp; Express</vt:lpstr>
      <vt:lpstr>Course Design Questions </vt:lpstr>
      <vt:lpstr>Course Design Questions </vt:lpstr>
      <vt:lpstr>Questions &amp; Contact</vt:lpstr>
      <vt:lpstr>Resources</vt:lpstr>
      <vt:lpstr>Appendix</vt:lpstr>
      <vt:lpstr>Training &amp; Support</vt:lpstr>
      <vt:lpstr>Learning Management Systems (LMSs)</vt:lpstr>
      <vt:lpstr>Syllabus</vt:lpstr>
      <vt:lpstr>Textbooks</vt:lpstr>
      <vt:lpstr>Documents</vt:lpstr>
      <vt:lpstr>Lectures</vt:lpstr>
      <vt:lpstr>Lectures</vt:lpstr>
      <vt:lpstr>Communication</vt:lpstr>
      <vt:lpstr>Evaluation</vt:lpstr>
      <vt:lpstr>Evaluation</vt:lpstr>
    </vt:vector>
  </TitlesOfParts>
  <Company>TRADINTEK - Services linguistiques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TRA6053 - Méthodologie et outils de la localisation II</dc:title>
  <dc:creator>Christian Mayer</dc:creator>
  <cp:lastModifiedBy>Admin</cp:lastModifiedBy>
  <cp:revision>546</cp:revision>
  <dcterms:created xsi:type="dcterms:W3CDTF">2002-08-29T15:31:57Z</dcterms:created>
  <dcterms:modified xsi:type="dcterms:W3CDTF">2017-10-23T13:58:37Z</dcterms:modified>
</cp:coreProperties>
</file>