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27"/>
  </p:notesMasterIdLst>
  <p:sldIdLst>
    <p:sldId id="256" r:id="rId2"/>
    <p:sldId id="257" r:id="rId3"/>
    <p:sldId id="258" r:id="rId4"/>
    <p:sldId id="28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8" d="100"/>
          <a:sy n="88" d="100"/>
        </p:scale>
        <p:origin x="-1020" y="-8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42578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000">
                <a:solidFill>
                  <a:schemeClr val="dk2"/>
                </a:solidFill>
              </a:rPr>
              <a:t>Here we will provide info for the virtual space to add comments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 rot="10800000" flipH="1">
            <a:off x="0" y="3093234"/>
            <a:ext cx="8458200" cy="7124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1300757"/>
            <a:ext cx="7772400" cy="16841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685800" y="3093357"/>
            <a:ext cx="7772400" cy="7124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Clr>
                <a:schemeClr val="lt2"/>
              </a:buClr>
              <a:buNone/>
              <a:defRPr b="1">
                <a:solidFill>
                  <a:schemeClr val="lt2"/>
                </a:solidFill>
              </a:defRPr>
            </a:lvl1pPr>
            <a:lvl2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2pPr>
            <a:lvl3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3pPr>
            <a:lvl4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4pPr>
            <a:lvl5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5pPr>
            <a:lvl6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6pPr>
            <a:lvl7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7pPr>
            <a:lvl8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8pPr>
            <a:lvl9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>
            <a:off x="0" y="205977"/>
            <a:ext cx="8686800" cy="1165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0" y="205977"/>
            <a:ext cx="8686800" cy="1165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4030200" cy="3465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656667" y="1461908"/>
            <a:ext cx="4030200" cy="3465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0" y="205977"/>
            <a:ext cx="8686800" cy="1165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0" y="4406309"/>
            <a:ext cx="8686800" cy="5195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>
                <a:solidFill>
                  <a:schemeClr val="dk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defRPr sz="3000">
                <a:solidFill>
                  <a:schemeClr val="dk2"/>
                </a:solidFill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defRPr sz="2400">
                <a:solidFill>
                  <a:schemeClr val="dk2"/>
                </a:solidFill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defRPr sz="2400">
                <a:solidFill>
                  <a:schemeClr val="dk2"/>
                </a:solidFill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dljourney.forums.com" TargetMode="Externa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rojectshift-refocus.org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ebmail.dawsoncollege.qc.ca/owa/redir.aspx?SURL=qf8F3OOlDikNHSmhrdnAKkjmjK5R3Jn9cbm99D1lzqnoLrWKJV3SCGgAdAB0AHAAOgAvAC8AdwB3AHcALgBtAGkAcwBzAG8AdQByAGkAcwB0AGEAdABlAC4AZQBkAHUALwBkAGkAcwBhAGIAaQBsAGkAdAB5AC8A&amp;URL=http://www.missouristate.edu/disability/" TargetMode="External"/><Relationship Id="rId4" Type="http://schemas.openxmlformats.org/officeDocument/2006/relationships/hyperlink" Target="https://webmail.dawsoncollege.qc.ca/owa/redir.aspx?SURL=XGL2Ermr49dBMMZLC3mnh_vQE5XmBvX1hBvwUyEaykvoLrWKJV3SCGgAdAB0AHAAcwA6AC8ALwBtAGUAZwBoAG8AdQBnAGgAdABvAG4ALgB3AG8AcgBkAHAAcgBlAHMAcwAuAGMAbwBtAC8AMgAwADEAMgAvADEAMQAvADIAOQAvAHIAZQBmAHIAYQBtAGkAbgBnAC0AZABpAHMAYQBiAGkAbABpAHQAeQAtAHIAZQBzAGgAYQBwAGkAbgBnAC0AdABoAGUALQBwAHIAbwB2AGkAcwBpAG8AbgAtAG8AZgAtAHMAZQByAHYAaQBjAGUAcwAvAA..&amp;URL=https://meghoughton.wordpress.com/2012/11/29/reframing-disability-reshaping-the-provision-of-services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ebmail.dawsoncollege.qc.ca/owa/redir.aspx?SURL=5PPR9DHpobhJbCS9HlxQVR8D-jp1GVCVnRVHAZ0HKGroLrWKJV3SCGgAdAB0AHAAOgAvAC8AZAByAGMALgBhAHIAaQB6AG8AbgBhAC4AZQBkAHUALwA.&amp;URL=http://drc.arizona.edu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ebmail.dawsoncollege.qc.ca/owa/redir.aspx?SURL=qf8F3OOlDikNHSmhrdnAKkjmjK5R3Jn9cbm99D1lzqnoLrWKJV3SCGgAdAB0AHAAOgAvAC8AdwB3AHcALgBtAGkAcwBzAG8AdQByAGkAcwB0AGEAdABlAC4AZQBkAHUALwBkAGkAcwBhAGIAaQBsAGkAdAB5AC8A&amp;URL=http://www.missouristate.edu/disability/" TargetMode="External"/><Relationship Id="rId4" Type="http://schemas.openxmlformats.org/officeDocument/2006/relationships/hyperlink" Target="https://webmail.dawsoncollege.qc.ca/owa/redir.aspx?SURL=qk4QhFFCOORKfVl4WHefgm9WUMFc9W_PWxEkl1oXeDToLrWKJV3SCGgAdAB0AHAAOgAvAC8AdQBhAGwAcgAuAGUAZAB1AC8AZABpAHMAYQBiAGkAbABpAHQAeQAvAA..&amp;URL=http://ualr.edu/disability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dljourney.forums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gif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ctrTitle"/>
          </p:nvPr>
        </p:nvSpPr>
        <p:spPr>
          <a:xfrm>
            <a:off x="719125" y="204450"/>
            <a:ext cx="7417199" cy="28433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4800" dirty="0"/>
          </a:p>
          <a:p>
            <a:pPr lvl="0" rtl="0">
              <a:spcBef>
                <a:spcPts val="0"/>
              </a:spcBef>
              <a:buNone/>
            </a:pPr>
            <a:r>
              <a:rPr lang="en" sz="4800" dirty="0"/>
              <a:t>                                        </a:t>
            </a:r>
          </a:p>
          <a:p>
            <a:pPr lvl="0" rtl="0">
              <a:spcBef>
                <a:spcPts val="0"/>
              </a:spcBef>
              <a:buNone/>
            </a:pPr>
            <a:endParaRPr sz="4800" dirty="0"/>
          </a:p>
          <a:p>
            <a:pPr lvl="0" rtl="0">
              <a:spcBef>
                <a:spcPts val="0"/>
              </a:spcBef>
              <a:buNone/>
            </a:pPr>
            <a:endParaRPr sz="4800" dirty="0"/>
          </a:p>
          <a:p>
            <a:pPr lvl="0" rtl="0">
              <a:spcBef>
                <a:spcPts val="0"/>
              </a:spcBef>
              <a:buNone/>
            </a:pPr>
            <a:endParaRPr sz="4800" dirty="0"/>
          </a:p>
          <a:p>
            <a:pPr lvl="0" rtl="0">
              <a:spcBef>
                <a:spcPts val="0"/>
              </a:spcBef>
              <a:buNone/>
            </a:pPr>
            <a:endParaRPr sz="4800" dirty="0"/>
          </a:p>
          <a:p>
            <a:pPr lvl="0" rtl="0">
              <a:spcBef>
                <a:spcPts val="0"/>
              </a:spcBef>
              <a:buNone/>
            </a:pPr>
            <a:endParaRPr sz="4800" dirty="0"/>
          </a:p>
          <a:p>
            <a:pPr lvl="0" rtl="0">
              <a:spcBef>
                <a:spcPts val="0"/>
              </a:spcBef>
              <a:buNone/>
            </a:pPr>
            <a:endParaRPr sz="4800" dirty="0"/>
          </a:p>
          <a:p>
            <a:pPr lvl="0" rtl="0">
              <a:spcBef>
                <a:spcPts val="0"/>
              </a:spcBef>
              <a:buNone/>
            </a:pPr>
            <a:endParaRPr sz="4800" dirty="0"/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 sz="2000" b="0" dirty="0">
                <a:solidFill>
                  <a:schemeClr val="dk1"/>
                </a:solidFill>
              </a:rPr>
              <a:t>Universal Design for Learning: Canadian Perspectives</a:t>
            </a:r>
          </a:p>
          <a:p>
            <a:pPr>
              <a:spcBef>
                <a:spcPts val="0"/>
              </a:spcBef>
              <a:buNone/>
            </a:pPr>
            <a:r>
              <a:rPr lang="en" sz="4800" dirty="0"/>
              <a:t>Let’s stop talking and start doing: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subTitle" idx="1"/>
          </p:nvPr>
        </p:nvSpPr>
        <p:spPr>
          <a:xfrm>
            <a:off x="685800" y="3093357"/>
            <a:ext cx="7772400" cy="7124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 dirty="0">
                <a:solidFill>
                  <a:srgbClr val="EFEFEF"/>
                </a:solidFill>
              </a:rPr>
              <a:t> Implementing UDL in the AccessAbility Centre      @ Dawson College</a:t>
            </a:r>
            <a:r>
              <a:rPr lang="en" sz="1400" dirty="0">
                <a:solidFill>
                  <a:srgbClr val="EFEFEF"/>
                </a:solidFill>
              </a:rPr>
              <a:t> </a:t>
            </a:r>
          </a:p>
        </p:txBody>
      </p:sp>
      <p:sp>
        <p:nvSpPr>
          <p:cNvPr id="37" name="Shape 37"/>
          <p:cNvSpPr txBox="1"/>
          <p:nvPr/>
        </p:nvSpPr>
        <p:spPr>
          <a:xfrm>
            <a:off x="6759850" y="4273675"/>
            <a:ext cx="2198700" cy="712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sz="1800" b="1"/>
              <a:t>Montreal, QC</a:t>
            </a:r>
          </a:p>
          <a:p>
            <a:pPr algn="ctr">
              <a:spcBef>
                <a:spcPts val="0"/>
              </a:spcBef>
              <a:buNone/>
            </a:pPr>
            <a:r>
              <a:rPr lang="en" sz="1800" b="1"/>
              <a:t>May 22, 2015</a:t>
            </a:r>
          </a:p>
        </p:txBody>
      </p:sp>
      <p:pic>
        <p:nvPicPr>
          <p:cNvPr id="5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30" y="4348796"/>
            <a:ext cx="1529524" cy="53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000"/>
              <a:t>Implementing UDL: Facilitators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457200" y="1460500"/>
            <a:ext cx="8229600" cy="362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Sustainability</a:t>
            </a:r>
          </a:p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Support from management</a:t>
            </a:r>
          </a:p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Faculty Learning Community</a:t>
            </a:r>
          </a:p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Consultant</a:t>
            </a:r>
          </a:p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Self-determination</a:t>
            </a:r>
          </a:p>
          <a:p>
            <a:pPr lvl="0">
              <a:spcBef>
                <a:spcPts val="0"/>
              </a:spcBef>
              <a:buNone/>
            </a:pPr>
            <a:endParaRPr sz="220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000"/>
              <a:t>Implementing UDL: Facilitators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457200" y="1460500"/>
            <a:ext cx="8229600" cy="3621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Culture of research</a:t>
            </a:r>
          </a:p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Technology</a:t>
            </a:r>
          </a:p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New faculty (younger demographic)</a:t>
            </a:r>
          </a:p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New staff (younger demographic)</a:t>
            </a:r>
          </a:p>
          <a:p>
            <a:pPr marL="457200" lvl="0" indent="-4572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600"/>
              <a:t>Resource to faculty</a:t>
            </a:r>
          </a:p>
          <a:p>
            <a:pPr lvl="0" rtl="0">
              <a:spcBef>
                <a:spcPts val="0"/>
              </a:spcBef>
              <a:buNone/>
            </a:pPr>
            <a:endParaRPr sz="220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000"/>
              <a:t>Implementing UDL: Barriers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457200" y="1460500"/>
            <a:ext cx="8391599" cy="3641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064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Service model</a:t>
            </a:r>
          </a:p>
          <a:p>
            <a:pPr marL="457200" lvl="0" indent="-4064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Habits</a:t>
            </a:r>
          </a:p>
          <a:p>
            <a:pPr marL="457200" lvl="0" indent="-4064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Time</a:t>
            </a:r>
          </a:p>
          <a:p>
            <a:pPr marL="457200" lvl="0" indent="-4064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Funding</a:t>
            </a:r>
          </a:p>
          <a:p>
            <a:pPr marL="457200" lvl="0" indent="-4064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Space constraints</a:t>
            </a:r>
          </a:p>
          <a:p>
            <a:pPr marL="457200" lvl="0" indent="-4064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Expectations</a:t>
            </a:r>
          </a:p>
          <a:p>
            <a:pPr marL="457200" lvl="0" indent="-4064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Anxiety</a:t>
            </a:r>
          </a:p>
          <a:p>
            <a:pPr marL="457200" lvl="0" indent="-4064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800"/>
              <a:t>How?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Reflection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dirty="0"/>
              <a:t>In your institution, are the facilitators and barriers any different? </a:t>
            </a:r>
          </a:p>
          <a:p>
            <a:pPr rtl="0">
              <a:spcBef>
                <a:spcPts val="0"/>
              </a:spcBef>
              <a:buNone/>
            </a:pPr>
            <a:endParaRPr dirty="0"/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dirty="0"/>
              <a:t>How can you minimize the impact of these barriers?</a:t>
            </a:r>
          </a:p>
        </p:txBody>
      </p:sp>
      <p:pic>
        <p:nvPicPr>
          <p:cNvPr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1025" y="0"/>
            <a:ext cx="1712975" cy="1708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Steps Taken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       PD Opportunities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       Reflection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       Consultant</a:t>
            </a:r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1621252"/>
            <a:ext cx="600296" cy="57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Shape 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2581377"/>
            <a:ext cx="600296" cy="57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3655202"/>
            <a:ext cx="600296" cy="578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Steps Taken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       Resources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       Mission statement and values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       Policies and procedures</a:t>
            </a:r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1621252"/>
            <a:ext cx="600296" cy="57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2652877"/>
            <a:ext cx="600296" cy="57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3684502"/>
            <a:ext cx="600296" cy="578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Next Steps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       </a:t>
            </a:r>
            <a:r>
              <a:rPr lang="en" sz="2800"/>
              <a:t>More policies and procedures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       </a:t>
            </a:r>
            <a:r>
              <a:rPr lang="en" sz="2800"/>
              <a:t>Stakeholder feedback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       </a:t>
            </a:r>
            <a:r>
              <a:rPr lang="en" sz="2800"/>
              <a:t> Community buy-in</a:t>
            </a:r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1621252"/>
            <a:ext cx="600296" cy="57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2581377"/>
            <a:ext cx="600296" cy="57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3655202"/>
            <a:ext cx="600296" cy="578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Next Steps</a:t>
            </a:r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       </a:t>
            </a:r>
            <a:r>
              <a:rPr lang="en" sz="2800"/>
              <a:t>Practices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       </a:t>
            </a:r>
            <a:r>
              <a:rPr lang="en" sz="2800"/>
              <a:t>Communication (Website, Handbook)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       </a:t>
            </a:r>
            <a:r>
              <a:rPr lang="en" sz="2800"/>
              <a:t> IT support </a:t>
            </a:r>
          </a:p>
        </p:txBody>
      </p:sp>
      <p:pic>
        <p:nvPicPr>
          <p:cNvPr id="146" name="Shape 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1621252"/>
            <a:ext cx="600296" cy="57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2581377"/>
            <a:ext cx="600296" cy="57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97179">
            <a:off x="558436" y="3655202"/>
            <a:ext cx="600296" cy="578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Reflection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 dirty="0"/>
          </a:p>
          <a:p>
            <a:pPr>
              <a:spcBef>
                <a:spcPts val="0"/>
              </a:spcBef>
              <a:buNone/>
            </a:pPr>
            <a:r>
              <a:rPr lang="en" dirty="0"/>
              <a:t>Are there critical steps that are missing?</a:t>
            </a:r>
          </a:p>
        </p:txBody>
      </p:sp>
      <p:pic>
        <p:nvPicPr>
          <p:cNvPr id="155" name="Shape 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1750" y="0"/>
            <a:ext cx="1902249" cy="1896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Feedback mechanisms</a:t>
            </a:r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Within the Student AccessAbility Centre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Students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Faculty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Administration and College Bodies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Presenters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Alice Havel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Susie Wileman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Courtney MacDonald</a:t>
            </a:r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Agnes Zagury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Reflection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dirty="0"/>
              <a:t>When is the best time to get feedback? From whom and how?</a:t>
            </a:r>
          </a:p>
          <a:p>
            <a:pPr rtl="0">
              <a:spcBef>
                <a:spcPts val="0"/>
              </a:spcBef>
              <a:buNone/>
            </a:pPr>
            <a:endParaRPr dirty="0"/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dirty="0"/>
              <a:t>How do your existing policies, procedures, and practices reflect the principles of UDL?</a:t>
            </a:r>
          </a:p>
        </p:txBody>
      </p:sp>
      <p:pic>
        <p:nvPicPr>
          <p:cNvPr id="168" name="Shape 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9300" y="0"/>
            <a:ext cx="1614700" cy="1610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000"/>
              <a:t>Continuing the journey...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Let’s stay in touch...</a:t>
            </a:r>
          </a:p>
        </p:txBody>
      </p:sp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4378" y="2712028"/>
            <a:ext cx="3252422" cy="1982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QR code for forum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378" y="2470849"/>
            <a:ext cx="2540000" cy="254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4556" y="2712028"/>
            <a:ext cx="24498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</a:t>
            </a:r>
            <a:r>
              <a:rPr lang="en-US" dirty="0" err="1">
                <a:hlinkClick r:id="rId5"/>
              </a:rPr>
              <a:t>udljourney.forums.com</a:t>
            </a:r>
            <a:endParaRPr lang="en-U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321900" y="205975"/>
            <a:ext cx="83649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Where we want to go...</a:t>
            </a:r>
          </a:p>
        </p:txBody>
      </p:sp>
      <p:pic>
        <p:nvPicPr>
          <p:cNvPr id="181" name="Shape 1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8450" y="2305575"/>
            <a:ext cx="4151173" cy="276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900" y="1404212"/>
            <a:ext cx="2572575" cy="14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Shape 1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025" y="2870537"/>
            <a:ext cx="3943300" cy="2155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 txBox="1"/>
          <p:nvPr/>
        </p:nvSpPr>
        <p:spPr>
          <a:xfrm>
            <a:off x="3938100" y="1534150"/>
            <a:ext cx="2321699" cy="72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 b="1"/>
              <a:t>Finish here...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Contact information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457200" y="1460500"/>
            <a:ext cx="8761500" cy="3717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Alice Havel </a:t>
            </a:r>
            <a:r>
              <a:rPr lang="en" sz="2400"/>
              <a:t>ahavel@dawsoncollege.qc.ca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Susie Wileman </a:t>
            </a:r>
            <a:r>
              <a:rPr lang="en" sz="2400"/>
              <a:t>swileman@dawsoncollege.qc.ca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Agnes Zagury </a:t>
            </a:r>
            <a:r>
              <a:rPr lang="en" sz="2400"/>
              <a:t>azagury@dawsoncollege.qc.ca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Courtney MacDonald </a:t>
            </a:r>
            <a:r>
              <a:rPr lang="en" sz="2400"/>
              <a:t>cmacdonald@dawsoncollege.qc.ca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Resources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267100" y="1460500"/>
            <a:ext cx="8419800" cy="36830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600" b="1"/>
              <a:t>Refocus</a:t>
            </a:r>
            <a:r>
              <a:rPr lang="en" sz="1600"/>
              <a:t>: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http://projectshift-refocus.org/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600"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600">
                <a:solidFill>
                  <a:schemeClr val="dk1"/>
                </a:solidFill>
              </a:rPr>
              <a:t>Reframing Disability, reshaping the provision of services.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en" sz="1600">
                <a:solidFill>
                  <a:schemeClr val="dk1"/>
                </a:solidFill>
              </a:rPr>
              <a:t>Meghan Houghton, Durham College and Frederic Fovet, McGill University.  Article published in the Fall 2012 CACUSS Communique magazine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en" sz="1600" u="sng">
                <a:solidFill>
                  <a:schemeClr val="hlink"/>
                </a:solidFill>
                <a:hlinkClick r:id="rId4"/>
              </a:rPr>
              <a:t>https://meghoughton.wordpress.com/2012/11/29/reframing-disability-reshaping-the-provision-of-services/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en" sz="1600">
                <a:solidFill>
                  <a:schemeClr val="dk1"/>
                </a:solidFill>
              </a:rPr>
              <a:t>Thornton, M and Downs, S. (2010). “Walking the Walk: Social Model and Universal design in the Disabilities Office. Journal of Postsecondary Education and Disability. Association on Higher Education and Disability: 23 (1), 74-80.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400" u="sng">
              <a:solidFill>
                <a:schemeClr val="hlink"/>
              </a:solidFill>
              <a:hlinkClick r:id="rId5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1F497D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Resources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000" b="1">
                <a:solidFill>
                  <a:schemeClr val="dk1"/>
                </a:solidFill>
              </a:rPr>
              <a:t>Disability service office websites to explore: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000">
                <a:solidFill>
                  <a:schemeClr val="dk1"/>
                </a:solidFill>
              </a:rPr>
              <a:t>University of Arizona </a:t>
            </a:r>
            <a:r>
              <a:rPr lang="en" sz="2000">
                <a:solidFill>
                  <a:schemeClr val="dk1"/>
                </a:solidFill>
                <a:hlinkClick r:id="rId3"/>
              </a:rPr>
              <a:t> </a:t>
            </a:r>
            <a:r>
              <a:rPr lang="en" sz="2000" u="sng">
                <a:solidFill>
                  <a:schemeClr val="hlink"/>
                </a:solidFill>
                <a:hlinkClick r:id="rId3"/>
              </a:rPr>
              <a:t>http://drc.arizona.edu/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000">
                <a:solidFill>
                  <a:schemeClr val="dk1"/>
                </a:solidFill>
              </a:rPr>
              <a:t>University of Arkansas at Little Rock </a:t>
            </a:r>
            <a:r>
              <a:rPr lang="en" sz="2000">
                <a:solidFill>
                  <a:schemeClr val="dk1"/>
                </a:solidFill>
                <a:hlinkClick r:id="rId4"/>
              </a:rPr>
              <a:t> </a:t>
            </a:r>
            <a:r>
              <a:rPr lang="en" sz="2000" u="sng">
                <a:solidFill>
                  <a:schemeClr val="hlink"/>
                </a:solidFill>
                <a:hlinkClick r:id="rId4"/>
              </a:rPr>
              <a:t>http://ualr.edu/disability/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>
              <a:solidFill>
                <a:schemeClr val="dk1"/>
              </a:solidFill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000">
                <a:solidFill>
                  <a:schemeClr val="dk1"/>
                </a:solidFill>
              </a:rPr>
              <a:t>Missouri State University </a:t>
            </a:r>
            <a:r>
              <a:rPr lang="en" sz="2000">
                <a:solidFill>
                  <a:schemeClr val="dk1"/>
                </a:solidFill>
                <a:hlinkClick r:id="rId5"/>
              </a:rPr>
              <a:t> </a:t>
            </a:r>
            <a:r>
              <a:rPr lang="en" sz="2000" u="sng">
                <a:solidFill>
                  <a:schemeClr val="hlink"/>
                </a:solidFill>
                <a:hlinkClick r:id="rId5"/>
              </a:rPr>
              <a:t>http://www.missouristate.edu/disability/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800">
                <a:solidFill>
                  <a:schemeClr val="dk1"/>
                </a:solidFill>
              </a:rPr>
              <a:t>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400" u="sng">
              <a:solidFill>
                <a:schemeClr val="hlink"/>
              </a:solidFill>
              <a:hlinkClick r:id="rId5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100">
                <a:solidFill>
                  <a:srgbClr val="1F497D"/>
                </a:solidFill>
              </a:rPr>
              <a:t> 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Our Journey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UDL: Why now?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Implementing UDL: Facilitators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Implementing UDL: Barriers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Steps Taken 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Next Steps 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Feedback Mechanisms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Engaging in conversation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Please feel free to share your thoughts and experiences with UDL here: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udljourney.forums.com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QR code for forum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283" y="2053389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16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Let me tell you a story...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497325" y="1440424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                         Start here...</a:t>
            </a:r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5137" y="1667825"/>
            <a:ext cx="16764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50" y="1552875"/>
            <a:ext cx="3149850" cy="314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5387" y="2015085"/>
            <a:ext cx="2126625" cy="1743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39537" y="3091950"/>
            <a:ext cx="3704474" cy="1543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/>
              <a:t>Where we are on this journey..</a:t>
            </a:r>
            <a:r>
              <a:rPr lang="en"/>
              <a:t>.</a:t>
            </a:r>
          </a:p>
        </p:txBody>
      </p:sp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400" y="1460500"/>
            <a:ext cx="16764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Shape 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4775" y="1433100"/>
            <a:ext cx="5648599" cy="36229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Shape 67"/>
          <p:cNvSpPr/>
          <p:nvPr/>
        </p:nvSpPr>
        <p:spPr>
          <a:xfrm>
            <a:off x="3842200" y="4273675"/>
            <a:ext cx="109499" cy="96000"/>
          </a:xfrm>
          <a:prstGeom prst="smileyFace">
            <a:avLst>
              <a:gd name="adj" fmla="val 4653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000"/>
              <a:t>Where are you on this journey?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4775" y="1433100"/>
            <a:ext cx="5648599" cy="362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UDL: Why now?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Sustainability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Modeling our values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Faculty concerns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Moving away from the medical model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Policies &amp; procedures</a:t>
            </a:r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Socio-economic issues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3200" y="0"/>
            <a:ext cx="25908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Reflection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 dirty="0"/>
          </a:p>
          <a:p>
            <a:pPr rtl="0">
              <a:spcBef>
                <a:spcPts val="0"/>
              </a:spcBef>
              <a:buNone/>
            </a:pPr>
            <a:r>
              <a:rPr lang="en" dirty="0"/>
              <a:t>What is motivating you to make changes?</a:t>
            </a:r>
          </a:p>
          <a:p>
            <a:pPr rtl="0">
              <a:spcBef>
                <a:spcPts val="0"/>
              </a:spcBef>
              <a:buNone/>
            </a:pPr>
            <a:endParaRPr dirty="0"/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87" name="Shape 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4750" y="0"/>
            <a:ext cx="1709249" cy="170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n">
  <a:themeElements>
    <a:clrScheme name="Custom 348">
      <a:dk1>
        <a:srgbClr val="000000"/>
      </a:dk1>
      <a:lt1>
        <a:srgbClr val="FFFFFF"/>
      </a:lt1>
      <a:dk2>
        <a:srgbClr val="191919"/>
      </a:dk2>
      <a:lt2>
        <a:srgbClr val="CCCCCC"/>
      </a:lt2>
      <a:accent1>
        <a:srgbClr val="7E5554"/>
      </a:accent1>
      <a:accent2>
        <a:srgbClr val="910A10"/>
      </a:accent2>
      <a:accent3>
        <a:srgbClr val="84294D"/>
      </a:accent3>
      <a:accent4>
        <a:srgbClr val="DA823B"/>
      </a:accent4>
      <a:accent5>
        <a:srgbClr val="625D3C"/>
      </a:accent5>
      <a:accent6>
        <a:srgbClr val="00384A"/>
      </a:accent6>
      <a:hlink>
        <a:srgbClr val="227A78"/>
      </a:hlink>
      <a:folHlink>
        <a:srgbClr val="3947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485</Words>
  <Application>Microsoft Office PowerPoint</Application>
  <PresentationFormat>On-screen Show (16:9)</PresentationFormat>
  <Paragraphs>140</Paragraphs>
  <Slides>25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modern</vt:lpstr>
      <vt:lpstr>                                                 Universal Design for Learning: Canadian Perspectives Let’s stop talking and start doing:</vt:lpstr>
      <vt:lpstr>Presenters</vt:lpstr>
      <vt:lpstr>Outline</vt:lpstr>
      <vt:lpstr>Engaging in conversation</vt:lpstr>
      <vt:lpstr>Let me tell you a story...</vt:lpstr>
      <vt:lpstr>Where we are on this journey...</vt:lpstr>
      <vt:lpstr>Where are you on this journey?</vt:lpstr>
      <vt:lpstr>UDL: Why now?</vt:lpstr>
      <vt:lpstr>Reflection</vt:lpstr>
      <vt:lpstr>Implementing UDL: Facilitators</vt:lpstr>
      <vt:lpstr>Implementing UDL: Facilitators</vt:lpstr>
      <vt:lpstr>Implementing UDL: Barriers</vt:lpstr>
      <vt:lpstr>Reflection</vt:lpstr>
      <vt:lpstr>Steps Taken</vt:lpstr>
      <vt:lpstr>Steps Taken</vt:lpstr>
      <vt:lpstr>Next Steps</vt:lpstr>
      <vt:lpstr>Next Steps</vt:lpstr>
      <vt:lpstr>Reflection</vt:lpstr>
      <vt:lpstr>Feedback mechanisms</vt:lpstr>
      <vt:lpstr>Reflection</vt:lpstr>
      <vt:lpstr>Continuing the journey...</vt:lpstr>
      <vt:lpstr>Where we want to go...</vt:lpstr>
      <vt:lpstr>Contact information</vt:lpstr>
      <vt:lpstr>Resources</vt:lpstr>
      <vt:lpstr>Resources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Universal Design for Learning: Canadian Perspectives Let’s stop talking and start doing:</dc:title>
  <dc:creator>Catherine Fichten</dc:creator>
  <cp:lastModifiedBy>Admin</cp:lastModifiedBy>
  <cp:revision>3</cp:revision>
  <dcterms:modified xsi:type="dcterms:W3CDTF">2017-10-24T17:58:12Z</dcterms:modified>
</cp:coreProperties>
</file>