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20"/>
  </p:notesMasterIdLst>
  <p:handoutMasterIdLst>
    <p:handoutMasterId r:id="rId21"/>
  </p:handoutMasterIdLst>
  <p:sldIdLst>
    <p:sldId id="354" r:id="rId2"/>
    <p:sldId id="348" r:id="rId3"/>
    <p:sldId id="337" r:id="rId4"/>
    <p:sldId id="339" r:id="rId5"/>
    <p:sldId id="340" r:id="rId6"/>
    <p:sldId id="341" r:id="rId7"/>
    <p:sldId id="351" r:id="rId8"/>
    <p:sldId id="366" r:id="rId9"/>
    <p:sldId id="367" r:id="rId10"/>
    <p:sldId id="353" r:id="rId11"/>
    <p:sldId id="369" r:id="rId12"/>
    <p:sldId id="371" r:id="rId13"/>
    <p:sldId id="372" r:id="rId14"/>
    <p:sldId id="387" r:id="rId15"/>
    <p:sldId id="374" r:id="rId16"/>
    <p:sldId id="375" r:id="rId17"/>
    <p:sldId id="378" r:id="rId18"/>
    <p:sldId id="379" r:id="rId19"/>
  </p:sldIdLst>
  <p:sldSz cx="9144000" cy="6858000" type="screen4x3"/>
  <p:notesSz cx="7315200" cy="9601200"/>
  <p:defaultTextStyle>
    <a:defPPr>
      <a:defRPr lang="fr-CA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FF3300"/>
    <a:srgbClr val="C91103"/>
    <a:srgbClr val="CC6600"/>
    <a:srgbClr val="CC9900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62" autoAdjust="0"/>
    <p:restoredTop sz="94632" autoAdjust="0"/>
  </p:normalViewPr>
  <p:slideViewPr>
    <p:cSldViewPr>
      <p:cViewPr varScale="1">
        <p:scale>
          <a:sx n="101" d="100"/>
          <a:sy n="101" d="100"/>
        </p:scale>
        <p:origin x="-69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-284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169463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244" y="0"/>
            <a:ext cx="3170709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121142"/>
            <a:ext cx="3169463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244" y="9121142"/>
            <a:ext cx="3170709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8098D794-27F6-40F0-9C60-7F78BE284514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9901044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169463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5738" y="0"/>
            <a:ext cx="3169463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60475" y="720725"/>
            <a:ext cx="4797425" cy="3598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5029" y="4560571"/>
            <a:ext cx="5365145" cy="432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A" noProof="0"/>
              <a:t>Cliquez pour modifier les styles du texte du masque</a:t>
            </a:r>
          </a:p>
          <a:p>
            <a:pPr lvl="1"/>
            <a:r>
              <a:rPr lang="fr-CA" noProof="0"/>
              <a:t>Deuxième niveau</a:t>
            </a:r>
          </a:p>
          <a:p>
            <a:pPr lvl="2"/>
            <a:r>
              <a:rPr lang="fr-CA" noProof="0"/>
              <a:t>Troisième niveau</a:t>
            </a:r>
          </a:p>
          <a:p>
            <a:pPr lvl="3"/>
            <a:r>
              <a:rPr lang="fr-CA" noProof="0"/>
              <a:t>Quatrième niveau</a:t>
            </a:r>
          </a:p>
          <a:p>
            <a:pPr lvl="4"/>
            <a:r>
              <a:rPr lang="fr-CA" noProof="0"/>
              <a:t>Cinquième niveau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121140"/>
            <a:ext cx="3169463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5738" y="9121140"/>
            <a:ext cx="3169463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1BFF0680-5299-4D04-92FC-C20F6A420067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1783852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97013" y="1200150"/>
            <a:ext cx="4321175" cy="3241675"/>
          </a:xfrm>
          <a:ln/>
        </p:spPr>
      </p:sp>
      <p:sp>
        <p:nvSpPr>
          <p:cNvPr id="921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922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1pPr>
            <a:lvl2pPr marL="747059" indent="-287331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2pPr>
            <a:lvl3pPr marL="1149321" indent="-229865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3pPr>
            <a:lvl4pPr marL="1609049" indent="-229865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4pPr>
            <a:lvl5pPr marL="2068777" indent="-229865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5pPr>
            <a:lvl6pPr marL="2528506" indent="-2298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6pPr>
            <a:lvl7pPr marL="2988235" indent="-2298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7pPr>
            <a:lvl8pPr marL="3447963" indent="-2298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8pPr>
            <a:lvl9pPr marL="3907691" indent="-2298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4B4DF015-394A-46E5-868F-5D363B8BD40C}" type="slidenum">
              <a:rPr lang="fr-CA" altLang="fr-FR" smtClean="0">
                <a:latin typeface="Tahoma" pitchFamily="34" charset="0"/>
              </a:rPr>
              <a:pPr>
                <a:spcBef>
                  <a:spcPct val="0"/>
                </a:spcBef>
              </a:pPr>
              <a:t>1</a:t>
            </a:fld>
            <a:endParaRPr lang="fr-CA" altLang="fr-FR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/>
              <a:t>Not knowing if a product would work well for them</a:t>
            </a:r>
          </a:p>
          <a:p>
            <a:r>
              <a:rPr lang="en-US" altLang="en-US" dirty="0"/>
              <a:t>Make</a:t>
            </a:r>
            <a:r>
              <a:rPr lang="en-US" altLang="en-US" baseline="0" dirty="0"/>
              <a:t> sure to explain that these are for assistive/adaptive technologies</a:t>
            </a:r>
            <a:endParaRPr lang="en-CA" altLang="en-US" dirty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F543C194-F1EE-4CB8-96A3-51005562D492}" type="slidenum">
              <a:rPr lang="fr-CA" altLang="fr-FR" sz="1200"/>
              <a:pPr/>
              <a:t>11</a:t>
            </a:fld>
            <a:endParaRPr lang="fr-CA" altLang="fr-FR" sz="1200"/>
          </a:p>
        </p:txBody>
      </p:sp>
    </p:spTree>
    <p:extLst>
      <p:ext uri="{BB962C8B-B14F-4D97-AF65-F5344CB8AC3E}">
        <p14:creationId xmlns:p14="http://schemas.microsoft.com/office/powerpoint/2010/main" val="40340602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where</a:t>
            </a:r>
            <a:r>
              <a:rPr lang="en-US" baseline="0" dirty="0"/>
              <a:t> the listing came from (i.e., suggestions/answers from students, experts/service providers, vendors)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12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7783278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D2343717-38C9-4589-B339-EB7169C5793F}" type="slidenum">
              <a:rPr lang="fr-CA" altLang="fr-FR" sz="1200"/>
              <a:pPr/>
              <a:t>13</a:t>
            </a:fld>
            <a:endParaRPr lang="fr-CA" altLang="fr-FR" sz="1200"/>
          </a:p>
        </p:txBody>
      </p:sp>
    </p:spTree>
    <p:extLst>
      <p:ext uri="{BB962C8B-B14F-4D97-AF65-F5344CB8AC3E}">
        <p14:creationId xmlns:p14="http://schemas.microsoft.com/office/powerpoint/2010/main" val="31822713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62A4AB2A-581A-4045-BEAB-712A162B83C5}" type="slidenum">
              <a:rPr lang="fr-CA" altLang="fr-FR" sz="1200"/>
              <a:pPr/>
              <a:t>18</a:t>
            </a:fld>
            <a:endParaRPr lang="fr-CA" altLang="fr-FR" sz="1200"/>
          </a:p>
        </p:txBody>
      </p:sp>
    </p:spTree>
    <p:extLst>
      <p:ext uri="{BB962C8B-B14F-4D97-AF65-F5344CB8AC3E}">
        <p14:creationId xmlns:p14="http://schemas.microsoft.com/office/powerpoint/2010/main" val="18053734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0374B6-42F3-4FB1-AEA5-A58034C13D96}" type="slidenum">
              <a:rPr lang="fr-CA" altLang="fr-FR" smtClean="0"/>
              <a:pPr>
                <a:defRPr/>
              </a:pPr>
              <a:t>2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871860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769337-A97D-4275-90F3-5008F56A9E90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8142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769337-A97D-4275-90F3-5008F56A9E90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4389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769337-A97D-4275-90F3-5008F56A9E90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9309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54862" lvl="1" indent="-276607">
              <a:spcBef>
                <a:spcPts val="1037"/>
              </a:spcBef>
              <a:buClr>
                <a:srgbClr val="002060"/>
              </a:buClr>
              <a:buSzPct val="110000"/>
              <a:buFont typeface="Arial" pitchFamily="34" charset="0"/>
              <a:buChar char="•"/>
            </a:pPr>
            <a:r>
              <a:rPr lang="en-US" sz="3300" dirty="0">
                <a:latin typeface="Arial Narrow" pitchFamily="34" charset="0"/>
              </a:rPr>
              <a:t>Employed</a:t>
            </a:r>
          </a:p>
          <a:p>
            <a:pPr marL="740912" lvl="2" indent="-186052" defTabSz="740912">
              <a:spcBef>
                <a:spcPts val="830"/>
              </a:spcBef>
              <a:buClr>
                <a:srgbClr val="002060"/>
              </a:buClr>
              <a:buSzPct val="110000"/>
              <a:buFont typeface="Arial" pitchFamily="34" charset="0"/>
              <a:buChar char="•"/>
            </a:pPr>
            <a:r>
              <a:rPr lang="en-US" sz="2900" dirty="0">
                <a:latin typeface="Arial Narrow" pitchFamily="34" charset="0"/>
              </a:rPr>
              <a:t>Pre-university</a:t>
            </a:r>
          </a:p>
          <a:p>
            <a:pPr marL="925317" lvl="3" indent="-186052">
              <a:spcBef>
                <a:spcPts val="830"/>
              </a:spcBef>
              <a:buClr>
                <a:srgbClr val="002060"/>
              </a:buClr>
              <a:buSzPct val="110000"/>
              <a:buFont typeface="Arial" pitchFamily="34" charset="0"/>
              <a:buChar char="•"/>
            </a:pPr>
            <a:r>
              <a:rPr lang="en-US" sz="2200" dirty="0">
                <a:latin typeface="Arial Narrow" pitchFamily="34" charset="0"/>
              </a:rPr>
              <a:t>14% with a disability</a:t>
            </a:r>
          </a:p>
          <a:p>
            <a:pPr marL="925317" lvl="3" indent="-186052">
              <a:spcBef>
                <a:spcPts val="830"/>
              </a:spcBef>
              <a:buClr>
                <a:srgbClr val="002060"/>
              </a:buClr>
              <a:buSzPct val="110000"/>
              <a:buFont typeface="Arial" pitchFamily="34" charset="0"/>
              <a:buChar char="•"/>
            </a:pPr>
            <a:r>
              <a:rPr lang="en-US" sz="2200" dirty="0">
                <a:latin typeface="Arial Narrow" pitchFamily="34" charset="0"/>
              </a:rPr>
              <a:t>13% nondisabled</a:t>
            </a:r>
          </a:p>
          <a:p>
            <a:pPr marL="740912" lvl="2" indent="-186052" defTabSz="740912">
              <a:spcBef>
                <a:spcPts val="830"/>
              </a:spcBef>
              <a:buClr>
                <a:srgbClr val="002060"/>
              </a:buClr>
              <a:buSzPct val="110000"/>
              <a:buFont typeface="Arial" pitchFamily="34" charset="0"/>
              <a:buChar char="•"/>
            </a:pPr>
            <a:r>
              <a:rPr lang="en-US" sz="2900" dirty="0">
                <a:latin typeface="Arial Narrow" pitchFamily="34" charset="0"/>
              </a:rPr>
              <a:t>Career/technical</a:t>
            </a:r>
          </a:p>
          <a:p>
            <a:pPr marL="925317" lvl="3" indent="-184405">
              <a:spcBef>
                <a:spcPts val="830"/>
              </a:spcBef>
              <a:buClr>
                <a:srgbClr val="002060"/>
              </a:buClr>
              <a:buSzPct val="110000"/>
              <a:buFont typeface="Arial" pitchFamily="34" charset="0"/>
              <a:buChar char="•"/>
            </a:pPr>
            <a:r>
              <a:rPr lang="en-US" sz="2200" dirty="0">
                <a:latin typeface="Arial Narrow" pitchFamily="34" charset="0"/>
              </a:rPr>
              <a:t>66% with a disability </a:t>
            </a:r>
          </a:p>
          <a:p>
            <a:pPr marL="925317" lvl="3" indent="-184405">
              <a:spcBef>
                <a:spcPts val="830"/>
              </a:spcBef>
              <a:buClr>
                <a:srgbClr val="002060"/>
              </a:buClr>
              <a:buSzPct val="110000"/>
              <a:buFont typeface="Arial" pitchFamily="34" charset="0"/>
              <a:buChar char="•"/>
            </a:pPr>
            <a:r>
              <a:rPr lang="en-US" sz="2200" dirty="0">
                <a:latin typeface="Arial Narrow" pitchFamily="34" charset="0"/>
              </a:rPr>
              <a:t>63% nondisabled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769337-A97D-4275-90F3-5008F56A9E90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7240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FF0680-5299-4D04-92FC-C20F6A420067}" type="slidenum">
              <a:rPr lang="fr-CA" altLang="fr-FR" smtClean="0"/>
              <a:pPr>
                <a:defRPr/>
              </a:pPr>
              <a:t>7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3714146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/>
              <a:t>Check how items were asked </a:t>
            </a:r>
            <a:endParaRPr lang="en-CA" altLang="en-US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B9FC9C0E-E6F7-4980-9A62-93B0956483D4}" type="slidenum">
              <a:rPr lang="fr-CA" altLang="fr-FR" sz="1200"/>
              <a:pPr/>
              <a:t>8</a:t>
            </a:fld>
            <a:endParaRPr lang="fr-CA" altLang="fr-FR" sz="1200"/>
          </a:p>
        </p:txBody>
      </p:sp>
    </p:spTree>
    <p:extLst>
      <p:ext uri="{BB962C8B-B14F-4D97-AF65-F5344CB8AC3E}">
        <p14:creationId xmlns:p14="http://schemas.microsoft.com/office/powerpoint/2010/main" val="21982227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769337-A97D-4275-90F3-5008F56A9E90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41639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839788" y="3648075"/>
            <a:ext cx="7835900" cy="1279525"/>
          </a:xfrm>
          <a:prstGeom prst="rect">
            <a:avLst/>
          </a:prstGeom>
          <a:noFill/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840161" y="3648074"/>
            <a:ext cx="7836294" cy="1228726"/>
          </a:xfrm>
        </p:spPr>
        <p:txBody>
          <a:bodyPr anchor="t"/>
          <a:lstStyle>
            <a:lvl1pPr algn="r">
              <a:defRPr sz="3200">
                <a:solidFill>
                  <a:srgbClr val="0033CC"/>
                </a:solidFill>
                <a:effectLst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840160" y="5034508"/>
            <a:ext cx="7836295" cy="685800"/>
          </a:xfrm>
          <a:ln>
            <a:noFill/>
          </a:ln>
        </p:spPr>
        <p:txBody>
          <a:bodyPr/>
          <a:lstStyle>
            <a:lvl1pPr marL="0" indent="0" algn="r">
              <a:buNone/>
              <a:defRPr sz="2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5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21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effectLst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888200"/>
          </a:xfrm>
        </p:spPr>
        <p:txBody>
          <a:bodyPr/>
          <a:lstStyle>
            <a:lvl1pPr marL="361950" indent="-361950">
              <a:buSzPct val="110000"/>
              <a:defRPr/>
            </a:lvl1pPr>
            <a:lvl2pPr marL="628650" indent="-354013">
              <a:buSzPct val="110000"/>
              <a:defRPr sz="3200"/>
            </a:lvl2pPr>
            <a:lvl3pPr marL="895350" indent="-301625">
              <a:buSzPct val="110000"/>
              <a:defRPr sz="2800"/>
            </a:lvl3pPr>
            <a:lvl4pPr marL="1162050" indent="-293688">
              <a:buSzPct val="110000"/>
              <a:defRPr sz="2400"/>
            </a:lvl4pPr>
            <a:lvl5pPr marL="1438275" indent="-295275">
              <a:buSzPct val="110000"/>
              <a:defRPr sz="2000"/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22"/>
          <p:cNvSpPr>
            <a:spLocks noGrp="1"/>
          </p:cNvSpPr>
          <p:nvPr>
            <p:ph type="sldNum" sz="quarter" idx="11"/>
          </p:nvPr>
        </p:nvSpPr>
        <p:spPr>
          <a:xfrm>
            <a:off x="8629650" y="6353175"/>
            <a:ext cx="514350" cy="3857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F4DA61-A799-491C-8E9E-DC789FEF6F2B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51289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578328"/>
          </a:xfrm>
        </p:spPr>
        <p:txBody>
          <a:bodyPr/>
          <a:lstStyle>
            <a:lvl1pPr>
              <a:def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40768"/>
            <a:ext cx="3898776" cy="5014157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40768"/>
            <a:ext cx="3812232" cy="5014157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DAD60-0191-4875-9B42-A3AE3433DD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4545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7B59F-D63B-4DF2-8647-20A8DA6F981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Espace réservé du titre 21"/>
          <p:cNvSpPr>
            <a:spLocks noGrp="1"/>
          </p:cNvSpPr>
          <p:nvPr>
            <p:ph type="title"/>
          </p:nvPr>
        </p:nvSpPr>
        <p:spPr bwMode="auto">
          <a:xfrm>
            <a:off x="467544" y="332110"/>
            <a:ext cx="82296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 style du titre</a:t>
            </a:r>
            <a:endParaRPr lang="en-US" altLang="fr-FR" dirty="0"/>
          </a:p>
        </p:txBody>
      </p:sp>
    </p:spTree>
    <p:extLst>
      <p:ext uri="{BB962C8B-B14F-4D97-AF65-F5344CB8AC3E}">
        <p14:creationId xmlns:p14="http://schemas.microsoft.com/office/powerpoint/2010/main" val="3128807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340768"/>
            <a:ext cx="2743200" cy="4907632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340768"/>
            <a:ext cx="5111750" cy="4907632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0CC51-D157-4F7C-B64F-3951AF6EC51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Espace réservé du titre 21"/>
          <p:cNvSpPr>
            <a:spLocks noGrp="1"/>
          </p:cNvSpPr>
          <p:nvPr>
            <p:ph type="title"/>
          </p:nvPr>
        </p:nvSpPr>
        <p:spPr bwMode="auto">
          <a:xfrm>
            <a:off x="457200" y="307398"/>
            <a:ext cx="82296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 style du titre</a:t>
            </a:r>
            <a:endParaRPr lang="en-US" altLang="fr-FR" dirty="0"/>
          </a:p>
        </p:txBody>
      </p:sp>
    </p:spTree>
    <p:extLst>
      <p:ext uri="{BB962C8B-B14F-4D97-AF65-F5344CB8AC3E}">
        <p14:creationId xmlns:p14="http://schemas.microsoft.com/office/powerpoint/2010/main" val="1688882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 style du titre</a:t>
            </a:r>
            <a:endParaRPr lang="en-US" altLang="fr-FR" dirty="0"/>
          </a:p>
        </p:txBody>
      </p:sp>
      <p:sp>
        <p:nvSpPr>
          <p:cNvPr id="1027" name="Espace réservé du texte 12"/>
          <p:cNvSpPr>
            <a:spLocks noGrp="1"/>
          </p:cNvSpPr>
          <p:nvPr>
            <p:ph type="body" idx="1"/>
          </p:nvPr>
        </p:nvSpPr>
        <p:spPr bwMode="auto">
          <a:xfrm>
            <a:off x="457200" y="1268413"/>
            <a:ext cx="8229600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  <a:endParaRPr lang="en-US" altLang="fr-FR" dirty="0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585788" y="6353175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629650" y="6469063"/>
            <a:ext cx="514350" cy="2698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33CC"/>
                </a:solidFill>
                <a:latin typeface="Arial" charset="0"/>
              </a:defRPr>
            </a:lvl1pPr>
          </a:lstStyle>
          <a:p>
            <a:pPr>
              <a:defRPr/>
            </a:pPr>
            <a:fld id="{1744951B-61B1-403F-9966-80B6ECCB098F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  <p:sp>
        <p:nvSpPr>
          <p:cNvPr id="1031" name="Connecteur droit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en-US" dirty="0">
              <a:ln>
                <a:solidFill>
                  <a:schemeClr val="tx1"/>
                </a:solidFill>
                <a:prstDash val="solid"/>
              </a:ln>
            </a:endParaRPr>
          </a:p>
        </p:txBody>
      </p:sp>
      <p:sp>
        <p:nvSpPr>
          <p:cNvPr id="1032" name="Connecteur droit 28"/>
          <p:cNvSpPr>
            <a:spLocks noChangeShapeType="1"/>
          </p:cNvSpPr>
          <p:nvPr userDrawn="1"/>
        </p:nvSpPr>
        <p:spPr bwMode="auto">
          <a:xfrm>
            <a:off x="457200" y="1125538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033" name="Picture 25" descr="Adaptech logo blue"/>
          <p:cNvPicPr>
            <a:picLocks noChangeAspect="1" noChangeArrowheads="1"/>
          </p:cNvPicPr>
          <p:nvPr userDrawn="1"/>
        </p:nvPicPr>
        <p:blipFill>
          <a:blip r:embed="rId7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" y="6388100"/>
            <a:ext cx="301625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0033CC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357188" indent="-357188" algn="l" rtl="0" eaLnBrk="0" fontAlgn="base" hangingPunct="0">
        <a:spcBef>
          <a:spcPts val="6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22300" indent="-347663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01700" indent="-307975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66813" indent="-298450" algn="l" rtl="0" eaLnBrk="0" fontAlgn="base" hangingPunct="0">
        <a:spcBef>
          <a:spcPts val="4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431925" indent="-288925" algn="l" rtl="0" eaLnBrk="0" fontAlgn="base" hangingPunct="0">
        <a:spcBef>
          <a:spcPts val="3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emf"/><Relationship Id="rId5" Type="http://schemas.openxmlformats.org/officeDocument/2006/relationships/package" Target="../embeddings/Microsoft_Excel_Worksheet1.xlsx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catherine.fichten@mcgill.ca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36339" y="476672"/>
            <a:ext cx="8112125" cy="221297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3600" b="0" dirty="0">
                <a:solidFill>
                  <a:srgbClr val="0033CC"/>
                </a:solidFill>
                <a:effectLst/>
              </a:rPr>
              <a:t>Postsecondary Students With Disabilities: How Research Informs Practice 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9387" y="2946540"/>
            <a:ext cx="8785225" cy="2436043"/>
          </a:xfrm>
        </p:spPr>
        <p:txBody>
          <a:bodyPr>
            <a:normAutofit/>
          </a:bodyPr>
          <a:lstStyle/>
          <a:p>
            <a:pPr algn="ctr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Catherine Fichten, Laura King, Alice Havel </a:t>
            </a:r>
          </a:p>
          <a:p>
            <a:pPr algn="ctr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and members of the Adaptech Research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Network</a:t>
            </a:r>
          </a:p>
          <a:p>
            <a:pPr algn="ctr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Retrieved from https://www.dropbox.com/s/fg8hcpez990ox41/Ed-ICTHagen.pptx?dl=1</a:t>
            </a:r>
          </a:p>
          <a:p>
            <a:pPr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2400" dirty="0"/>
          </a:p>
        </p:txBody>
      </p:sp>
      <p:sp>
        <p:nvSpPr>
          <p:cNvPr id="4101" name="Connecteur droit 28"/>
          <p:cNvSpPr>
            <a:spLocks noChangeShapeType="1"/>
          </p:cNvSpPr>
          <p:nvPr/>
        </p:nvSpPr>
        <p:spPr bwMode="auto">
          <a:xfrm>
            <a:off x="457200" y="2708920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59532" y="5373216"/>
            <a:ext cx="84249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Ed-ICT Symposium, Hagen, Germany</a:t>
            </a:r>
          </a:p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October 17, 2018</a:t>
            </a:r>
          </a:p>
        </p:txBody>
      </p:sp>
      <p:pic>
        <p:nvPicPr>
          <p:cNvPr id="11" name="Picture 2" descr="Attribution - Non Commercia l- No Derivatives 4.0 International" title="Creative Commons Licens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1468" y="6318721"/>
            <a:ext cx="801064" cy="278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43508" y="29815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Fichten, C., King, L., &amp; Havel, A. , in collaboration with members of the Adaptech Research Network. (2018, October). Postsecondary students with disabilities: How research </a:t>
            </a:r>
            <a:r>
              <a:rPr lang="en-US" sz="1200" dirty="0"/>
              <a:t>informs practice. Presentation at the </a:t>
            </a:r>
            <a:r>
              <a:rPr lang="en-US" sz="1200" dirty="0" smtClean="0"/>
              <a:t>4th </a:t>
            </a:r>
            <a:r>
              <a:rPr lang="en-US" sz="1200" dirty="0"/>
              <a:t>Ed-ICT International Network Symposium, </a:t>
            </a:r>
            <a:r>
              <a:rPr lang="en-US" sz="1200" dirty="0" smtClean="0"/>
              <a:t>Hagen, Germany.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6255831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0083510"/>
              </p:ext>
            </p:extLst>
          </p:nvPr>
        </p:nvGraphicFramePr>
        <p:xfrm>
          <a:off x="4572000" y="1844824"/>
          <a:ext cx="4486936" cy="31868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2" name="Worksheet" r:id="rId5" imgW="7410467" imgH="3702060" progId="Excel.Sheet.12">
                  <p:embed/>
                </p:oleObj>
              </mc:Choice>
              <mc:Fallback>
                <p:oleObj name="Worksheet" r:id="rId5" imgW="7410467" imgH="3702060" progId="Excel.Sheet.12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1844824"/>
                        <a:ext cx="4486936" cy="318688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952965" cy="710952"/>
          </a:xfrm>
        </p:spPr>
        <p:txBody>
          <a:bodyPr>
            <a:normAutofit/>
          </a:bodyPr>
          <a:lstStyle/>
          <a:p>
            <a:pPr lvl="1"/>
            <a:r>
              <a:rPr lang="en-US" sz="3800" b="0" dirty="0"/>
              <a:t>Learning Disabilities &amp; Universal Design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7B59F-D63B-4DF2-8647-20A8DA6F981F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-540568" y="1193207"/>
            <a:ext cx="10225136" cy="432048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5">
                  <a:lumMod val="75000"/>
                </a:schemeClr>
              </a:buClr>
              <a:buSzPct val="75000"/>
              <a:buFont typeface="Wingdings 2" pitchFamily="18" charset="2"/>
              <a:buChar char=""/>
              <a:defRPr sz="3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39763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5">
                  <a:lumMod val="75000"/>
                </a:schemeClr>
              </a:buClr>
              <a:buSzPct val="75000"/>
              <a:buFont typeface="Wingdings 2" pitchFamily="18" charset="2"/>
              <a:buChar char=""/>
              <a:defRPr sz="32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5">
                  <a:lumMod val="75000"/>
                </a:schemeClr>
              </a:buClr>
              <a:buSzPct val="75000"/>
              <a:buFont typeface="Wingdings 2" pitchFamily="18" charset="2"/>
              <a:buChar char=""/>
              <a:defRPr sz="2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87450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5">
                  <a:lumMod val="75000"/>
                </a:schemeClr>
              </a:buClr>
              <a:buSzPct val="7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462088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5">
                  <a:lumMod val="75000"/>
                </a:schemeClr>
              </a:buClr>
              <a:buSzPct val="7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>
              <a:spcBef>
                <a:spcPts val="200"/>
              </a:spcBef>
              <a:buClr>
                <a:srgbClr val="0033CC"/>
              </a:buClr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Study of reading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comprehension</a:t>
            </a:r>
            <a:r>
              <a:rPr lang="en-US" sz="3600" baseline="30000" dirty="0" err="1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36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spcBef>
                <a:spcPts val="200"/>
              </a:spcBef>
              <a:buClr>
                <a:srgbClr val="0033CC"/>
              </a:buClr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432 college students</a:t>
            </a:r>
          </a:p>
          <a:p>
            <a:pPr marL="1371600" lvl="4" indent="-223838">
              <a:spcBef>
                <a:spcPts val="200"/>
              </a:spcBef>
              <a:buClr>
                <a:srgbClr val="0033CC"/>
              </a:buClr>
            </a:pP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LD (learning disabilities)</a:t>
            </a:r>
          </a:p>
          <a:p>
            <a:pPr marL="1371600" lvl="4" indent="-223838">
              <a:spcBef>
                <a:spcPts val="200"/>
              </a:spcBef>
              <a:buClr>
                <a:srgbClr val="0033CC"/>
              </a:buClr>
            </a:pP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Poor readers</a:t>
            </a:r>
          </a:p>
          <a:p>
            <a:pPr marL="1371600" lvl="4" indent="-223838">
              <a:spcBef>
                <a:spcPts val="200"/>
              </a:spcBef>
              <a:buClr>
                <a:srgbClr val="0033CC"/>
              </a:buClr>
            </a:pP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Very poor readers</a:t>
            </a:r>
          </a:p>
          <a:p>
            <a:pPr marL="1371600" lvl="4" indent="-223838">
              <a:spcBef>
                <a:spcPts val="200"/>
              </a:spcBef>
              <a:buClr>
                <a:srgbClr val="0033CC"/>
              </a:buClr>
            </a:pP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Adequate readers</a:t>
            </a:r>
          </a:p>
          <a:p>
            <a:pPr lvl="4">
              <a:spcBef>
                <a:spcPts val="200"/>
              </a:spcBef>
              <a:buClr>
                <a:srgbClr val="0033CC"/>
              </a:buClr>
            </a:pP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8342" y="5838147"/>
            <a:ext cx="8640960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00"/>
              </a:lnSpc>
            </a:pPr>
            <a:endParaRPr lang="en-US" sz="1200" baseline="30000" dirty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>
              <a:lnSpc>
                <a:spcPts val="1200"/>
              </a:lnSpc>
            </a:pPr>
            <a:r>
              <a:rPr lang="en-US" sz="1200" baseline="30000" dirty="0">
                <a:latin typeface="Arial Narrow" panose="020B0606020202030204" pitchFamily="34" charset="0"/>
                <a:cs typeface="Arial" panose="020B0604020202020204" pitchFamily="34" charset="0"/>
              </a:rPr>
              <a:t>2 </a:t>
            </a:r>
            <a:r>
              <a:rPr lang="en-US" sz="1200" dirty="0">
                <a:latin typeface="Arial Narrow" panose="020B0606020202030204" pitchFamily="34" charset="0"/>
                <a:cs typeface="Arial" panose="020B0604020202020204" pitchFamily="34" charset="0"/>
              </a:rPr>
              <a:t>Fichten, C. S., Nguyen, M. N., King, L., Havel, A., Mimouni, Z., Barile, M., Budd, J., Jorgensen, S., Chauvin, A., &amp; Gutberg, J. (2014). How well do they read? Brief English and French screening tools for college students. International Journal of Special Education, 29(1), 33-46. </a:t>
            </a:r>
          </a:p>
          <a:p>
            <a:pPr>
              <a:lnSpc>
                <a:spcPts val="1200"/>
              </a:lnSpc>
              <a:spcBef>
                <a:spcPts val="600"/>
              </a:spcBef>
            </a:pPr>
            <a:r>
              <a:rPr lang="en-US" sz="1200" baseline="30000" dirty="0">
                <a:latin typeface="Arial Narrow" panose="020B0606020202030204" pitchFamily="34" charset="0"/>
                <a:cs typeface="Arial" panose="020B0604020202020204" pitchFamily="34" charset="0"/>
              </a:rPr>
              <a:t>2 </a:t>
            </a:r>
            <a:r>
              <a:rPr lang="en-US" sz="1200" dirty="0">
                <a:latin typeface="Arial Narrow" panose="020B0606020202030204" pitchFamily="34" charset="0"/>
                <a:cs typeface="Arial" panose="020B0604020202020204" pitchFamily="34" charset="0"/>
              </a:rPr>
              <a:t>Thomson, R., Fichten, C., Budd, J., Havel, A., &amp; Asuncion, J. (2015). Blending universal design, e-learning, and information and communication technologies. In S. Burgstahler (Ed.), Universal design in higher education: From principles to practice (2nd ed.), pp. 275-284. Boston: Harvard Education Press.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82687" y="4092992"/>
            <a:ext cx="877778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7013" indent="-227013">
              <a:buClr>
                <a:srgbClr val="0033CC"/>
              </a:buClr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7013" indent="-227013">
              <a:buClr>
                <a:srgbClr val="0033CC"/>
              </a:buClr>
              <a:buFont typeface="Arial" panose="020B0604020202020204" pitchFamily="34" charset="0"/>
              <a:buChar char="•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Universal design</a:t>
            </a:r>
          </a:p>
          <a:p>
            <a:pPr marL="574675" indent="-230188">
              <a:buClr>
                <a:srgbClr val="0033CC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If tasks / technologies designed to be accessible from the inception, less need for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accommodations</a:t>
            </a:r>
            <a:r>
              <a:rPr lang="en-US" sz="2800" baseline="30000" dirty="0" err="1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539552" y="6021288"/>
            <a:ext cx="813690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3833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684213"/>
          </a:xfrm>
        </p:spPr>
        <p:txBody>
          <a:bodyPr/>
          <a:lstStyle/>
          <a:p>
            <a:r>
              <a:rPr lang="en-US" altLang="en-US">
                <a:latin typeface="Arial" charset="0"/>
                <a:cs typeface="Arial" charset="0"/>
              </a:rPr>
              <a:t>From Research to Real Life</a:t>
            </a:r>
            <a:endParaRPr lang="en-CA" altLang="en-US">
              <a:latin typeface="Arial" charset="0"/>
              <a:cs typeface="Arial" charset="0"/>
            </a:endParaRPr>
          </a:p>
        </p:txBody>
      </p:sp>
      <p:sp>
        <p:nvSpPr>
          <p:cNvPr id="2253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96975"/>
            <a:ext cx="8218488" cy="4959350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r>
              <a:rPr lang="en-CA" altLang="en-US" sz="3200" dirty="0"/>
              <a:t>Barriers students faced</a:t>
            </a:r>
          </a:p>
          <a:p>
            <a:pPr lvl="1">
              <a:spcBef>
                <a:spcPts val="1200"/>
              </a:spcBef>
              <a:spcAft>
                <a:spcPts val="1200"/>
              </a:spcAft>
              <a:defRPr/>
            </a:pPr>
            <a:r>
              <a:rPr lang="en-CA" altLang="en-US" sz="2800" dirty="0">
                <a:latin typeface="Arial" charset="0"/>
                <a:cs typeface="Arial" charset="0"/>
              </a:rPr>
              <a:t>Prohibitive cost (&gt;$1000) of adaptive technologies</a:t>
            </a:r>
          </a:p>
          <a:p>
            <a:pPr lvl="1">
              <a:spcBef>
                <a:spcPts val="1200"/>
              </a:spcBef>
              <a:spcAft>
                <a:spcPts val="1200"/>
              </a:spcAft>
              <a:defRPr/>
            </a:pPr>
            <a:r>
              <a:rPr lang="en-CA" altLang="en-US" sz="2800" dirty="0">
                <a:latin typeface="Arial" charset="0"/>
                <a:cs typeface="Arial" charset="0"/>
              </a:rPr>
              <a:t>Lack of knowledge of available products</a:t>
            </a:r>
          </a:p>
          <a:p>
            <a:pPr lvl="1">
              <a:spcBef>
                <a:spcPts val="1200"/>
              </a:spcBef>
              <a:spcAft>
                <a:spcPts val="1200"/>
              </a:spcAft>
              <a:defRPr/>
            </a:pPr>
            <a:r>
              <a:rPr lang="en-CA" altLang="en-US" sz="2800" dirty="0">
                <a:latin typeface="Arial" charset="0"/>
                <a:cs typeface="Arial" charset="0"/>
              </a:rPr>
              <a:t>Inadequate opportunities to try products before purchasing</a:t>
            </a:r>
          </a:p>
          <a:p>
            <a:pPr lvl="1">
              <a:spcBef>
                <a:spcPts val="1200"/>
              </a:spcBef>
              <a:spcAft>
                <a:spcPts val="1200"/>
              </a:spcAft>
              <a:defRPr/>
            </a:pPr>
            <a:r>
              <a:rPr lang="en-US" altLang="en-US" sz="2800" dirty="0">
                <a:latin typeface="Arial" charset="0"/>
                <a:cs typeface="Arial" charset="0"/>
              </a:rPr>
              <a:t>Lack of information about where to purchase products</a:t>
            </a:r>
            <a:endParaRPr lang="en-CA" altLang="en-US" sz="2800" dirty="0"/>
          </a:p>
          <a:p>
            <a:pPr marL="0" indent="0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endParaRPr lang="en-CA" altLang="en-US" sz="3200" dirty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55A07461-FBEA-4064-9EE7-17CDF4C7FFC9}" type="slidenum">
              <a:rPr lang="fr-FR" altLang="fr-FR" sz="1400">
                <a:solidFill>
                  <a:srgbClr val="0033CC"/>
                </a:solidFill>
                <a:latin typeface="Arial" charset="0"/>
              </a:rPr>
              <a:pPr/>
              <a:t>11</a:t>
            </a:fld>
            <a:endParaRPr lang="fr-FR" altLang="fr-FR" sz="1400">
              <a:solidFill>
                <a:srgbClr val="0033CC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65829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457200" y="188913"/>
            <a:ext cx="8229600" cy="792162"/>
          </a:xfrm>
        </p:spPr>
        <p:txBody>
          <a:bodyPr/>
          <a:lstStyle/>
          <a:p>
            <a:r>
              <a:rPr lang="en-US" altLang="en-US">
                <a:latin typeface="Arial" charset="0"/>
                <a:cs typeface="Arial" charset="0"/>
              </a:rPr>
              <a:t>The Birth of FANDI</a:t>
            </a:r>
            <a:endParaRPr lang="en-CA" altLang="en-US">
              <a:latin typeface="Arial" charset="0"/>
              <a:cs typeface="Arial" charset="0"/>
            </a:endParaRPr>
          </a:p>
        </p:txBody>
      </p:sp>
      <p:sp>
        <p:nvSpPr>
          <p:cNvPr id="2048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340767"/>
            <a:ext cx="8291513" cy="4815557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altLang="en-US" b="1" dirty="0">
                <a:solidFill>
                  <a:srgbClr val="C00000"/>
                </a:solidFill>
                <a:latin typeface="Arial" charset="0"/>
                <a:cs typeface="Arial" charset="0"/>
              </a:rPr>
              <a:t>F</a:t>
            </a:r>
            <a:r>
              <a:rPr lang="en-US" altLang="en-US" dirty="0">
                <a:latin typeface="Arial" charset="0"/>
                <a:cs typeface="Arial" charset="0"/>
              </a:rPr>
              <a:t>ree </a:t>
            </a:r>
            <a:r>
              <a:rPr lang="en-US" altLang="en-US" b="1" dirty="0">
                <a:solidFill>
                  <a:srgbClr val="C00000"/>
                </a:solidFill>
                <a:latin typeface="Arial" charset="0"/>
                <a:cs typeface="Arial" charset="0"/>
              </a:rPr>
              <a:t>and</a:t>
            </a:r>
            <a:r>
              <a:rPr lang="en-US" altLang="en-US" dirty="0">
                <a:latin typeface="Arial" charset="0"/>
                <a:cs typeface="Arial" charset="0"/>
              </a:rPr>
              <a:t> </a:t>
            </a:r>
            <a:r>
              <a:rPr lang="en-US" altLang="en-US" b="1" dirty="0">
                <a:solidFill>
                  <a:srgbClr val="C00000"/>
                </a:solidFill>
                <a:latin typeface="Arial" charset="0"/>
                <a:cs typeface="Arial" charset="0"/>
              </a:rPr>
              <a:t>I</a:t>
            </a:r>
            <a:r>
              <a:rPr lang="en-US" altLang="en-US" dirty="0">
                <a:latin typeface="Arial" charset="0"/>
                <a:cs typeface="Arial" charset="0"/>
              </a:rPr>
              <a:t>nexpensive Technology Database </a:t>
            </a:r>
            <a:r>
              <a:rPr lang="en-US" altLang="en-US" b="1" dirty="0">
                <a:solidFill>
                  <a:srgbClr val="C00000"/>
                </a:solidFill>
                <a:latin typeface="Arial" charset="0"/>
                <a:cs typeface="Arial" charset="0"/>
              </a:rPr>
              <a:t>(</a:t>
            </a:r>
            <a:r>
              <a:rPr lang="en-US" altLang="en-US" b="1" dirty="0" err="1">
                <a:solidFill>
                  <a:srgbClr val="C00000"/>
                </a:solidFill>
                <a:latin typeface="Arial" charset="0"/>
                <a:cs typeface="Arial" charset="0"/>
              </a:rPr>
              <a:t>FANDI</a:t>
            </a:r>
            <a:r>
              <a:rPr lang="en-US" altLang="en-US" b="1" dirty="0">
                <a:solidFill>
                  <a:srgbClr val="C00000"/>
                </a:solidFill>
                <a:latin typeface="Arial" charset="0"/>
                <a:cs typeface="Arial" charset="0"/>
              </a:rPr>
              <a:t>)</a:t>
            </a:r>
            <a:endParaRPr lang="en-CA" altLang="en-US" b="1" dirty="0">
              <a:solidFill>
                <a:srgbClr val="C00000"/>
              </a:solidFill>
              <a:latin typeface="Arial" charset="0"/>
              <a:cs typeface="Arial" charset="0"/>
            </a:endParaRPr>
          </a:p>
          <a:p>
            <a:pPr lvl="2">
              <a:spcBef>
                <a:spcPts val="1200"/>
              </a:spcBef>
              <a:spcAft>
                <a:spcPts val="1200"/>
              </a:spcAft>
            </a:pPr>
            <a:r>
              <a:rPr lang="en-US" altLang="en-US" sz="3200" dirty="0">
                <a:latin typeface="Arial" charset="0"/>
                <a:cs typeface="Arial" charset="0"/>
              </a:rPr>
              <a:t>Evolved from listing of ICTs</a:t>
            </a:r>
            <a:endParaRPr lang="en-CA" altLang="en-US" sz="3200" dirty="0">
              <a:latin typeface="Arial" charset="0"/>
              <a:cs typeface="Arial" charset="0"/>
            </a:endParaRPr>
          </a:p>
          <a:p>
            <a:pPr lvl="2">
              <a:spcBef>
                <a:spcPts val="1200"/>
              </a:spcBef>
              <a:spcAft>
                <a:spcPts val="1200"/>
              </a:spcAft>
            </a:pPr>
            <a:endParaRPr lang="en-CA" altLang="en-US" dirty="0">
              <a:latin typeface="Arial" charset="0"/>
              <a:cs typeface="Arial" charset="0"/>
            </a:endParaRPr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12F107E1-FA04-4C7F-B198-E3EA46D3C76C}" type="slidenum">
              <a:rPr lang="fr-FR" altLang="fr-FR" sz="1400">
                <a:solidFill>
                  <a:srgbClr val="0033CC"/>
                </a:solidFill>
                <a:latin typeface="Arial" charset="0"/>
              </a:rPr>
              <a:pPr/>
              <a:t>12</a:t>
            </a:fld>
            <a:endParaRPr lang="fr-FR" altLang="fr-FR" sz="1400">
              <a:solidFill>
                <a:srgbClr val="0033CC"/>
              </a:solidFill>
              <a:latin typeface="Arial" charset="0"/>
            </a:endParaRPr>
          </a:p>
        </p:txBody>
      </p:sp>
      <p:pic>
        <p:nvPicPr>
          <p:cNvPr id="20485" name="Picture 2" descr="Catroon image of a stork holding a baby. Copyright is http://iwantmyanime.deviantart.com/art/Stork-Commission-180796355 " title="Catroon image of a stork holding a bab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6142" y="3670300"/>
            <a:ext cx="1624013" cy="242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08965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446856" y="175865"/>
            <a:ext cx="8229600" cy="804863"/>
          </a:xfrm>
        </p:spPr>
        <p:txBody>
          <a:bodyPr/>
          <a:lstStyle/>
          <a:p>
            <a:r>
              <a:rPr lang="en-CA" altLang="en-US" dirty="0" err="1">
                <a:latin typeface="Arial" charset="0"/>
                <a:cs typeface="Arial" charset="0"/>
              </a:rPr>
              <a:t>FANDI</a:t>
            </a:r>
            <a:r>
              <a:rPr lang="en-CA" altLang="en-US" dirty="0">
                <a:latin typeface="Arial" charset="0"/>
                <a:cs typeface="Arial" charset="0"/>
              </a:rPr>
              <a:t> in 2016</a:t>
            </a: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11"/>
          </p:nvPr>
        </p:nvSpPr>
        <p:spPr bwMode="auto">
          <a:xfrm>
            <a:off x="8532440" y="6381328"/>
            <a:ext cx="514350" cy="3857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5D688EEC-B78E-4D4C-B8F9-ED934505A3D0}" type="slidenum">
              <a:rPr lang="fr-FR" altLang="fr-FR" sz="1400">
                <a:solidFill>
                  <a:srgbClr val="0033CC"/>
                </a:solidFill>
                <a:latin typeface="Arial" charset="0"/>
              </a:rPr>
              <a:pPr/>
              <a:t>13</a:t>
            </a:fld>
            <a:endParaRPr lang="fr-FR" altLang="fr-FR" sz="1400" dirty="0">
              <a:solidFill>
                <a:srgbClr val="0033CC"/>
              </a:solidFill>
              <a:latin typeface="Arial" charset="0"/>
            </a:endParaRPr>
          </a:p>
        </p:txBody>
      </p:sp>
      <p:grpSp>
        <p:nvGrpSpPr>
          <p:cNvPr id="50180" name="Group 41" descr="Graphic organizer to show the structure of FANDI in 2016&#10;&#10;The first section of the graphic organizer shows the operating systems that Adaptech's has included on the database regarding their built-in accessibility features. The category is labelled Built-in Features and the subsections underneath are labelled Windows 7; Mac OSX; Apple iOS for iPhone, iPad, &amp; iPod; and Android devices.&#10;&#10;The second section of the graphic organizer shows the how the products on Adaptech's database are organized. The overarching category is the labelled &quot;Products&quot;. The first category under products is &quot;Software &amp; Hardware&quot; and the subsections underneath are Windows and Macintosh. The second category under products is &quot;Mobile Applications&quot; and the subsections underneath are Windows 10, Apple, and Android." title="Graphic organizer to show the structure of FANDI in 2016"/>
          <p:cNvGrpSpPr>
            <a:grpSpLocks/>
          </p:cNvGrpSpPr>
          <p:nvPr/>
        </p:nvGrpSpPr>
        <p:grpSpPr bwMode="auto">
          <a:xfrm>
            <a:off x="441325" y="1484313"/>
            <a:ext cx="8220075" cy="4154487"/>
            <a:chOff x="441325" y="1484313"/>
            <a:chExt cx="8220075" cy="4154487"/>
          </a:xfrm>
          <a:solidFill>
            <a:srgbClr val="0033CC"/>
          </a:solidFill>
        </p:grpSpPr>
        <p:sp>
          <p:nvSpPr>
            <p:cNvPr id="17" name="Freeform 16"/>
            <p:cNvSpPr/>
            <p:nvPr/>
          </p:nvSpPr>
          <p:spPr>
            <a:xfrm>
              <a:off x="441325" y="1485900"/>
              <a:ext cx="2619375" cy="719138"/>
            </a:xfrm>
            <a:custGeom>
              <a:avLst/>
              <a:gdLst>
                <a:gd name="connsiteX0" fmla="*/ 0 w 2544123"/>
                <a:gd name="connsiteY0" fmla="*/ 0 h 1272061"/>
                <a:gd name="connsiteX1" fmla="*/ 2544123 w 2544123"/>
                <a:gd name="connsiteY1" fmla="*/ 0 h 1272061"/>
                <a:gd name="connsiteX2" fmla="*/ 2544123 w 2544123"/>
                <a:gd name="connsiteY2" fmla="*/ 1272061 h 1272061"/>
                <a:gd name="connsiteX3" fmla="*/ 0 w 2544123"/>
                <a:gd name="connsiteY3" fmla="*/ 1272061 h 1272061"/>
                <a:gd name="connsiteX4" fmla="*/ 0 w 2544123"/>
                <a:gd name="connsiteY4" fmla="*/ 0 h 1272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4123" h="1272061">
                  <a:moveTo>
                    <a:pt x="0" y="0"/>
                  </a:moveTo>
                  <a:lnTo>
                    <a:pt x="2544123" y="0"/>
                  </a:lnTo>
                  <a:lnTo>
                    <a:pt x="2544123" y="1272061"/>
                  </a:lnTo>
                  <a:lnTo>
                    <a:pt x="0" y="127206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solidFill>
                <a:srgbClr val="0033CC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4605" tIns="14605" rIns="14605" bIns="14605" spcCol="1270" anchor="ctr"/>
            <a:lstStyle/>
            <a:p>
              <a:pPr algn="ctr" defTabSz="10223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CA" sz="2600" dirty="0">
                  <a:latin typeface="Arial" panose="020B0604020202020204" pitchFamily="34" charset="0"/>
                  <a:cs typeface="Arial" panose="020B0604020202020204" pitchFamily="34" charset="0"/>
                </a:rPr>
                <a:t>Built-in Features</a:t>
              </a:r>
            </a:p>
          </p:txBody>
        </p:sp>
        <p:cxnSp>
          <p:nvCxnSpPr>
            <p:cNvPr id="23557" name="Straight Connector 23556"/>
            <p:cNvCxnSpPr/>
            <p:nvPr/>
          </p:nvCxnSpPr>
          <p:spPr>
            <a:xfrm>
              <a:off x="585788" y="2205038"/>
              <a:ext cx="0" cy="3082925"/>
            </a:xfrm>
            <a:prstGeom prst="line">
              <a:avLst/>
            </a:prstGeom>
            <a:grpFill/>
            <a:ln w="19050">
              <a:solidFill>
                <a:srgbClr val="0033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2" name="Straight Connector 23561"/>
            <p:cNvCxnSpPr/>
            <p:nvPr/>
          </p:nvCxnSpPr>
          <p:spPr>
            <a:xfrm>
              <a:off x="585788" y="2652713"/>
              <a:ext cx="360362" cy="0"/>
            </a:xfrm>
            <a:prstGeom prst="line">
              <a:avLst/>
            </a:prstGeom>
            <a:grpFill/>
            <a:ln w="19050">
              <a:solidFill>
                <a:srgbClr val="0033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Freeform 17"/>
            <p:cNvSpPr/>
            <p:nvPr/>
          </p:nvSpPr>
          <p:spPr>
            <a:xfrm>
              <a:off x="865188" y="2339975"/>
              <a:ext cx="2195512" cy="673100"/>
            </a:xfrm>
            <a:custGeom>
              <a:avLst/>
              <a:gdLst>
                <a:gd name="connsiteX0" fmla="*/ 0 w 2544123"/>
                <a:gd name="connsiteY0" fmla="*/ 0 h 1272061"/>
                <a:gd name="connsiteX1" fmla="*/ 2544123 w 2544123"/>
                <a:gd name="connsiteY1" fmla="*/ 0 h 1272061"/>
                <a:gd name="connsiteX2" fmla="*/ 2544123 w 2544123"/>
                <a:gd name="connsiteY2" fmla="*/ 1272061 h 1272061"/>
                <a:gd name="connsiteX3" fmla="*/ 0 w 2544123"/>
                <a:gd name="connsiteY3" fmla="*/ 1272061 h 1272061"/>
                <a:gd name="connsiteX4" fmla="*/ 0 w 2544123"/>
                <a:gd name="connsiteY4" fmla="*/ 0 h 1272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4123" h="1272061">
                  <a:moveTo>
                    <a:pt x="0" y="0"/>
                  </a:moveTo>
                  <a:lnTo>
                    <a:pt x="2544123" y="0"/>
                  </a:lnTo>
                  <a:lnTo>
                    <a:pt x="2544123" y="1272061"/>
                  </a:lnTo>
                  <a:lnTo>
                    <a:pt x="0" y="127206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solidFill>
                <a:srgbClr val="0033CC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4605" tIns="14605" rIns="14605" bIns="14605" spcCol="1270" anchor="ctr"/>
            <a:lstStyle/>
            <a:p>
              <a:pPr algn="ctr" defTabSz="10223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CA" dirty="0">
                  <a:latin typeface="Arial" panose="020B0604020202020204" pitchFamily="34" charset="0"/>
                  <a:cs typeface="Arial" panose="020B0604020202020204" pitchFamily="34" charset="0"/>
                </a:rPr>
                <a:t>Windows 7, 8.1, &amp; 10</a:t>
              </a:r>
            </a:p>
          </p:txBody>
        </p:sp>
        <p:cxnSp>
          <p:nvCxnSpPr>
            <p:cNvPr id="53" name="Straight Connector 52"/>
            <p:cNvCxnSpPr/>
            <p:nvPr/>
          </p:nvCxnSpPr>
          <p:spPr>
            <a:xfrm>
              <a:off x="585788" y="3425825"/>
              <a:ext cx="360362" cy="0"/>
            </a:xfrm>
            <a:prstGeom prst="line">
              <a:avLst/>
            </a:prstGeom>
            <a:grpFill/>
            <a:ln w="19050">
              <a:solidFill>
                <a:srgbClr val="0033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Freeform 26"/>
            <p:cNvSpPr/>
            <p:nvPr/>
          </p:nvSpPr>
          <p:spPr>
            <a:xfrm>
              <a:off x="865188" y="3148013"/>
              <a:ext cx="2195512" cy="550862"/>
            </a:xfrm>
            <a:custGeom>
              <a:avLst/>
              <a:gdLst>
                <a:gd name="connsiteX0" fmla="*/ 0 w 2544123"/>
                <a:gd name="connsiteY0" fmla="*/ 0 h 1272061"/>
                <a:gd name="connsiteX1" fmla="*/ 2544123 w 2544123"/>
                <a:gd name="connsiteY1" fmla="*/ 0 h 1272061"/>
                <a:gd name="connsiteX2" fmla="*/ 2544123 w 2544123"/>
                <a:gd name="connsiteY2" fmla="*/ 1272061 h 1272061"/>
                <a:gd name="connsiteX3" fmla="*/ 0 w 2544123"/>
                <a:gd name="connsiteY3" fmla="*/ 1272061 h 1272061"/>
                <a:gd name="connsiteX4" fmla="*/ 0 w 2544123"/>
                <a:gd name="connsiteY4" fmla="*/ 0 h 1272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4123" h="1272061">
                  <a:moveTo>
                    <a:pt x="0" y="0"/>
                  </a:moveTo>
                  <a:lnTo>
                    <a:pt x="2544123" y="0"/>
                  </a:lnTo>
                  <a:lnTo>
                    <a:pt x="2544123" y="1272061"/>
                  </a:lnTo>
                  <a:lnTo>
                    <a:pt x="0" y="127206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solidFill>
                <a:srgbClr val="0033CC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4605" tIns="14605" rIns="14605" bIns="14605" spcCol="1270" anchor="ctr"/>
            <a:lstStyle/>
            <a:p>
              <a:pPr algn="ctr" defTabSz="10223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CA" dirty="0">
                  <a:latin typeface="Arial" panose="020B0604020202020204" pitchFamily="34" charset="0"/>
                  <a:cs typeface="Arial" panose="020B0604020202020204" pitchFamily="34" charset="0"/>
                </a:rPr>
                <a:t>Mac </a:t>
              </a:r>
              <a:r>
                <a:rPr lang="en-CA" dirty="0" err="1">
                  <a:latin typeface="Arial" panose="020B0604020202020204" pitchFamily="34" charset="0"/>
                  <a:cs typeface="Arial" panose="020B0604020202020204" pitchFamily="34" charset="0"/>
                </a:rPr>
                <a:t>OSX</a:t>
              </a:r>
              <a:endParaRPr lang="en-CA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4" name="Straight Connector 53"/>
            <p:cNvCxnSpPr/>
            <p:nvPr/>
          </p:nvCxnSpPr>
          <p:spPr>
            <a:xfrm>
              <a:off x="585788" y="4310063"/>
              <a:ext cx="277812" cy="0"/>
            </a:xfrm>
            <a:prstGeom prst="line">
              <a:avLst/>
            </a:prstGeom>
            <a:grpFill/>
            <a:ln w="19050">
              <a:solidFill>
                <a:srgbClr val="0033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Freeform 27"/>
            <p:cNvSpPr/>
            <p:nvPr/>
          </p:nvSpPr>
          <p:spPr>
            <a:xfrm>
              <a:off x="855663" y="3832225"/>
              <a:ext cx="2205037" cy="987425"/>
            </a:xfrm>
            <a:custGeom>
              <a:avLst/>
              <a:gdLst>
                <a:gd name="connsiteX0" fmla="*/ 0 w 2544123"/>
                <a:gd name="connsiteY0" fmla="*/ 0 h 1272061"/>
                <a:gd name="connsiteX1" fmla="*/ 2544123 w 2544123"/>
                <a:gd name="connsiteY1" fmla="*/ 0 h 1272061"/>
                <a:gd name="connsiteX2" fmla="*/ 2544123 w 2544123"/>
                <a:gd name="connsiteY2" fmla="*/ 1272061 h 1272061"/>
                <a:gd name="connsiteX3" fmla="*/ 0 w 2544123"/>
                <a:gd name="connsiteY3" fmla="*/ 1272061 h 1272061"/>
                <a:gd name="connsiteX4" fmla="*/ 0 w 2544123"/>
                <a:gd name="connsiteY4" fmla="*/ 0 h 1272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4123" h="1272061">
                  <a:moveTo>
                    <a:pt x="0" y="0"/>
                  </a:moveTo>
                  <a:lnTo>
                    <a:pt x="2544123" y="0"/>
                  </a:lnTo>
                  <a:lnTo>
                    <a:pt x="2544123" y="1272061"/>
                  </a:lnTo>
                  <a:lnTo>
                    <a:pt x="0" y="127206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solidFill>
                <a:srgbClr val="0033CC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4605" tIns="14605" rIns="14605" bIns="14605" spcCol="1270" anchor="ctr"/>
            <a:lstStyle/>
            <a:p>
              <a:pPr algn="ctr" defTabSz="10223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CA" dirty="0">
                  <a:latin typeface="Arial" panose="020B0604020202020204" pitchFamily="34" charset="0"/>
                  <a:cs typeface="Arial" panose="020B0604020202020204" pitchFamily="34" charset="0"/>
                </a:rPr>
                <a:t>Apple iOS for iPhone, iPad, &amp; iPod</a:t>
              </a:r>
            </a:p>
          </p:txBody>
        </p:sp>
        <p:cxnSp>
          <p:nvCxnSpPr>
            <p:cNvPr id="56" name="Straight Connector 55"/>
            <p:cNvCxnSpPr/>
            <p:nvPr/>
          </p:nvCxnSpPr>
          <p:spPr>
            <a:xfrm>
              <a:off x="585788" y="5275263"/>
              <a:ext cx="360362" cy="0"/>
            </a:xfrm>
            <a:prstGeom prst="line">
              <a:avLst/>
            </a:prstGeom>
            <a:grpFill/>
            <a:ln w="19050">
              <a:solidFill>
                <a:srgbClr val="0033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Freeform 28"/>
            <p:cNvSpPr/>
            <p:nvPr/>
          </p:nvSpPr>
          <p:spPr>
            <a:xfrm>
              <a:off x="865188" y="4953000"/>
              <a:ext cx="2195512" cy="685800"/>
            </a:xfrm>
            <a:custGeom>
              <a:avLst/>
              <a:gdLst>
                <a:gd name="connsiteX0" fmla="*/ 0 w 2544123"/>
                <a:gd name="connsiteY0" fmla="*/ 0 h 1272061"/>
                <a:gd name="connsiteX1" fmla="*/ 2544123 w 2544123"/>
                <a:gd name="connsiteY1" fmla="*/ 0 h 1272061"/>
                <a:gd name="connsiteX2" fmla="*/ 2544123 w 2544123"/>
                <a:gd name="connsiteY2" fmla="*/ 1272061 h 1272061"/>
                <a:gd name="connsiteX3" fmla="*/ 0 w 2544123"/>
                <a:gd name="connsiteY3" fmla="*/ 1272061 h 1272061"/>
                <a:gd name="connsiteX4" fmla="*/ 0 w 2544123"/>
                <a:gd name="connsiteY4" fmla="*/ 0 h 1272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4123" h="1272061">
                  <a:moveTo>
                    <a:pt x="0" y="0"/>
                  </a:moveTo>
                  <a:lnTo>
                    <a:pt x="2544123" y="0"/>
                  </a:lnTo>
                  <a:lnTo>
                    <a:pt x="2544123" y="1272061"/>
                  </a:lnTo>
                  <a:lnTo>
                    <a:pt x="0" y="127206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solidFill>
                <a:srgbClr val="0033CC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4605" tIns="14605" rIns="14605" bIns="14605" spcCol="1270" anchor="ctr"/>
            <a:lstStyle/>
            <a:p>
              <a:pPr algn="ctr" defTabSz="10223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CA" dirty="0">
                  <a:latin typeface="Arial" panose="020B0604020202020204" pitchFamily="34" charset="0"/>
                  <a:cs typeface="Arial" panose="020B0604020202020204" pitchFamily="34" charset="0"/>
                </a:rPr>
                <a:t>Android devices</a:t>
              </a:r>
            </a:p>
          </p:txBody>
        </p:sp>
        <p:sp>
          <p:nvSpPr>
            <p:cNvPr id="30" name="Freeform 29"/>
            <p:cNvSpPr/>
            <p:nvPr/>
          </p:nvSpPr>
          <p:spPr>
            <a:xfrm>
              <a:off x="3402013" y="1484313"/>
              <a:ext cx="5259387" cy="720725"/>
            </a:xfrm>
            <a:custGeom>
              <a:avLst/>
              <a:gdLst>
                <a:gd name="connsiteX0" fmla="*/ 0 w 2544123"/>
                <a:gd name="connsiteY0" fmla="*/ 0 h 1272061"/>
                <a:gd name="connsiteX1" fmla="*/ 2544123 w 2544123"/>
                <a:gd name="connsiteY1" fmla="*/ 0 h 1272061"/>
                <a:gd name="connsiteX2" fmla="*/ 2544123 w 2544123"/>
                <a:gd name="connsiteY2" fmla="*/ 1272061 h 1272061"/>
                <a:gd name="connsiteX3" fmla="*/ 0 w 2544123"/>
                <a:gd name="connsiteY3" fmla="*/ 1272061 h 1272061"/>
                <a:gd name="connsiteX4" fmla="*/ 0 w 2544123"/>
                <a:gd name="connsiteY4" fmla="*/ 0 h 1272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4123" h="1272061">
                  <a:moveTo>
                    <a:pt x="0" y="0"/>
                  </a:moveTo>
                  <a:lnTo>
                    <a:pt x="2544123" y="0"/>
                  </a:lnTo>
                  <a:lnTo>
                    <a:pt x="2544123" y="1272061"/>
                  </a:lnTo>
                  <a:lnTo>
                    <a:pt x="0" y="127206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solidFill>
                <a:srgbClr val="0033CC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4605" tIns="14605" rIns="14605" bIns="14605" spcCol="1270" anchor="ctr"/>
            <a:lstStyle/>
            <a:p>
              <a:pPr algn="ctr" defTabSz="10223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Products</a:t>
              </a:r>
              <a:endParaRPr lang="en-CA" sz="2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9" name="Straight Connector 58"/>
            <p:cNvCxnSpPr/>
            <p:nvPr/>
          </p:nvCxnSpPr>
          <p:spPr>
            <a:xfrm>
              <a:off x="3563938" y="2184400"/>
              <a:ext cx="0" cy="447675"/>
            </a:xfrm>
            <a:prstGeom prst="line">
              <a:avLst/>
            </a:prstGeom>
            <a:grpFill/>
            <a:ln w="19050">
              <a:solidFill>
                <a:srgbClr val="0033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>
              <a:off x="3554413" y="2632075"/>
              <a:ext cx="225425" cy="0"/>
            </a:xfrm>
            <a:prstGeom prst="line">
              <a:avLst/>
            </a:prstGeom>
            <a:grpFill/>
            <a:ln w="19050">
              <a:solidFill>
                <a:srgbClr val="0033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Freeform 32"/>
            <p:cNvSpPr/>
            <p:nvPr/>
          </p:nvSpPr>
          <p:spPr>
            <a:xfrm>
              <a:off x="3779838" y="2339975"/>
              <a:ext cx="2162175" cy="719138"/>
            </a:xfrm>
            <a:custGeom>
              <a:avLst/>
              <a:gdLst>
                <a:gd name="connsiteX0" fmla="*/ 0 w 2544123"/>
                <a:gd name="connsiteY0" fmla="*/ 0 h 1272061"/>
                <a:gd name="connsiteX1" fmla="*/ 2544123 w 2544123"/>
                <a:gd name="connsiteY1" fmla="*/ 0 h 1272061"/>
                <a:gd name="connsiteX2" fmla="*/ 2544123 w 2544123"/>
                <a:gd name="connsiteY2" fmla="*/ 1272061 h 1272061"/>
                <a:gd name="connsiteX3" fmla="*/ 0 w 2544123"/>
                <a:gd name="connsiteY3" fmla="*/ 1272061 h 1272061"/>
                <a:gd name="connsiteX4" fmla="*/ 0 w 2544123"/>
                <a:gd name="connsiteY4" fmla="*/ 0 h 1272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4123" h="1272061">
                  <a:moveTo>
                    <a:pt x="0" y="0"/>
                  </a:moveTo>
                  <a:lnTo>
                    <a:pt x="2544123" y="0"/>
                  </a:lnTo>
                  <a:lnTo>
                    <a:pt x="2544123" y="1272061"/>
                  </a:lnTo>
                  <a:lnTo>
                    <a:pt x="0" y="127206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solidFill>
                <a:srgbClr val="0033CC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4605" tIns="14605" rIns="14605" bIns="14605" spcCol="1270" anchor="ctr"/>
            <a:lstStyle/>
            <a:p>
              <a:pPr algn="ctr" defTabSz="10223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CA" sz="2600" dirty="0">
                  <a:latin typeface="Arial" panose="020B0604020202020204" pitchFamily="34" charset="0"/>
                  <a:cs typeface="Arial" panose="020B0604020202020204" pitchFamily="34" charset="0"/>
                </a:rPr>
                <a:t>Software &amp; Hardware</a:t>
              </a:r>
            </a:p>
          </p:txBody>
        </p:sp>
        <p:cxnSp>
          <p:nvCxnSpPr>
            <p:cNvPr id="46" name="Straight Connector 45"/>
            <p:cNvCxnSpPr/>
            <p:nvPr/>
          </p:nvCxnSpPr>
          <p:spPr>
            <a:xfrm>
              <a:off x="3924300" y="3022600"/>
              <a:ext cx="0" cy="1262063"/>
            </a:xfrm>
            <a:prstGeom prst="line">
              <a:avLst/>
            </a:prstGeom>
            <a:grpFill/>
            <a:ln w="19050">
              <a:solidFill>
                <a:srgbClr val="0033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>
              <a:off x="3922713" y="3530600"/>
              <a:ext cx="225425" cy="0"/>
            </a:xfrm>
            <a:prstGeom prst="line">
              <a:avLst/>
            </a:prstGeom>
            <a:grpFill/>
            <a:ln w="19050">
              <a:solidFill>
                <a:srgbClr val="0033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Freeform 30"/>
            <p:cNvSpPr/>
            <p:nvPr/>
          </p:nvSpPr>
          <p:spPr>
            <a:xfrm>
              <a:off x="4138613" y="3175000"/>
              <a:ext cx="1797050" cy="673100"/>
            </a:xfrm>
            <a:custGeom>
              <a:avLst/>
              <a:gdLst>
                <a:gd name="connsiteX0" fmla="*/ 0 w 2544123"/>
                <a:gd name="connsiteY0" fmla="*/ 0 h 1272061"/>
                <a:gd name="connsiteX1" fmla="*/ 2544123 w 2544123"/>
                <a:gd name="connsiteY1" fmla="*/ 0 h 1272061"/>
                <a:gd name="connsiteX2" fmla="*/ 2544123 w 2544123"/>
                <a:gd name="connsiteY2" fmla="*/ 1272061 h 1272061"/>
                <a:gd name="connsiteX3" fmla="*/ 0 w 2544123"/>
                <a:gd name="connsiteY3" fmla="*/ 1272061 h 1272061"/>
                <a:gd name="connsiteX4" fmla="*/ 0 w 2544123"/>
                <a:gd name="connsiteY4" fmla="*/ 0 h 1272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4123" h="1272061">
                  <a:moveTo>
                    <a:pt x="0" y="0"/>
                  </a:moveTo>
                  <a:lnTo>
                    <a:pt x="2544123" y="0"/>
                  </a:lnTo>
                  <a:lnTo>
                    <a:pt x="2544123" y="1272061"/>
                  </a:lnTo>
                  <a:lnTo>
                    <a:pt x="0" y="127206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solidFill>
                <a:srgbClr val="0033CC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4605" tIns="14605" rIns="14605" bIns="14605" spcCol="1270" anchor="ctr"/>
            <a:lstStyle/>
            <a:p>
              <a:pPr algn="ctr" defTabSz="10223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CA" dirty="0">
                  <a:latin typeface="Arial" panose="020B0604020202020204" pitchFamily="34" charset="0"/>
                  <a:cs typeface="Arial" panose="020B0604020202020204" pitchFamily="34" charset="0"/>
                </a:rPr>
                <a:t>Windows  </a:t>
              </a:r>
            </a:p>
          </p:txBody>
        </p:sp>
        <p:cxnSp>
          <p:nvCxnSpPr>
            <p:cNvPr id="47" name="Straight Connector 46"/>
            <p:cNvCxnSpPr/>
            <p:nvPr/>
          </p:nvCxnSpPr>
          <p:spPr>
            <a:xfrm>
              <a:off x="3914775" y="4284663"/>
              <a:ext cx="223838" cy="0"/>
            </a:xfrm>
            <a:prstGeom prst="line">
              <a:avLst/>
            </a:prstGeom>
            <a:grpFill/>
            <a:ln w="19050">
              <a:solidFill>
                <a:srgbClr val="0033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Freeform 34"/>
            <p:cNvSpPr/>
            <p:nvPr/>
          </p:nvSpPr>
          <p:spPr>
            <a:xfrm>
              <a:off x="4140200" y="4002088"/>
              <a:ext cx="1797050" cy="550862"/>
            </a:xfrm>
            <a:custGeom>
              <a:avLst/>
              <a:gdLst>
                <a:gd name="connsiteX0" fmla="*/ 0 w 2544123"/>
                <a:gd name="connsiteY0" fmla="*/ 0 h 1272061"/>
                <a:gd name="connsiteX1" fmla="*/ 2544123 w 2544123"/>
                <a:gd name="connsiteY1" fmla="*/ 0 h 1272061"/>
                <a:gd name="connsiteX2" fmla="*/ 2544123 w 2544123"/>
                <a:gd name="connsiteY2" fmla="*/ 1272061 h 1272061"/>
                <a:gd name="connsiteX3" fmla="*/ 0 w 2544123"/>
                <a:gd name="connsiteY3" fmla="*/ 1272061 h 1272061"/>
                <a:gd name="connsiteX4" fmla="*/ 0 w 2544123"/>
                <a:gd name="connsiteY4" fmla="*/ 0 h 1272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4123" h="1272061">
                  <a:moveTo>
                    <a:pt x="0" y="0"/>
                  </a:moveTo>
                  <a:lnTo>
                    <a:pt x="2544123" y="0"/>
                  </a:lnTo>
                  <a:lnTo>
                    <a:pt x="2544123" y="1272061"/>
                  </a:lnTo>
                  <a:lnTo>
                    <a:pt x="0" y="127206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solidFill>
                <a:srgbClr val="0033CC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4605" tIns="14605" rIns="14605" bIns="14605" spcCol="1270" anchor="ctr"/>
            <a:lstStyle/>
            <a:p>
              <a:pPr algn="ctr" defTabSz="10223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CA" dirty="0">
                  <a:latin typeface="Arial" panose="020B0604020202020204" pitchFamily="34" charset="0"/>
                  <a:cs typeface="Arial" panose="020B0604020202020204" pitchFamily="34" charset="0"/>
                </a:rPr>
                <a:t>Macintosh</a:t>
              </a:r>
            </a:p>
          </p:txBody>
        </p:sp>
        <p:cxnSp>
          <p:nvCxnSpPr>
            <p:cNvPr id="61" name="Straight Connector 60"/>
            <p:cNvCxnSpPr/>
            <p:nvPr/>
          </p:nvCxnSpPr>
          <p:spPr>
            <a:xfrm>
              <a:off x="6084888" y="2184400"/>
              <a:ext cx="0" cy="447675"/>
            </a:xfrm>
            <a:prstGeom prst="line">
              <a:avLst/>
            </a:prstGeom>
            <a:grpFill/>
            <a:ln w="19050">
              <a:solidFill>
                <a:srgbClr val="0033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>
              <a:off x="6075363" y="2632075"/>
              <a:ext cx="225425" cy="0"/>
            </a:xfrm>
            <a:prstGeom prst="line">
              <a:avLst/>
            </a:prstGeom>
            <a:grpFill/>
            <a:ln w="19050">
              <a:solidFill>
                <a:srgbClr val="0033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300788" y="2346325"/>
              <a:ext cx="2360612" cy="719138"/>
            </a:xfrm>
            <a:custGeom>
              <a:avLst/>
              <a:gdLst>
                <a:gd name="connsiteX0" fmla="*/ 0 w 2544123"/>
                <a:gd name="connsiteY0" fmla="*/ 0 h 1272061"/>
                <a:gd name="connsiteX1" fmla="*/ 2544123 w 2544123"/>
                <a:gd name="connsiteY1" fmla="*/ 0 h 1272061"/>
                <a:gd name="connsiteX2" fmla="*/ 2544123 w 2544123"/>
                <a:gd name="connsiteY2" fmla="*/ 1272061 h 1272061"/>
                <a:gd name="connsiteX3" fmla="*/ 0 w 2544123"/>
                <a:gd name="connsiteY3" fmla="*/ 1272061 h 1272061"/>
                <a:gd name="connsiteX4" fmla="*/ 0 w 2544123"/>
                <a:gd name="connsiteY4" fmla="*/ 0 h 1272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4123" h="1272061">
                  <a:moveTo>
                    <a:pt x="0" y="0"/>
                  </a:moveTo>
                  <a:lnTo>
                    <a:pt x="2544123" y="0"/>
                  </a:lnTo>
                  <a:lnTo>
                    <a:pt x="2544123" y="1272061"/>
                  </a:lnTo>
                  <a:lnTo>
                    <a:pt x="0" y="127206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solidFill>
                <a:srgbClr val="0033CC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4605" tIns="14605" rIns="14605" bIns="14605" spcCol="1270" anchor="ctr"/>
            <a:lstStyle/>
            <a:p>
              <a:pPr algn="ctr" defTabSz="10223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CA" sz="2600" dirty="0">
                  <a:latin typeface="Arial" panose="020B0604020202020204" pitchFamily="34" charset="0"/>
                  <a:cs typeface="Arial" panose="020B0604020202020204" pitchFamily="34" charset="0"/>
                </a:rPr>
                <a:t>Mobile Applications</a:t>
              </a:r>
            </a:p>
          </p:txBody>
        </p:sp>
        <p:cxnSp>
          <p:nvCxnSpPr>
            <p:cNvPr id="48" name="Straight Connector 47"/>
            <p:cNvCxnSpPr/>
            <p:nvPr/>
          </p:nvCxnSpPr>
          <p:spPr>
            <a:xfrm>
              <a:off x="6443663" y="3017838"/>
              <a:ext cx="0" cy="1935162"/>
            </a:xfrm>
            <a:prstGeom prst="line">
              <a:avLst/>
            </a:prstGeom>
            <a:grpFill/>
            <a:ln w="19050">
              <a:solidFill>
                <a:srgbClr val="0033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6443663" y="3500438"/>
              <a:ext cx="319087" cy="0"/>
            </a:xfrm>
            <a:prstGeom prst="line">
              <a:avLst/>
            </a:prstGeom>
            <a:grpFill/>
            <a:ln w="19050">
              <a:solidFill>
                <a:srgbClr val="0033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Freeform 31"/>
            <p:cNvSpPr/>
            <p:nvPr/>
          </p:nvSpPr>
          <p:spPr>
            <a:xfrm>
              <a:off x="6634163" y="3171825"/>
              <a:ext cx="2027237" cy="633413"/>
            </a:xfrm>
            <a:custGeom>
              <a:avLst/>
              <a:gdLst>
                <a:gd name="connsiteX0" fmla="*/ 0 w 2544123"/>
                <a:gd name="connsiteY0" fmla="*/ 0 h 1272061"/>
                <a:gd name="connsiteX1" fmla="*/ 2544123 w 2544123"/>
                <a:gd name="connsiteY1" fmla="*/ 0 h 1272061"/>
                <a:gd name="connsiteX2" fmla="*/ 2544123 w 2544123"/>
                <a:gd name="connsiteY2" fmla="*/ 1272061 h 1272061"/>
                <a:gd name="connsiteX3" fmla="*/ 0 w 2544123"/>
                <a:gd name="connsiteY3" fmla="*/ 1272061 h 1272061"/>
                <a:gd name="connsiteX4" fmla="*/ 0 w 2544123"/>
                <a:gd name="connsiteY4" fmla="*/ 0 h 1272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4123" h="1272061">
                  <a:moveTo>
                    <a:pt x="0" y="0"/>
                  </a:moveTo>
                  <a:lnTo>
                    <a:pt x="2544123" y="0"/>
                  </a:lnTo>
                  <a:lnTo>
                    <a:pt x="2544123" y="1272061"/>
                  </a:lnTo>
                  <a:lnTo>
                    <a:pt x="0" y="127206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solidFill>
                <a:srgbClr val="0033CC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4605" tIns="14605" rIns="14605" bIns="14605" spcCol="1270" anchor="ctr"/>
            <a:lstStyle/>
            <a:p>
              <a:pPr algn="ctr" defTabSz="10223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CA" dirty="0">
                  <a:latin typeface="Arial" panose="020B0604020202020204" pitchFamily="34" charset="0"/>
                  <a:cs typeface="Arial" panose="020B0604020202020204" pitchFamily="34" charset="0"/>
                </a:rPr>
                <a:t>Windows 10 </a:t>
              </a:r>
            </a:p>
          </p:txBody>
        </p:sp>
        <p:cxnSp>
          <p:nvCxnSpPr>
            <p:cNvPr id="63" name="Straight Connector 62"/>
            <p:cNvCxnSpPr/>
            <p:nvPr/>
          </p:nvCxnSpPr>
          <p:spPr>
            <a:xfrm>
              <a:off x="6443663" y="4284663"/>
              <a:ext cx="319087" cy="0"/>
            </a:xfrm>
            <a:prstGeom prst="line">
              <a:avLst/>
            </a:prstGeom>
            <a:grpFill/>
            <a:ln w="19050">
              <a:solidFill>
                <a:srgbClr val="0033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Freeform 35"/>
            <p:cNvSpPr/>
            <p:nvPr/>
          </p:nvSpPr>
          <p:spPr>
            <a:xfrm>
              <a:off x="6634163" y="3965575"/>
              <a:ext cx="2027237" cy="550863"/>
            </a:xfrm>
            <a:custGeom>
              <a:avLst/>
              <a:gdLst>
                <a:gd name="connsiteX0" fmla="*/ 0 w 2544123"/>
                <a:gd name="connsiteY0" fmla="*/ 0 h 1272061"/>
                <a:gd name="connsiteX1" fmla="*/ 2544123 w 2544123"/>
                <a:gd name="connsiteY1" fmla="*/ 0 h 1272061"/>
                <a:gd name="connsiteX2" fmla="*/ 2544123 w 2544123"/>
                <a:gd name="connsiteY2" fmla="*/ 1272061 h 1272061"/>
                <a:gd name="connsiteX3" fmla="*/ 0 w 2544123"/>
                <a:gd name="connsiteY3" fmla="*/ 1272061 h 1272061"/>
                <a:gd name="connsiteX4" fmla="*/ 0 w 2544123"/>
                <a:gd name="connsiteY4" fmla="*/ 0 h 1272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4123" h="1272061">
                  <a:moveTo>
                    <a:pt x="0" y="0"/>
                  </a:moveTo>
                  <a:lnTo>
                    <a:pt x="2544123" y="0"/>
                  </a:lnTo>
                  <a:lnTo>
                    <a:pt x="2544123" y="1272061"/>
                  </a:lnTo>
                  <a:lnTo>
                    <a:pt x="0" y="127206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solidFill>
                <a:srgbClr val="0033CC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4605" tIns="14605" rIns="14605" bIns="14605" spcCol="1270" anchor="ctr"/>
            <a:lstStyle/>
            <a:p>
              <a:pPr algn="ctr" defTabSz="10223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CA">
                  <a:latin typeface="Arial" panose="020B0604020202020204" pitchFamily="34" charset="0"/>
                  <a:cs typeface="Arial" panose="020B0604020202020204" pitchFamily="34" charset="0"/>
                </a:rPr>
                <a:t>Apple</a:t>
              </a:r>
            </a:p>
          </p:txBody>
        </p:sp>
        <p:cxnSp>
          <p:nvCxnSpPr>
            <p:cNvPr id="39" name="Straight Connector 38"/>
            <p:cNvCxnSpPr/>
            <p:nvPr/>
          </p:nvCxnSpPr>
          <p:spPr>
            <a:xfrm>
              <a:off x="6443663" y="4946650"/>
              <a:ext cx="215900" cy="0"/>
            </a:xfrm>
            <a:prstGeom prst="line">
              <a:avLst/>
            </a:prstGeom>
            <a:grpFill/>
            <a:ln w="19050">
              <a:solidFill>
                <a:srgbClr val="0033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Freeform 37"/>
            <p:cNvSpPr/>
            <p:nvPr/>
          </p:nvSpPr>
          <p:spPr>
            <a:xfrm>
              <a:off x="6634163" y="4686300"/>
              <a:ext cx="2027237" cy="550863"/>
            </a:xfrm>
            <a:custGeom>
              <a:avLst/>
              <a:gdLst>
                <a:gd name="connsiteX0" fmla="*/ 0 w 2544123"/>
                <a:gd name="connsiteY0" fmla="*/ 0 h 1272061"/>
                <a:gd name="connsiteX1" fmla="*/ 2544123 w 2544123"/>
                <a:gd name="connsiteY1" fmla="*/ 0 h 1272061"/>
                <a:gd name="connsiteX2" fmla="*/ 2544123 w 2544123"/>
                <a:gd name="connsiteY2" fmla="*/ 1272061 h 1272061"/>
                <a:gd name="connsiteX3" fmla="*/ 0 w 2544123"/>
                <a:gd name="connsiteY3" fmla="*/ 1272061 h 1272061"/>
                <a:gd name="connsiteX4" fmla="*/ 0 w 2544123"/>
                <a:gd name="connsiteY4" fmla="*/ 0 h 1272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4123" h="1272061">
                  <a:moveTo>
                    <a:pt x="0" y="0"/>
                  </a:moveTo>
                  <a:lnTo>
                    <a:pt x="2544123" y="0"/>
                  </a:lnTo>
                  <a:lnTo>
                    <a:pt x="2544123" y="1272061"/>
                  </a:lnTo>
                  <a:lnTo>
                    <a:pt x="0" y="127206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solidFill>
                <a:srgbClr val="0033CC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4605" tIns="14605" rIns="14605" bIns="14605" spcCol="1270" anchor="ctr"/>
            <a:lstStyle/>
            <a:p>
              <a:pPr algn="ctr" defTabSz="10223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CA" dirty="0">
                  <a:latin typeface="Arial" panose="020B0604020202020204" pitchFamily="34" charset="0"/>
                  <a:cs typeface="Arial" panose="020B0604020202020204" pitchFamily="34" charset="0"/>
                </a:rPr>
                <a:t>Android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304496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r>
              <a:rPr lang="en-CA" dirty="0">
                <a:ea typeface="Segoe UI" panose="020B0502040204020203" pitchFamily="34" charset="0"/>
              </a:rPr>
              <a:t>Some of Adaptech’s Favourites</a:t>
            </a:r>
            <a:endParaRPr lang="en-US" dirty="0">
              <a:ea typeface="Segoe UI" panose="020B05020402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14</a:t>
            </a:fld>
            <a:endParaRPr lang="fr-FR" altLang="fr-F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CA" sz="2800" dirty="0">
                <a:ea typeface="Segoe UI" panose="020B0502040204020203" pitchFamily="34" charset="0"/>
              </a:rPr>
              <a:t>ABBYY PDF Transformer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CA" sz="2800" dirty="0">
                <a:ea typeface="Segoe UI" panose="020B0502040204020203" pitchFamily="34" charset="0"/>
              </a:rPr>
              <a:t>Dragon </a:t>
            </a:r>
            <a:r>
              <a:rPr lang="fr-CA" sz="2800" dirty="0" err="1">
                <a:ea typeface="Segoe UI" panose="020B0502040204020203" pitchFamily="34" charset="0"/>
              </a:rPr>
              <a:t>Naturally</a:t>
            </a:r>
            <a:r>
              <a:rPr lang="fr-CA" sz="2800" dirty="0">
                <a:ea typeface="Segoe UI" panose="020B0502040204020203" pitchFamily="34" charset="0"/>
              </a:rPr>
              <a:t> </a:t>
            </a:r>
            <a:r>
              <a:rPr lang="fr-CA" sz="2800" dirty="0" err="1">
                <a:ea typeface="Segoe UI" panose="020B0502040204020203" pitchFamily="34" charset="0"/>
              </a:rPr>
              <a:t>Speaking</a:t>
            </a:r>
            <a:endParaRPr lang="fr-CA" sz="2800" dirty="0">
              <a:ea typeface="Segoe UI" panose="020B0502040204020203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CA" sz="2800" dirty="0" err="1">
                <a:ea typeface="Segoe UI" panose="020B0502040204020203" pitchFamily="34" charset="0"/>
              </a:rPr>
              <a:t>Evernote</a:t>
            </a:r>
            <a:endParaRPr lang="en-CA" sz="2800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CA" sz="2800" dirty="0">
                <a:ea typeface="Segoe UI" panose="020B0502040204020203" pitchFamily="34" charset="0"/>
              </a:rPr>
              <a:t>Inspiration</a:t>
            </a:r>
            <a:endParaRPr lang="en-CA" sz="2800" dirty="0"/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fr-CA" sz="2800" dirty="0" err="1">
                <a:ea typeface="Segoe UI" panose="020B0502040204020203" pitchFamily="34" charset="0"/>
              </a:rPr>
              <a:t>Livescribe</a:t>
            </a:r>
            <a:r>
              <a:rPr lang="fr-CA" sz="2800" dirty="0">
                <a:ea typeface="Segoe UI" panose="020B0502040204020203" pitchFamily="34" charset="0"/>
              </a:rPr>
              <a:t> Smartpen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CA" sz="2800" dirty="0">
                <a:ea typeface="Segoe UI" panose="020B0502040204020203" pitchFamily="34" charset="0"/>
              </a:rPr>
              <a:t>Notability</a:t>
            </a:r>
            <a:endParaRPr lang="fr-CA" sz="2800" dirty="0">
              <a:ea typeface="Segoe UI" panose="020B0502040204020203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fr-CA" sz="2800" dirty="0">
                <a:ea typeface="Segoe UI" panose="020B0502040204020203" pitchFamily="34" charset="0"/>
              </a:rPr>
              <a:t>TextAloud 3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fr-CA" sz="2800" dirty="0">
                <a:ea typeface="Segoe UI" panose="020B0502040204020203" pitchFamily="34" charset="0"/>
              </a:rPr>
              <a:t>Voice </a:t>
            </a:r>
            <a:r>
              <a:rPr lang="fr-CA" sz="2800" dirty="0" err="1">
                <a:ea typeface="Segoe UI" panose="020B0502040204020203" pitchFamily="34" charset="0"/>
              </a:rPr>
              <a:t>Dream</a:t>
            </a:r>
            <a:r>
              <a:rPr lang="fr-CA" sz="2800" dirty="0">
                <a:ea typeface="Segoe UI" panose="020B0502040204020203" pitchFamily="34" charset="0"/>
              </a:rPr>
              <a:t> Reader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fr-CA" sz="2800" dirty="0" err="1">
                <a:ea typeface="Segoe UI" panose="020B0502040204020203" pitchFamily="34" charset="0"/>
              </a:rPr>
              <a:t>VuPoint</a:t>
            </a:r>
            <a:r>
              <a:rPr lang="fr-CA" sz="2800" dirty="0">
                <a:ea typeface="Segoe UI" panose="020B0502040204020203" pitchFamily="34" charset="0"/>
              </a:rPr>
              <a:t> </a:t>
            </a:r>
            <a:r>
              <a:rPr lang="fr-CA" sz="2800" dirty="0" err="1">
                <a:ea typeface="Segoe UI" panose="020B0502040204020203" pitchFamily="34" charset="0"/>
              </a:rPr>
              <a:t>Magic</a:t>
            </a:r>
            <a:r>
              <a:rPr lang="fr-CA" sz="2800" dirty="0">
                <a:ea typeface="Segoe UI" panose="020B0502040204020203" pitchFamily="34" charset="0"/>
              </a:rPr>
              <a:t> </a:t>
            </a:r>
            <a:r>
              <a:rPr lang="fr-CA" sz="2800" dirty="0" err="1">
                <a:ea typeface="Segoe UI" panose="020B0502040204020203" pitchFamily="34" charset="0"/>
              </a:rPr>
              <a:t>Wand</a:t>
            </a:r>
            <a:endParaRPr lang="fr-CA" sz="2800" dirty="0">
              <a:ea typeface="Segoe UI" panose="020B0502040204020203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fr-CA" sz="2800" dirty="0">
                <a:ea typeface="Segoe UI" panose="020B0502040204020203" pitchFamily="34" charset="0"/>
              </a:rPr>
              <a:t>WordQ</a:t>
            </a:r>
          </a:p>
        </p:txBody>
      </p:sp>
    </p:spTree>
    <p:extLst>
      <p:ext uri="{BB962C8B-B14F-4D97-AF65-F5344CB8AC3E}">
        <p14:creationId xmlns:p14="http://schemas.microsoft.com/office/powerpoint/2010/main" val="35766162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altLang="en-US" dirty="0">
                <a:latin typeface="Arial" charset="0"/>
                <a:cs typeface="Arial" charset="0"/>
              </a:rPr>
              <a:t>Product Categories (1)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sz="quarter" idx="1"/>
          </p:nvPr>
        </p:nvSpPr>
        <p:spPr>
          <a:xfrm>
            <a:off x="442913" y="1268760"/>
            <a:ext cx="8507412" cy="4816127"/>
          </a:xfrm>
        </p:spPr>
        <p:txBody>
          <a:bodyPr/>
          <a:lstStyle/>
          <a:p>
            <a:pPr marL="715963" lvl="2" indent="0">
              <a:spcBef>
                <a:spcPts val="1800"/>
              </a:spcBef>
              <a:spcAft>
                <a:spcPts val="1800"/>
              </a:spcAft>
              <a:buFont typeface="Arial" charset="0"/>
              <a:buNone/>
            </a:pPr>
            <a:r>
              <a:rPr lang="en-CA" altLang="en-US" sz="3200" dirty="0">
                <a:latin typeface="Arial" charset="0"/>
                <a:cs typeface="Arial" charset="0"/>
              </a:rPr>
              <a:t>Adapted Keyboards</a:t>
            </a:r>
          </a:p>
          <a:p>
            <a:pPr marL="715963" lvl="2" indent="0">
              <a:spcBef>
                <a:spcPts val="1800"/>
              </a:spcBef>
              <a:spcAft>
                <a:spcPts val="1800"/>
              </a:spcAft>
              <a:buFont typeface="Arial" charset="0"/>
              <a:buNone/>
            </a:pPr>
            <a:r>
              <a:rPr lang="en-CA" altLang="en-US" sz="3200" dirty="0">
                <a:latin typeface="Arial" charset="0"/>
                <a:cs typeface="Arial" charset="0"/>
              </a:rPr>
              <a:t>Dictionary/Reference</a:t>
            </a:r>
          </a:p>
          <a:p>
            <a:pPr marL="715963" lvl="2" indent="0">
              <a:spcBef>
                <a:spcPts val="1800"/>
              </a:spcBef>
              <a:spcAft>
                <a:spcPts val="1800"/>
              </a:spcAft>
              <a:buFont typeface="Arial" charset="0"/>
              <a:buNone/>
            </a:pPr>
            <a:r>
              <a:rPr lang="en-CA" altLang="en-US" sz="3200" dirty="0">
                <a:latin typeface="Arial" charset="0"/>
                <a:cs typeface="Arial" charset="0"/>
              </a:rPr>
              <a:t>Organization/Productivity</a:t>
            </a:r>
          </a:p>
          <a:p>
            <a:pPr marL="715963" lvl="2" indent="0">
              <a:spcBef>
                <a:spcPts val="1800"/>
              </a:spcBef>
              <a:spcAft>
                <a:spcPts val="1800"/>
              </a:spcAft>
              <a:buFont typeface="Arial" charset="0"/>
              <a:buNone/>
            </a:pPr>
            <a:r>
              <a:rPr lang="en-CA" altLang="en-US" sz="3200" dirty="0">
                <a:latin typeface="Arial" charset="0"/>
                <a:cs typeface="Arial" charset="0"/>
              </a:rPr>
              <a:t>Alternative Mice</a:t>
            </a:r>
          </a:p>
          <a:p>
            <a:pPr marL="715963" lvl="2" indent="0">
              <a:spcBef>
                <a:spcPts val="1800"/>
              </a:spcBef>
              <a:spcAft>
                <a:spcPts val="1800"/>
              </a:spcAft>
              <a:buFont typeface="Arial" charset="0"/>
              <a:buNone/>
            </a:pPr>
            <a:r>
              <a:rPr lang="en-CA" altLang="en-US" sz="3200" dirty="0">
                <a:latin typeface="Arial" charset="0"/>
                <a:cs typeface="Arial" charset="0"/>
              </a:rPr>
              <a:t>Dictation</a:t>
            </a:r>
          </a:p>
          <a:p>
            <a:pPr marL="715963" lvl="2" indent="0">
              <a:spcBef>
                <a:spcPts val="600"/>
              </a:spcBef>
              <a:spcAft>
                <a:spcPts val="600"/>
              </a:spcAft>
              <a:buFont typeface="Arial" charset="0"/>
              <a:buNone/>
            </a:pPr>
            <a:endParaRPr lang="en-CA" altLang="en-US" sz="2400" dirty="0">
              <a:latin typeface="Arial" charset="0"/>
              <a:cs typeface="Arial" charset="0"/>
            </a:endParaRPr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F9FF64CB-6824-40F6-A173-AD003BD3E157}" type="slidenum">
              <a:rPr lang="fr-FR" altLang="fr-FR" sz="1400">
                <a:solidFill>
                  <a:srgbClr val="0033CC"/>
                </a:solidFill>
                <a:latin typeface="Arial" charset="0"/>
              </a:rPr>
              <a:pPr/>
              <a:t>15</a:t>
            </a:fld>
            <a:endParaRPr lang="fr-FR" altLang="fr-FR" sz="1400">
              <a:solidFill>
                <a:srgbClr val="0033CC"/>
              </a:solidFill>
              <a:latin typeface="Arial" charset="0"/>
            </a:endParaRPr>
          </a:p>
        </p:txBody>
      </p:sp>
      <p:pic>
        <p:nvPicPr>
          <p:cNvPr id="25605" name="Picture 6" descr="picture of a keyboard" title="picture of a keyboar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46" y="1368545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2" descr="Picture of a book" title="Picture of a bo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57" y="2276872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7" name="Picture 4" descr="Picture of an agenda" title="Picture of an agend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57" y="3200379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8" name="Picture 6" descr="Picture of a computer mouse" title="Picture of a computer mous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57" y="4143375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9" name="Picture 8" descr="Picture of a person talking into a headset " title="Picture of a person talking into a headse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439" y="5151487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04174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altLang="en-US" dirty="0">
                <a:latin typeface="Arial" charset="0"/>
                <a:cs typeface="Arial" charset="0"/>
              </a:rPr>
              <a:t>Product Categories (2)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sz="quarter" idx="1"/>
          </p:nvPr>
        </p:nvSpPr>
        <p:spPr>
          <a:xfrm>
            <a:off x="395536" y="1268760"/>
            <a:ext cx="8507412" cy="4815334"/>
          </a:xfrm>
        </p:spPr>
        <p:txBody>
          <a:bodyPr/>
          <a:lstStyle/>
          <a:p>
            <a:pPr marL="715963" lvl="2" indent="0">
              <a:spcBef>
                <a:spcPts val="1800"/>
              </a:spcBef>
              <a:spcAft>
                <a:spcPts val="1800"/>
              </a:spcAft>
              <a:buFont typeface="Arial" charset="0"/>
              <a:buNone/>
            </a:pPr>
            <a:r>
              <a:rPr lang="en-CA" altLang="en-US" sz="3200" dirty="0">
                <a:latin typeface="Arial" charset="0"/>
                <a:cs typeface="Arial" charset="0"/>
              </a:rPr>
              <a:t>Magnification</a:t>
            </a:r>
          </a:p>
          <a:p>
            <a:pPr marL="715963" lvl="2" indent="0">
              <a:spcBef>
                <a:spcPts val="1800"/>
              </a:spcBef>
              <a:spcAft>
                <a:spcPts val="1800"/>
              </a:spcAft>
              <a:buFont typeface="Arial" charset="0"/>
              <a:buNone/>
            </a:pPr>
            <a:r>
              <a:rPr lang="en-CA" altLang="en-US" sz="3200" dirty="0">
                <a:latin typeface="Arial" charset="0"/>
                <a:cs typeface="Arial" charset="0"/>
              </a:rPr>
              <a:t>Scanning &amp; Optical Character Recognition (OCR)</a:t>
            </a:r>
          </a:p>
          <a:p>
            <a:pPr marL="715963" lvl="2" indent="0">
              <a:spcBef>
                <a:spcPts val="1800"/>
              </a:spcBef>
              <a:spcAft>
                <a:spcPts val="1800"/>
              </a:spcAft>
              <a:buFont typeface="Arial" charset="0"/>
              <a:buNone/>
            </a:pPr>
            <a:r>
              <a:rPr lang="en-CA" altLang="en-US" sz="3200" dirty="0">
                <a:latin typeface="Arial" charset="0"/>
                <a:cs typeface="Arial" charset="0"/>
              </a:rPr>
              <a:t>Screen Reading</a:t>
            </a:r>
          </a:p>
          <a:p>
            <a:pPr marL="715963" lvl="2" indent="0">
              <a:spcBef>
                <a:spcPts val="1800"/>
              </a:spcBef>
              <a:spcAft>
                <a:spcPts val="1800"/>
              </a:spcAft>
              <a:buFont typeface="Arial" charset="0"/>
              <a:buNone/>
            </a:pPr>
            <a:r>
              <a:rPr lang="en-CA" altLang="en-US" sz="3200" dirty="0">
                <a:latin typeface="Arial" charset="0"/>
                <a:cs typeface="Arial" charset="0"/>
              </a:rPr>
              <a:t>Writing</a:t>
            </a:r>
          </a:p>
          <a:p>
            <a:pPr marL="715963" lvl="2" indent="0">
              <a:spcBef>
                <a:spcPts val="1800"/>
              </a:spcBef>
              <a:spcAft>
                <a:spcPts val="1800"/>
              </a:spcAft>
              <a:buFont typeface="Arial" charset="0"/>
              <a:buNone/>
            </a:pPr>
            <a:r>
              <a:rPr lang="en-CA" altLang="en-US" sz="3200" dirty="0">
                <a:latin typeface="Arial" charset="0"/>
                <a:cs typeface="Arial" charset="0"/>
              </a:rPr>
              <a:t>Other (including multipurpose programs)</a:t>
            </a:r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F9FF64CB-6824-40F6-A173-AD003BD3E157}" type="slidenum">
              <a:rPr lang="fr-FR" altLang="fr-FR" sz="1400">
                <a:solidFill>
                  <a:srgbClr val="0033CC"/>
                </a:solidFill>
                <a:latin typeface="Arial" charset="0"/>
              </a:rPr>
              <a:pPr/>
              <a:t>16</a:t>
            </a:fld>
            <a:endParaRPr lang="fr-FR" altLang="fr-FR" sz="1400">
              <a:solidFill>
                <a:srgbClr val="0033CC"/>
              </a:solidFill>
              <a:latin typeface="Arial" charset="0"/>
            </a:endParaRPr>
          </a:p>
        </p:txBody>
      </p:sp>
      <p:pic>
        <p:nvPicPr>
          <p:cNvPr id="25610" name="Picture 10" descr="Picture of a magnifying glass" title="Picture of a magnifying glas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697" y="1316188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1" name="Picture 12" descr="Picture of a flatbed scanner" title="Picture of a flatbed scann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466" y="2348879"/>
            <a:ext cx="466725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2" name="Picture 14" descr="Picture of a mouth speaking on a computer screen" title="Picture of a mouth speaking on a computer scree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917" y="3645024"/>
            <a:ext cx="47625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3" name="Picture 16" descr="Picture of text on a computer screen" title="Picture of text on a computer scree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221" y="4581128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4" name="Picture 18" descr="Question mark in blue" title="Question mark in blu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96" y="5517232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82131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684213"/>
          </a:xfrm>
        </p:spPr>
        <p:txBody>
          <a:bodyPr/>
          <a:lstStyle/>
          <a:p>
            <a:r>
              <a:rPr lang="en-CA" altLang="en-US" sz="5400" dirty="0">
                <a:latin typeface="Arial" charset="0"/>
                <a:cs typeface="Arial" charset="0"/>
              </a:rPr>
              <a:t>Your Favorites</a:t>
            </a:r>
          </a:p>
        </p:txBody>
      </p:sp>
      <p:sp>
        <p:nvSpPr>
          <p:cNvPr id="41987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060848"/>
            <a:ext cx="8229600" cy="3812108"/>
          </a:xfrm>
        </p:spPr>
        <p:txBody>
          <a:bodyPr anchor="ctr"/>
          <a:lstStyle/>
          <a:p>
            <a:pPr marL="0" indent="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r>
              <a:rPr lang="en-CA" altLang="en-US" sz="4800" dirty="0"/>
              <a:t>What are some of your favorite free and/or inexpensive technologies? 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endParaRPr lang="en-CA" altLang="en-US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CA" altLang="en-US" dirty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66686E36-4DB0-4128-B227-A9C36606004B}" type="slidenum">
              <a:rPr lang="fr-FR" altLang="fr-FR" sz="1400">
                <a:solidFill>
                  <a:srgbClr val="0033CC"/>
                </a:solidFill>
                <a:latin typeface="Arial" charset="0"/>
              </a:rPr>
              <a:pPr/>
              <a:t>17</a:t>
            </a:fld>
            <a:endParaRPr lang="fr-FR" altLang="fr-FR" sz="1400">
              <a:solidFill>
                <a:srgbClr val="0033CC"/>
              </a:solidFill>
              <a:latin typeface="Arial" charset="0"/>
            </a:endParaRPr>
          </a:p>
        </p:txBody>
      </p:sp>
      <p:pic>
        <p:nvPicPr>
          <p:cNvPr id="5" name="Picture 3" descr="Smiley face who is gaiving a thumbs up. Copyright is https://openclipart.org/detail/28688/thumbs-up-smiley" title="Thumbs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820403"/>
            <a:ext cx="1236677" cy="1243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2449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>
          <a:xfrm>
            <a:off x="528638" y="333375"/>
            <a:ext cx="8229600" cy="684213"/>
          </a:xfrm>
        </p:spPr>
        <p:txBody>
          <a:bodyPr/>
          <a:lstStyle/>
          <a:p>
            <a:r>
              <a:rPr lang="en-US" altLang="en-US" sz="4400">
                <a:latin typeface="Arial" charset="0"/>
                <a:cs typeface="Arial" charset="0"/>
              </a:rPr>
              <a:t>Questions?</a:t>
            </a:r>
          </a:p>
        </p:txBody>
      </p:sp>
      <p:sp>
        <p:nvSpPr>
          <p:cNvPr id="35843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600">
                <a:solidFill>
                  <a:srgbClr val="072C62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400">
                <a:solidFill>
                  <a:srgbClr val="072C62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200">
                <a:solidFill>
                  <a:srgbClr val="072C62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ts val="4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000">
                <a:solidFill>
                  <a:srgbClr val="072C62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ts val="3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356CCB7-C928-4DBF-9CB1-A551AAA24628}" type="slidenum">
              <a:rPr lang="fr-CA" altLang="en-US" sz="1400">
                <a:solidFill>
                  <a:srgbClr val="0033CC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18</a:t>
            </a:fld>
            <a:endParaRPr lang="fr-CA" altLang="en-US" sz="1400">
              <a:solidFill>
                <a:srgbClr val="0033CC"/>
              </a:solidFill>
            </a:endParaRPr>
          </a:p>
        </p:txBody>
      </p:sp>
      <p:pic>
        <p:nvPicPr>
          <p:cNvPr id="14340" name="Picture 2" descr="Picture of Q &amp; A" title="Pictur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2636838"/>
            <a:ext cx="4605338" cy="209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3568" y="5661248"/>
            <a:ext cx="8074670" cy="1585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indent="0" algn="ctr">
              <a:spcBef>
                <a:spcPts val="600"/>
              </a:spcBef>
              <a:spcAft>
                <a:spcPts val="0"/>
              </a:spcAft>
              <a:buNone/>
              <a:defRPr/>
            </a:pPr>
            <a:r>
              <a:rPr lang="en-CA" sz="4000" dirty="0">
                <a:hlinkClick r:id="rId4"/>
              </a:rPr>
              <a:t>catherine.fichten@mcgill.ca</a:t>
            </a:r>
            <a:endParaRPr lang="en-CA" sz="4000" dirty="0"/>
          </a:p>
          <a:p>
            <a:pPr marL="0" lvl="1" indent="0">
              <a:spcBef>
                <a:spcPts val="600"/>
              </a:spcBef>
              <a:spcAft>
                <a:spcPts val="0"/>
              </a:spcAft>
              <a:buNone/>
              <a:defRPr/>
            </a:pPr>
            <a:endParaRPr lang="en-CA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7903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ontent Placeholder 2"/>
          <p:cNvSpPr>
            <a:spLocks noGrp="1"/>
          </p:cNvSpPr>
          <p:nvPr>
            <p:ph idx="1"/>
          </p:nvPr>
        </p:nvSpPr>
        <p:spPr>
          <a:xfrm>
            <a:off x="179512" y="1268413"/>
            <a:ext cx="8964488" cy="5040312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altLang="en-US" dirty="0">
                <a:latin typeface="Arial" charset="0"/>
                <a:cs typeface="Arial" charset="0"/>
              </a:rPr>
              <a:t>Focus </a:t>
            </a:r>
          </a:p>
          <a:p>
            <a:pPr lvl="1">
              <a:spcAft>
                <a:spcPts val="600"/>
              </a:spcAft>
            </a:pPr>
            <a:r>
              <a:rPr lang="en-US" altLang="en-US" dirty="0">
                <a:latin typeface="Arial" charset="0"/>
                <a:cs typeface="Arial" charset="0"/>
              </a:rPr>
              <a:t>College/university students &amp; grads with disabilities</a:t>
            </a:r>
          </a:p>
          <a:p>
            <a:pPr lvl="1">
              <a:spcAft>
                <a:spcPts val="600"/>
              </a:spcAft>
            </a:pPr>
            <a:r>
              <a:rPr lang="en-US" altLang="en-US" dirty="0">
                <a:latin typeface="Arial" charset="0"/>
                <a:cs typeface="Arial" charset="0"/>
              </a:rPr>
              <a:t>Information and communication technologies </a:t>
            </a:r>
          </a:p>
          <a:p>
            <a:pPr lvl="1">
              <a:spcAft>
                <a:spcPts val="600"/>
              </a:spcAft>
            </a:pPr>
            <a:r>
              <a:rPr lang="en-US" altLang="en-US" dirty="0">
                <a:latin typeface="Arial" charset="0"/>
                <a:cs typeface="Arial" charset="0"/>
              </a:rPr>
              <a:t>Free or inexpensive assistive technologies </a:t>
            </a:r>
            <a:endParaRPr lang="en-US" altLang="en-US" sz="3000" dirty="0">
              <a:latin typeface="Arial" charset="0"/>
              <a:cs typeface="Arial" charset="0"/>
            </a:endParaRPr>
          </a:p>
          <a:p>
            <a:pPr lvl="1"/>
            <a:endParaRPr lang="en-US" altLang="en-US" dirty="0">
              <a:latin typeface="Arial" charset="0"/>
              <a:cs typeface="Arial" charset="0"/>
            </a:endParaRPr>
          </a:p>
          <a:p>
            <a:pPr marL="0" indent="0">
              <a:buFont typeface="Wingdings" pitchFamily="2" charset="2"/>
              <a:buNone/>
            </a:pPr>
            <a:endParaRPr lang="en-US" altLang="en-US" dirty="0">
              <a:latin typeface="Arial" charset="0"/>
              <a:cs typeface="Arial" charset="0"/>
            </a:endParaRPr>
          </a:p>
        </p:txBody>
      </p:sp>
      <p:sp>
        <p:nvSpPr>
          <p:cNvPr id="7171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600">
                <a:solidFill>
                  <a:srgbClr val="072C62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400">
                <a:solidFill>
                  <a:srgbClr val="072C62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200">
                <a:solidFill>
                  <a:srgbClr val="072C62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ts val="4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000">
                <a:solidFill>
                  <a:srgbClr val="072C62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ts val="3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870917D-19E0-44CE-B2F8-664CFF64481D}" type="slidenum">
              <a:rPr lang="fr-CA" altLang="en-US" sz="1400">
                <a:solidFill>
                  <a:srgbClr val="0033CC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fr-CA" altLang="en-US" sz="1400">
              <a:solidFill>
                <a:srgbClr val="0033CC"/>
              </a:solidFill>
            </a:endParaRPr>
          </a:p>
        </p:txBody>
      </p:sp>
      <p:pic>
        <p:nvPicPr>
          <p:cNvPr id="7173" name="Picture 19" descr="Picture of a flatpanel display and diploma" title="Picture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36296" y="5013176"/>
            <a:ext cx="1312862" cy="1312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 bwMode="auto">
          <a:xfrm>
            <a:off x="250825" y="404813"/>
            <a:ext cx="8713788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CC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CC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CC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CC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9pPr>
          </a:lstStyle>
          <a:p>
            <a:pPr>
              <a:defRPr/>
            </a:pPr>
            <a:r>
              <a:rPr lang="en-US" altLang="en-US" sz="3800" b="0" dirty="0">
                <a:effectLst/>
                <a:latin typeface="Arial" charset="0"/>
                <a:cs typeface="Arial" charset="0"/>
              </a:rPr>
              <a:t>Adaptech Research Network: Overview</a:t>
            </a:r>
          </a:p>
        </p:txBody>
      </p:sp>
    </p:spTree>
    <p:extLst>
      <p:ext uri="{BB962C8B-B14F-4D97-AF65-F5344CB8AC3E}">
        <p14:creationId xmlns:p14="http://schemas.microsoft.com/office/powerpoint/2010/main" val="13670060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07504" y="260648"/>
            <a:ext cx="8928991" cy="636680"/>
          </a:xfrm>
        </p:spPr>
        <p:txBody>
          <a:bodyPr/>
          <a:lstStyle/>
          <a:p>
            <a:r>
              <a:rPr lang="en-CA" sz="3700" b="0" dirty="0">
                <a:effectLst/>
                <a:latin typeface="Arial" charset="0"/>
                <a:cs typeface="Arial" charset="0"/>
              </a:rPr>
              <a:t>Who are We Talking About: Enrollment</a:t>
            </a:r>
            <a:endParaRPr lang="en-US" sz="3700" b="0" dirty="0">
              <a:effectLst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-72008" y="1287780"/>
            <a:ext cx="9684568" cy="4434840"/>
          </a:xfrm>
        </p:spPr>
        <p:txBody>
          <a:bodyPr/>
          <a:lstStyle/>
          <a:p>
            <a:pPr lvl="1">
              <a:spcBef>
                <a:spcPts val="600"/>
              </a:spcBef>
              <a:spcAft>
                <a:spcPts val="400"/>
              </a:spcAft>
            </a:pPr>
            <a:r>
              <a:rPr lang="en-US" sz="2900" dirty="0"/>
              <a:t>Self-reported disability: 11%-17% of </a:t>
            </a:r>
            <a:r>
              <a:rPr lang="en-US" sz="2900" dirty="0" err="1"/>
              <a:t>students</a:t>
            </a:r>
            <a:r>
              <a:rPr lang="en-US" sz="2900" baseline="30000" dirty="0" err="1"/>
              <a:t>1</a:t>
            </a:r>
            <a:r>
              <a:rPr lang="en-US" sz="2900" dirty="0"/>
              <a:t> </a:t>
            </a:r>
          </a:p>
          <a:p>
            <a:pPr lvl="1">
              <a:spcBef>
                <a:spcPts val="600"/>
              </a:spcBef>
              <a:spcAft>
                <a:spcPts val="400"/>
              </a:spcAft>
            </a:pPr>
            <a:r>
              <a:rPr lang="en-US" sz="2900" dirty="0"/>
              <a:t>≈ 2/3 not registered for campus disability services</a:t>
            </a:r>
            <a:r>
              <a:rPr lang="en-US" sz="2900" baseline="30000" dirty="0"/>
              <a:t>2</a:t>
            </a:r>
            <a:r>
              <a:rPr lang="en-US" sz="2900" dirty="0"/>
              <a:t> </a:t>
            </a:r>
          </a:p>
          <a:p>
            <a:pPr lvl="1">
              <a:spcBef>
                <a:spcPts val="600"/>
              </a:spcBef>
              <a:spcAft>
                <a:spcPts val="400"/>
              </a:spcAft>
            </a:pPr>
            <a:r>
              <a:rPr lang="en-US" sz="2900" dirty="0"/>
              <a:t>Mainly students with</a:t>
            </a:r>
          </a:p>
          <a:p>
            <a:pPr lvl="2">
              <a:spcBef>
                <a:spcPts val="600"/>
              </a:spcBef>
              <a:spcAft>
                <a:spcPts val="400"/>
              </a:spcAft>
            </a:pPr>
            <a:r>
              <a:rPr lang="en-US" sz="2600" dirty="0"/>
              <a:t>Learning disability/ADHD</a:t>
            </a:r>
          </a:p>
          <a:p>
            <a:pPr lvl="2">
              <a:spcBef>
                <a:spcPts val="600"/>
              </a:spcBef>
              <a:spcAft>
                <a:spcPts val="400"/>
              </a:spcAft>
            </a:pPr>
            <a:r>
              <a:rPr lang="en-US" sz="2600" dirty="0"/>
              <a:t>Mental health conditions</a:t>
            </a:r>
          </a:p>
          <a:p>
            <a:pPr lvl="2">
              <a:spcBef>
                <a:spcPts val="600"/>
              </a:spcBef>
              <a:spcAft>
                <a:spcPts val="400"/>
              </a:spcAft>
            </a:pPr>
            <a:r>
              <a:rPr lang="en-US" sz="2600" dirty="0"/>
              <a:t>Chronic health conditions</a:t>
            </a:r>
          </a:p>
          <a:p>
            <a:pPr lvl="1">
              <a:spcBef>
                <a:spcPts val="600"/>
              </a:spcBef>
              <a:spcAft>
                <a:spcPts val="400"/>
              </a:spcAft>
            </a:pPr>
            <a:r>
              <a:rPr lang="en-US" sz="3200" dirty="0"/>
              <a:t>≈ 50% have multiple disabilities</a:t>
            </a:r>
          </a:p>
          <a:p>
            <a:pPr lvl="1">
              <a:spcBef>
                <a:spcPts val="600"/>
              </a:spcBef>
              <a:spcAft>
                <a:spcPts val="400"/>
              </a:spcAft>
            </a:pPr>
            <a:endParaRPr lang="en-US" sz="3000" dirty="0"/>
          </a:p>
          <a:p>
            <a:pPr lvl="1">
              <a:spcBef>
                <a:spcPts val="0"/>
              </a:spcBef>
            </a:pPr>
            <a:endParaRPr lang="en-US" sz="3000" dirty="0">
              <a:latin typeface="Arial Narrow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8323" y="5930890"/>
            <a:ext cx="8369883" cy="810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aseline="30000" dirty="0" err="1">
                <a:latin typeface="Arial Narrow" panose="020B0606020202030204" pitchFamily="34" charset="0"/>
              </a:rPr>
              <a:t>1</a:t>
            </a:r>
            <a:r>
              <a:rPr lang="en-US" sz="1000" dirty="0" err="1">
                <a:latin typeface="Arial Narrow" panose="020B0606020202030204" pitchFamily="34" charset="0"/>
              </a:rPr>
              <a:t>Fichten</a:t>
            </a:r>
            <a:r>
              <a:rPr lang="en-US" sz="1000" dirty="0">
                <a:latin typeface="Arial Narrow" panose="020B0606020202030204" pitchFamily="34" charset="0"/>
              </a:rPr>
              <a:t>, C.S., Heiman, T., Havel, A., Jorgensen, M., King, L., Nguyen, M.N., &amp; Budd, J. (2016). Will the real universal design stand up? Postsecondary students with disabilities in Canada and Israel. Manuscript submitted for publication.</a:t>
            </a:r>
          </a:p>
          <a:p>
            <a:endParaRPr lang="en-US" sz="1000" baseline="30000" dirty="0">
              <a:latin typeface="Arial Narrow" panose="020B0606020202030204" pitchFamily="34" charset="0"/>
            </a:endParaRPr>
          </a:p>
          <a:p>
            <a:r>
              <a:rPr lang="en-US" sz="1000" baseline="30000" dirty="0" err="1">
                <a:latin typeface="Arial Narrow" panose="020B0606020202030204" pitchFamily="34" charset="0"/>
              </a:rPr>
              <a:t>2</a:t>
            </a:r>
            <a:r>
              <a:rPr lang="en-US" sz="1000" dirty="0" err="1">
                <a:latin typeface="Arial Narrow" panose="020B0606020202030204" pitchFamily="34" charset="0"/>
              </a:rPr>
              <a:t>Fichten</a:t>
            </a:r>
            <a:r>
              <a:rPr lang="en-US" sz="1000" dirty="0">
                <a:latin typeface="Arial Narrow" panose="020B0606020202030204" pitchFamily="34" charset="0"/>
              </a:rPr>
              <a:t>, C.S., Jorgensen, S., Havel, A., Barile, M., (2006). College students with disabilities: Their future and success. Final report to FQRSC. Montréal: Adaptech Research Network, Dawson College. 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539552" y="5877272"/>
            <a:ext cx="78488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DAD60-0191-4875-9B42-A3AE3433DD96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5729" y="3505200"/>
            <a:ext cx="2090737" cy="145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86372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title="Grades: A+, B, 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9774" y="1196752"/>
            <a:ext cx="1153902" cy="1153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85800" y="332656"/>
            <a:ext cx="7702624" cy="754408"/>
          </a:xfrm>
        </p:spPr>
        <p:txBody>
          <a:bodyPr/>
          <a:lstStyle/>
          <a:p>
            <a:pPr algn="ctr"/>
            <a:r>
              <a:rPr lang="en-US" sz="4400" b="0" dirty="0">
                <a:effectLst/>
              </a:rPr>
              <a:t>Grades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2"/>
          </p:nvPr>
        </p:nvSpPr>
        <p:spPr>
          <a:xfrm>
            <a:off x="107504" y="1340768"/>
            <a:ext cx="9145016" cy="1296144"/>
          </a:xfrm>
        </p:spPr>
        <p:txBody>
          <a:bodyPr/>
          <a:lstStyle/>
          <a:p>
            <a:pPr>
              <a:buSzPct val="110000"/>
            </a:pPr>
            <a:r>
              <a:rPr lang="en-US" sz="3200" dirty="0">
                <a:latin typeface="Arial Narrow" pitchFamily="34" charset="0"/>
              </a:rPr>
              <a:t>  </a:t>
            </a:r>
            <a:r>
              <a:rPr lang="en-US" sz="3200" dirty="0"/>
              <a:t>  College 6 year archival study</a:t>
            </a:r>
            <a:r>
              <a:rPr lang="en-US" sz="3200" baseline="30000" dirty="0"/>
              <a:t>1</a:t>
            </a:r>
            <a:endParaRPr lang="en-US" sz="2400" dirty="0">
              <a:latin typeface="Arial Narrow" pitchFamily="34" charset="0"/>
            </a:endParaRPr>
          </a:p>
          <a:p>
            <a:endParaRPr lang="en-US" sz="2800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71419935"/>
              </p:ext>
            </p:extLst>
          </p:nvPr>
        </p:nvGraphicFramePr>
        <p:xfrm>
          <a:off x="429289" y="2060849"/>
          <a:ext cx="8388931" cy="39604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5259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2941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1245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073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463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9401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216955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084776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95502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1159021"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Program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400" i="0" u="none" strike="noStrike" dirty="0">
                          <a:effectLst/>
                          <a:latin typeface="Arial Narrow" pitchFamily="34" charset="0"/>
                        </a:rPr>
                        <a:t>Learning Disability / ADHD 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400" i="0" u="none" strike="noStrike" dirty="0">
                          <a:effectLst/>
                          <a:latin typeface="Arial Narrow" pitchFamily="34" charset="0"/>
                        </a:rPr>
                        <a:t>All Other Disabilities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400" i="0" u="none" strike="noStrike" dirty="0">
                          <a:effectLst/>
                          <a:latin typeface="Arial Narrow" pitchFamily="34" charset="0"/>
                        </a:rPr>
                        <a:t>No </a:t>
                      </a:r>
                      <a:br>
                        <a:rPr lang="en-US" sz="2400" i="0" u="none" strike="noStrike" dirty="0">
                          <a:effectLst/>
                          <a:latin typeface="Arial Narrow" pitchFamily="34" charset="0"/>
                        </a:rPr>
                      </a:br>
                      <a:r>
                        <a:rPr lang="en-US" sz="2400" i="0" u="none" strike="noStrike" dirty="0">
                          <a:effectLst/>
                          <a:latin typeface="Arial Narrow" pitchFamily="34" charset="0"/>
                        </a:rPr>
                        <a:t>Disability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9633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n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Grade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n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Grade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n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Grade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35029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Social Science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166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64%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103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  <a:latin typeface="Arial Narrow" pitchFamily="34" charset="0"/>
                        </a:rPr>
                        <a:t>70%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13,908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62%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35029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Career/Technical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32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64%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40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  <a:latin typeface="Arial Narrow" pitchFamily="34" charset="0"/>
                        </a:rPr>
                        <a:t>71%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4,634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67%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35029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All Programs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347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64%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 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285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  <a:latin typeface="Arial Narrow" pitchFamily="34" charset="0"/>
                        </a:rPr>
                        <a:t>70%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 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40,262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66%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93285" y="6351711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aseline="30000" dirty="0"/>
              <a:t>1 </a:t>
            </a:r>
            <a:r>
              <a:rPr lang="en-US" sz="1200" dirty="0"/>
              <a:t>Jorgensen, S., Fichten, C.S., Havel, A., Lamb, D., James, C., &amp; Barile, M. (2005). Academic performance of college students with and without disabilities: An archival study. Canadian Journal of Counselling, 39(2), 101-117.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0CC51-D157-4F7C-B64F-3951AF6EC516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85001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72852" y="260648"/>
            <a:ext cx="8305800" cy="792088"/>
          </a:xfrm>
        </p:spPr>
        <p:txBody>
          <a:bodyPr/>
          <a:lstStyle/>
          <a:p>
            <a:pPr algn="ctr"/>
            <a:r>
              <a:rPr lang="en-US" b="0" dirty="0">
                <a:effectLst/>
              </a:rPr>
              <a:t>Graduation / Persistence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1196752"/>
            <a:ext cx="8884738" cy="3884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8288" indent="-268288" eaLnBrk="0" hangingPunct="0">
              <a:spcBef>
                <a:spcPct val="20000"/>
              </a:spcBef>
              <a:buClr>
                <a:srgbClr val="0033CC"/>
              </a:buClr>
              <a:buSzPct val="75000"/>
              <a:buFont typeface="Wingdings 2" pitchFamily="18" charset="2"/>
              <a:buChar char=""/>
              <a:defRPr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Students with/without disabilities graduate at the same rate</a:t>
            </a:r>
            <a:r>
              <a:rPr lang="en-US" sz="3600" baseline="300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6575" lvl="1" indent="-268288" eaLnBrk="0" hangingPunct="0">
              <a:spcBef>
                <a:spcPct val="20000"/>
              </a:spcBef>
              <a:buClr>
                <a:srgbClr val="0033CC"/>
              </a:buClr>
              <a:buSzPct val="75000"/>
              <a:buFont typeface="Wingdings 2" pitchFamily="18" charset="2"/>
              <a:buChar char=""/>
              <a:defRPr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Higher graduation </a:t>
            </a:r>
            <a:b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rate of students with </a:t>
            </a:r>
            <a:b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disabilities </a:t>
            </a:r>
          </a:p>
          <a:p>
            <a:pPr marL="803275" lvl="2" indent="-268288" eaLnBrk="0" hangingPunct="0">
              <a:spcBef>
                <a:spcPct val="20000"/>
              </a:spcBef>
              <a:buClr>
                <a:srgbClr val="0033CC"/>
              </a:buClr>
              <a:buSzPct val="75000"/>
              <a:buFont typeface="Wingdings 2" pitchFamily="18" charset="2"/>
              <a:buChar char=""/>
              <a:defRPr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But not significantly</a:t>
            </a:r>
          </a:p>
          <a:p>
            <a:pPr marL="536575" lvl="1" indent="-268288">
              <a:spcBef>
                <a:spcPct val="20000"/>
              </a:spcBef>
              <a:buClr>
                <a:srgbClr val="0033CC"/>
              </a:buClr>
              <a:buSzPct val="75000"/>
              <a:buFont typeface="Wingdings 2" pitchFamily="18" charset="2"/>
              <a:buChar char=""/>
              <a:defRPr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Take an extra term</a:t>
            </a:r>
          </a:p>
        </p:txBody>
      </p:sp>
      <p:sp>
        <p:nvSpPr>
          <p:cNvPr id="9" name="TextBox 8" descr="Jorgensen, S., Fichten, C.S., Havel, A., Lamb, D., James, C., &amp; Barile, M. (2005). Academic performance of college students with and without disabilities: An archival study. Canadian Journal of Counselling, 39(2), 101-117.&#10;" title="Graph: students with and without disabilities graduate at the same rate"/>
          <p:cNvSpPr txBox="1"/>
          <p:nvPr/>
        </p:nvSpPr>
        <p:spPr>
          <a:xfrm>
            <a:off x="395536" y="6342419"/>
            <a:ext cx="83529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aseline="30000" dirty="0"/>
              <a:t>1 </a:t>
            </a:r>
            <a:r>
              <a:rPr lang="en-US" sz="1200" dirty="0"/>
              <a:t>Jorgensen, S., Fichten, C.S., Havel, A., Lamb, D., James, C., &amp; Barile, M. (2005). Academic performance of college students with and without disabilities: An archival study. Canadian Journal of Counselling, 39(2), 101-117.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7B59F-D63B-4DF2-8647-20A8DA6F981F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10" name="Picture 3" descr="Y-axis: Graduation Rate.&#10;X-axis: Program type.&#10;&#10;55% of pre-university students with disabilities graduate.&#10;54.5% of pre-university students without disabilities graduate.&#10;&#10;53.2% of career/technical students with disabilities graduate.&#10;51.7% of career/technical students with disabilities graduate." title="Graph: Students with and without disabilities graduate at the same rate"/>
          <p:cNvPicPr>
            <a:picLocks noChangeAspect="1" noChangeArrowheads="1"/>
          </p:cNvPicPr>
          <p:nvPr/>
        </p:nvPicPr>
        <p:blipFill>
          <a:blip r:embed="rId3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487897"/>
            <a:ext cx="4572000" cy="3605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02003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884161"/>
              </p:ext>
            </p:extLst>
          </p:nvPr>
        </p:nvGraphicFramePr>
        <p:xfrm>
          <a:off x="179512" y="2003757"/>
          <a:ext cx="8928992" cy="401753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203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3741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8257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200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117410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Students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Working Full Time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 Working Part Time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Looking for Work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Studying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Unavailable For Work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53436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Pre-University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97320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With a Disability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90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  <a:latin typeface="+mj-lt"/>
                        </a:rPr>
                        <a:t>10%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  <a:latin typeface="+mj-lt"/>
                        </a:rPr>
                        <a:t>4%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1%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83%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1%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5116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No Disability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752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  <a:latin typeface="+mj-lt"/>
                        </a:rPr>
                        <a:t>8%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  <a:latin typeface="+mj-lt"/>
                        </a:rPr>
                        <a:t>5%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2%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84%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2%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5116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Career/Technical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97320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With a Disability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86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  <a:latin typeface="+mj-lt"/>
                        </a:rPr>
                        <a:t>51%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  <a:latin typeface="+mj-lt"/>
                        </a:rPr>
                        <a:t>15%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1%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30%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2%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511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No Disability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540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  <a:latin typeface="+mj-lt"/>
                        </a:rPr>
                        <a:t>49%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  <a:latin typeface="+mj-lt"/>
                        </a:rPr>
                        <a:t>14%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3%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31%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3%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946" y="260648"/>
            <a:ext cx="8305800" cy="792088"/>
          </a:xfrm>
        </p:spPr>
        <p:txBody>
          <a:bodyPr/>
          <a:lstStyle/>
          <a:p>
            <a:pPr algn="ctr"/>
            <a:r>
              <a:rPr lang="en-US" b="0" dirty="0">
                <a:effectLst/>
              </a:rPr>
              <a:t>Employment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5536" y="6331386"/>
            <a:ext cx="86415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aseline="30000" dirty="0">
                <a:latin typeface="Arial Narrow" panose="020B0606020202030204" pitchFamily="34" charset="0"/>
              </a:rPr>
              <a:t>1</a:t>
            </a:r>
            <a:r>
              <a:rPr lang="en-US" sz="1000" dirty="0">
                <a:latin typeface="Arial Narrow" panose="020B0606020202030204" pitchFamily="34" charset="0"/>
              </a:rPr>
              <a:t> Fichten, C.S., Jorgensen, S., Havel, A., Barile, M., Ferraro, V., Landry, M-E., Fiset, D., Juhel, J-C., Chwojka, C., Nguyen, M.N., Amsel, R. &amp; Asuncion, J.V. (2012). What happens after graduation? Outcomes, employment, and recommendations of recent junior/community college graduates with and without disabilities. Disability and Rehabilitation 34(11), 917-924.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8" y="1290472"/>
            <a:ext cx="9036496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lvl="1">
              <a:spcBef>
                <a:spcPts val="3000"/>
              </a:spcBef>
              <a:buClr>
                <a:srgbClr val="002060"/>
              </a:buClr>
              <a:buSzPct val="110000"/>
            </a:pPr>
            <a:r>
              <a:rPr lang="en-US" sz="3400" dirty="0">
                <a:latin typeface="Arial Narrow" pitchFamily="34" charset="0"/>
              </a:rPr>
              <a:t> Graduates of 3 colleges 5-10 months after </a:t>
            </a:r>
            <a:r>
              <a:rPr lang="en-US" sz="3400" dirty="0" err="1">
                <a:latin typeface="Arial Narrow" pitchFamily="34" charset="0"/>
              </a:rPr>
              <a:t>graduation</a:t>
            </a:r>
            <a:r>
              <a:rPr lang="en-US" sz="3400" baseline="30000" dirty="0" err="1">
                <a:latin typeface="Arial Narrow" pitchFamily="34" charset="0"/>
              </a:rPr>
              <a:t>1</a:t>
            </a:r>
            <a:r>
              <a:rPr lang="en-US" sz="3400" baseline="30000" dirty="0">
                <a:latin typeface="Arial Narrow" pitchFamily="34" charset="0"/>
              </a:rPr>
              <a:t> </a:t>
            </a:r>
            <a:endParaRPr lang="en-US" sz="3400" dirty="0">
              <a:latin typeface="Arial Narrow" pitchFamily="34" charset="0"/>
            </a:endParaRPr>
          </a:p>
          <a:p>
            <a:pPr marL="1171575" lvl="2" indent="-257175">
              <a:buClr>
                <a:srgbClr val="002060"/>
              </a:buClr>
              <a:buSzPct val="110000"/>
              <a:buFont typeface="Arial" pitchFamily="34" charset="0"/>
              <a:buChar char="•"/>
            </a:pPr>
            <a:endParaRPr lang="en-US" sz="3600" dirty="0">
              <a:latin typeface="+mj-lt"/>
            </a:endParaRPr>
          </a:p>
          <a:p>
            <a:pPr marL="1171575" lvl="2" indent="-257175">
              <a:buClr>
                <a:srgbClr val="002060"/>
              </a:buClr>
              <a:buSzPct val="110000"/>
              <a:buFont typeface="Arial" pitchFamily="34" charset="0"/>
              <a:buChar char="•"/>
            </a:pPr>
            <a:r>
              <a:rPr lang="en-US" sz="3600" dirty="0">
                <a:latin typeface="+mj-lt"/>
              </a:rPr>
              <a:t>-</a:t>
            </a:r>
          </a:p>
        </p:txBody>
      </p:sp>
      <p:pic>
        <p:nvPicPr>
          <p:cNvPr id="6146" name="Picture 2" title="Image: &quot;un&quot; crossed out in word &quot;unemployed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473" y="2060848"/>
            <a:ext cx="1107207" cy="736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7B59F-D63B-4DF2-8647-20A8DA6F981F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555776" y="2204864"/>
            <a:ext cx="86409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</a:p>
          <a:p>
            <a:pPr algn="ctr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27015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305800" cy="782960"/>
          </a:xfrm>
        </p:spPr>
        <p:txBody>
          <a:bodyPr/>
          <a:lstStyle/>
          <a:p>
            <a:r>
              <a:rPr lang="en-US" sz="4400" b="0" dirty="0">
                <a:effectLst/>
              </a:rPr>
              <a:t>Employment: 4 Year Follow-</a:t>
            </a:r>
            <a:r>
              <a:rPr lang="en-US" sz="4400" b="0" dirty="0" err="1">
                <a:effectLst/>
              </a:rPr>
              <a:t>up</a:t>
            </a:r>
            <a:r>
              <a:rPr lang="en-US" sz="4400" b="0" baseline="30000" dirty="0" err="1">
                <a:effectLst/>
              </a:rPr>
              <a:t>1</a:t>
            </a:r>
            <a:endParaRPr lang="en-US" sz="4400" b="0" baseline="30000" dirty="0">
              <a:effectLst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7B59F-D63B-4DF2-8647-20A8DA6F981F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67544" y="1124744"/>
            <a:ext cx="8676456" cy="670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1963" lvl="1" indent="-461963">
              <a:spcBef>
                <a:spcPts val="600"/>
              </a:spcBef>
              <a:buClr>
                <a:srgbClr val="0033CC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175 university &amp; 77 college students</a:t>
            </a:r>
          </a:p>
          <a:p>
            <a:pPr marL="461963" lvl="1" indent="-461963">
              <a:spcBef>
                <a:spcPts val="600"/>
              </a:spcBef>
              <a:buClr>
                <a:srgbClr val="0033CC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4 years later</a:t>
            </a:r>
          </a:p>
          <a:p>
            <a:pPr marL="919163" lvl="2" indent="-461963">
              <a:spcBef>
                <a:spcPts val="600"/>
              </a:spcBef>
              <a:buClr>
                <a:srgbClr val="0033CC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193 graduated from original program</a:t>
            </a:r>
          </a:p>
          <a:p>
            <a:pPr marL="919163" lvl="2" indent="-461963">
              <a:spcBef>
                <a:spcPts val="600"/>
              </a:spcBef>
              <a:buClr>
                <a:srgbClr val="0033CC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59 dropped out</a:t>
            </a:r>
          </a:p>
          <a:p>
            <a:pPr marL="461963" lvl="1" indent="-461963">
              <a:spcBef>
                <a:spcPts val="600"/>
              </a:spcBef>
              <a:buClr>
                <a:srgbClr val="0033CC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Employment outcome</a:t>
            </a:r>
          </a:p>
          <a:p>
            <a:pPr marL="919163" lvl="2" indent="-461963">
              <a:spcBef>
                <a:spcPts val="600"/>
              </a:spcBef>
              <a:buClr>
                <a:srgbClr val="0033CC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9% not in the labor force</a:t>
            </a:r>
          </a:p>
          <a:p>
            <a:pPr marL="919163" lvl="2" indent="-461963">
              <a:spcBef>
                <a:spcPts val="600"/>
              </a:spcBef>
              <a:buClr>
                <a:srgbClr val="0033CC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Of those in the labor force</a:t>
            </a:r>
          </a:p>
          <a:p>
            <a:pPr marL="1376363" lvl="3" indent="-461963">
              <a:spcBef>
                <a:spcPts val="600"/>
              </a:spcBef>
              <a:buClr>
                <a:srgbClr val="0033CC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82% employed (94% if no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disability</a:t>
            </a:r>
            <a:r>
              <a:rPr lang="en-US" sz="3000" baseline="30000" dirty="0" err="1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919163" lvl="2" indent="-461963">
              <a:spcBef>
                <a:spcPts val="600"/>
              </a:spcBef>
              <a:buClr>
                <a:srgbClr val="0033CC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Jobs of grads closely related to field of study</a:t>
            </a:r>
          </a:p>
          <a:p>
            <a:pPr marL="919163" lvl="2" indent="-461963">
              <a:buClr>
                <a:srgbClr val="0033CC"/>
              </a:buClr>
              <a:buSzPct val="110000"/>
              <a:buFont typeface="Arial" panose="020B0604020202020204" pitchFamily="34" charset="0"/>
              <a:buChar char="•"/>
            </a:pP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33CC"/>
              </a:buClr>
              <a:buSzPct val="110000"/>
            </a:pPr>
            <a:r>
              <a:rPr lang="en-US" sz="1000" baseline="30000" dirty="0" err="1">
                <a:latin typeface="Arial Narrow" panose="020B0606020202030204" pitchFamily="34" charset="0"/>
                <a:cs typeface="Arial" panose="020B0604020202020204" pitchFamily="34" charset="0"/>
              </a:rPr>
              <a:t>2</a:t>
            </a:r>
            <a:r>
              <a:rPr lang="en-US" sz="1000" dirty="0" err="1">
                <a:latin typeface="Arial Narrow" panose="020B0606020202030204" pitchFamily="34" charset="0"/>
              </a:rPr>
              <a:t>Statistics</a:t>
            </a:r>
            <a:r>
              <a:rPr lang="en-US" sz="1000" dirty="0">
                <a:latin typeface="Arial Narrow" panose="020B0606020202030204" pitchFamily="34" charset="0"/>
              </a:rPr>
              <a:t> Canada, Labour Force Survey. (2015). Unemployment rates of 25-to 29-years-olds, by educational attainment, Canada and provinces, 1995, 2000, 2005, and 2010 </a:t>
            </a:r>
            <a:br>
              <a:rPr lang="en-US" sz="1000" dirty="0">
                <a:latin typeface="Arial Narrow" panose="020B0606020202030204" pitchFamily="34" charset="0"/>
              </a:rPr>
            </a:br>
            <a:r>
              <a:rPr lang="en-US" sz="1000" dirty="0">
                <a:latin typeface="Arial Narrow" panose="020B0606020202030204" pitchFamily="34" charset="0"/>
              </a:rPr>
              <a:t>to 2013. Retrieved from http://www.statcan.gc.ca/pub/81-582-x/2015001/tbl/tble3.2-eng.htm</a:t>
            </a:r>
            <a:endParaRPr lang="en-US" sz="1000" dirty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0" lvl="1">
              <a:buClr>
                <a:srgbClr val="0033CC"/>
              </a:buClr>
              <a:buSzPct val="110000"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470530" lvl="1" indent="-812662">
              <a:buFont typeface="Arial" panose="020B0604020202020204" pitchFamily="34" charset="0"/>
              <a:buChar char="•"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470530" lvl="1" indent="-812662">
              <a:buFont typeface="Arial" panose="020B0604020202020204" pitchFamily="34" charset="0"/>
              <a:buChar char="•"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470530" lvl="1" indent="-812662">
              <a:buFont typeface="Arial" panose="020B0604020202020204" pitchFamily="34" charset="0"/>
              <a:buChar char="•"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381470"/>
            <a:ext cx="974974" cy="1615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3437578"/>
            <a:ext cx="942188" cy="783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5927316"/>
            <a:ext cx="8496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00"/>
              </a:lnSpc>
            </a:pPr>
            <a:r>
              <a:rPr lang="en-US" sz="1000" baseline="30000" dirty="0" err="1">
                <a:latin typeface="Arial Narrow" panose="020B0606020202030204" pitchFamily="34" charset="0"/>
              </a:rPr>
              <a:t>1</a:t>
            </a:r>
            <a:r>
              <a:rPr lang="en-US" sz="1000" dirty="0" err="1">
                <a:latin typeface="Arial Narrow" panose="020B0606020202030204" pitchFamily="34" charset="0"/>
              </a:rPr>
              <a:t>Fichten</a:t>
            </a:r>
            <a:r>
              <a:rPr lang="en-US" sz="1000" dirty="0">
                <a:latin typeface="Arial Narrow" panose="020B0606020202030204" pitchFamily="34" charset="0"/>
              </a:rPr>
              <a:t>, C. S., Jorgensen, S., Havel, A., Barile, M., Ferraro, V., Landry, M.-E., Fiset, D., Juhel, J.-C., Chwojka, C., Nguyen, M. N., &amp; Asuncion, J. V. (2012). What happens after graduation? Outcomes, employment, and recommendations of recent junior/community college graduates with and without disabilities. Disability and Rehabilitation, 34(11), 917-924. 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467544" y="5927316"/>
            <a:ext cx="84969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4738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07375" cy="914400"/>
          </a:xfrm>
        </p:spPr>
        <p:txBody>
          <a:bodyPr/>
          <a:lstStyle/>
          <a:p>
            <a:r>
              <a:rPr lang="en-CA" altLang="en-US" sz="2800" dirty="0">
                <a:latin typeface="Arial" charset="0"/>
                <a:cs typeface="Arial" charset="0"/>
              </a:rPr>
              <a:t>Specialized ICTs Used by Students with LD            and Experts’ Recommendations</a:t>
            </a:r>
          </a:p>
        </p:txBody>
      </p:sp>
      <p:graphicFrame>
        <p:nvGraphicFramePr>
          <p:cNvPr id="2" name="Content Placeholder 1" descr="Table showing specialized ICTs Used by Students with LD and Experts’ Recommendations" title="Table showing specialized ICTs Used by Students with LD and Experts’ Recommendations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231697388"/>
              </p:ext>
            </p:extLst>
          </p:nvPr>
        </p:nvGraphicFramePr>
        <p:xfrm>
          <a:off x="457200" y="1196755"/>
          <a:ext cx="8229600" cy="5112565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404279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9857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835183">
                <a:tc>
                  <a:txBody>
                    <a:bodyPr/>
                    <a:lstStyle/>
                    <a:p>
                      <a:r>
                        <a:rPr lang="en-CA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Specialized ICTs</a:t>
                      </a:r>
                    </a:p>
                  </a:txBody>
                  <a:tcPr marT="45723" marB="45723"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Students with LD</a:t>
                      </a:r>
                    </a:p>
                  </a:txBody>
                  <a:tcPr marT="45723" marB="45723"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Experts </a:t>
                      </a:r>
                    </a:p>
                  </a:txBody>
                  <a:tcPr marT="45723" marB="45723"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63990">
                <a:tc>
                  <a:txBody>
                    <a:bodyPr/>
                    <a:lstStyle/>
                    <a:p>
                      <a:r>
                        <a:rPr lang="en-CA" sz="2400" dirty="0">
                          <a:highlight>
                            <a:srgbClr val="FFFF0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Kurzweil</a:t>
                      </a:r>
                      <a:r>
                        <a:rPr lang="en-CA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3000</a:t>
                      </a:r>
                    </a:p>
                  </a:txBody>
                  <a:tcPr marT="45723" marB="45723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CA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6%</a:t>
                      </a:r>
                    </a:p>
                  </a:txBody>
                  <a:tcPr marT="45723" marB="45723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CA" sz="2400" dirty="0">
                          <a:highlight>
                            <a:srgbClr val="FFFF0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  <a:r>
                        <a:rPr lang="en-CA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T="45723" marB="45723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63990">
                <a:tc>
                  <a:txBody>
                    <a:bodyPr/>
                    <a:lstStyle/>
                    <a:p>
                      <a:r>
                        <a:rPr lang="en-CA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Wynn</a:t>
                      </a:r>
                    </a:p>
                  </a:txBody>
                  <a:tcPr marT="45723" marB="45723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CA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3%</a:t>
                      </a:r>
                    </a:p>
                  </a:txBody>
                  <a:tcPr marT="45723" marB="45723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CA" sz="2400" dirty="0">
                          <a:highlight>
                            <a:srgbClr val="FFFF0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  <a:r>
                        <a:rPr lang="en-CA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T="45723" marB="45723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63990">
                <a:tc>
                  <a:txBody>
                    <a:bodyPr/>
                    <a:lstStyle/>
                    <a:p>
                      <a:r>
                        <a:rPr lang="en-CA" sz="2400" dirty="0">
                          <a:highlight>
                            <a:srgbClr val="FFFF0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Dictation</a:t>
                      </a:r>
                      <a:r>
                        <a:rPr lang="en-CA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software</a:t>
                      </a:r>
                    </a:p>
                  </a:txBody>
                  <a:tcPr marT="45723" marB="45723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CA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10%</a:t>
                      </a:r>
                    </a:p>
                  </a:txBody>
                  <a:tcPr marT="45723" marB="45723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CA" sz="2400" dirty="0">
                          <a:highlight>
                            <a:srgbClr val="FFFF0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</a:t>
                      </a:r>
                      <a:r>
                        <a:rPr lang="en-CA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T="45723" marB="45723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63990">
                <a:tc>
                  <a:txBody>
                    <a:bodyPr/>
                    <a:lstStyle/>
                    <a:p>
                      <a:r>
                        <a:rPr lang="en-CA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WordQ</a:t>
                      </a:r>
                    </a:p>
                  </a:txBody>
                  <a:tcPr marT="45723" marB="45723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CA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25%</a:t>
                      </a:r>
                    </a:p>
                  </a:txBody>
                  <a:tcPr marT="45723" marB="45723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CA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29%</a:t>
                      </a:r>
                    </a:p>
                  </a:txBody>
                  <a:tcPr marT="45723" marB="45723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63990">
                <a:tc>
                  <a:txBody>
                    <a:bodyPr/>
                    <a:lstStyle/>
                    <a:p>
                      <a:r>
                        <a:rPr lang="en-CA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Text-to-speech software</a:t>
                      </a:r>
                    </a:p>
                  </a:txBody>
                  <a:tcPr marT="45723" marB="45723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CA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18%</a:t>
                      </a:r>
                    </a:p>
                  </a:txBody>
                  <a:tcPr marT="45723" marB="45723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CA" sz="2400" dirty="0">
                          <a:highlight>
                            <a:srgbClr val="FFFF0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</a:t>
                      </a:r>
                      <a:r>
                        <a:rPr lang="en-CA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T="45723" marB="45723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63990">
                <a:tc>
                  <a:txBody>
                    <a:bodyPr/>
                    <a:lstStyle/>
                    <a:p>
                      <a:r>
                        <a:rPr lang="en-CA" sz="2400" dirty="0">
                          <a:highlight>
                            <a:srgbClr val="FFFF0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Scanning</a:t>
                      </a:r>
                      <a:r>
                        <a:rPr lang="en-CA" sz="2400" baseline="0" dirty="0">
                          <a:highlight>
                            <a:srgbClr val="FFFF0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/OCR</a:t>
                      </a:r>
                      <a:endParaRPr lang="en-CA" sz="2400" dirty="0">
                        <a:highlight>
                          <a:srgbClr val="FFFF00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3" marB="45723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CA" sz="2400" dirty="0">
                          <a:highlight>
                            <a:srgbClr val="FFFF0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  <a:r>
                        <a:rPr lang="en-CA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T="45723" marB="45723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CA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9%</a:t>
                      </a:r>
                    </a:p>
                  </a:txBody>
                  <a:tcPr marT="45723" marB="45723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835183">
                <a:tc>
                  <a:txBody>
                    <a:bodyPr/>
                    <a:lstStyle/>
                    <a:p>
                      <a:r>
                        <a:rPr lang="en-CA" sz="2400" dirty="0">
                          <a:highlight>
                            <a:srgbClr val="FFFF0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Mind-mapping/</a:t>
                      </a:r>
                      <a:r>
                        <a:rPr lang="en-CA" sz="2400" baseline="0" dirty="0">
                          <a:highlight>
                            <a:srgbClr val="FFFF0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concept</a:t>
                      </a:r>
                      <a:r>
                        <a:rPr lang="en-CA" sz="2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mapping</a:t>
                      </a:r>
                      <a:endParaRPr lang="en-CA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3" marB="45723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CA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10%</a:t>
                      </a:r>
                    </a:p>
                  </a:txBody>
                  <a:tcPr marT="45723" marB="45723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CA" sz="2400" dirty="0">
                          <a:highlight>
                            <a:srgbClr val="FFFF0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</a:t>
                      </a:r>
                      <a:r>
                        <a:rPr lang="en-CA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T="45723" marB="45723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658259">
                <a:tc>
                  <a:txBody>
                    <a:bodyPr/>
                    <a:lstStyle/>
                    <a:p>
                      <a:r>
                        <a:rPr lang="en-CA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Smartpen</a:t>
                      </a:r>
                      <a:endParaRPr lang="en-CA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3" marB="45723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CA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3%</a:t>
                      </a:r>
                    </a:p>
                  </a:txBody>
                  <a:tcPr marT="45723" marB="45723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CA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3%</a:t>
                      </a:r>
                    </a:p>
                  </a:txBody>
                  <a:tcPr marT="45723" marB="45723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14383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1D49A12F-39DD-45CD-AD2E-5D86F37C3BBC}" type="slidenum">
              <a:rPr lang="fr-FR" altLang="fr-FR" sz="1400">
                <a:solidFill>
                  <a:srgbClr val="0033CC"/>
                </a:solidFill>
                <a:latin typeface="Arial" charset="0"/>
              </a:rPr>
              <a:pPr/>
              <a:t>8</a:t>
            </a:fld>
            <a:endParaRPr lang="fr-FR" altLang="fr-FR" sz="1400">
              <a:solidFill>
                <a:srgbClr val="0033CC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08920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07375" cy="828675"/>
          </a:xfrm>
        </p:spPr>
        <p:txBody>
          <a:bodyPr/>
          <a:lstStyle/>
          <a:p>
            <a:r>
              <a:rPr lang="en-CA" altLang="en-US" sz="2800" dirty="0">
                <a:latin typeface="Arial" charset="0"/>
                <a:cs typeface="Arial" charset="0"/>
              </a:rPr>
              <a:t>General-Use ICTs Used by Students with LD           and Experts’ Recommendations</a:t>
            </a:r>
          </a:p>
        </p:txBody>
      </p:sp>
      <p:graphicFrame>
        <p:nvGraphicFramePr>
          <p:cNvPr id="2" name="Content Placeholder 1" descr="Table showing General-Use ICTs Used by Students with LD and Experts’ Recommendations" title="Table showing General-Use ICTs Used by Students with LD and Experts’ Recommendations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608888047"/>
              </p:ext>
            </p:extLst>
          </p:nvPr>
        </p:nvGraphicFramePr>
        <p:xfrm>
          <a:off x="457200" y="1268413"/>
          <a:ext cx="8179688" cy="4937400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39928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9857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822874">
                <a:tc>
                  <a:txBody>
                    <a:bodyPr/>
                    <a:lstStyle/>
                    <a:p>
                      <a:r>
                        <a:rPr lang="en-CA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General-Use ICTs</a:t>
                      </a:r>
                    </a:p>
                  </a:txBody>
                  <a:tcPr marT="45702" marB="45702"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Students with LD</a:t>
                      </a:r>
                    </a:p>
                  </a:txBody>
                  <a:tcPr marT="45702" marB="45702"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Experts </a:t>
                      </a:r>
                    </a:p>
                  </a:txBody>
                  <a:tcPr marT="45702" marB="45702"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7139">
                <a:tc>
                  <a:txBody>
                    <a:bodyPr/>
                    <a:lstStyle/>
                    <a:p>
                      <a:r>
                        <a:rPr lang="en-CA" sz="2400" dirty="0">
                          <a:highlight>
                            <a:srgbClr val="FFFF0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Office</a:t>
                      </a:r>
                      <a:r>
                        <a:rPr lang="en-CA" sz="2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suite</a:t>
                      </a:r>
                      <a:endParaRPr lang="en-CA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02" marB="45702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CA" sz="2400" dirty="0">
                          <a:highlight>
                            <a:srgbClr val="FFFF0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</a:t>
                      </a:r>
                      <a:r>
                        <a:rPr lang="en-CA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T="45702" marB="45702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CA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71%</a:t>
                      </a:r>
                    </a:p>
                  </a:txBody>
                  <a:tcPr marT="45702" marB="45702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7139">
                <a:tc>
                  <a:txBody>
                    <a:bodyPr/>
                    <a:lstStyle/>
                    <a:p>
                      <a:r>
                        <a:rPr lang="en-CA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Antidote</a:t>
                      </a:r>
                    </a:p>
                  </a:txBody>
                  <a:tcPr marT="45702" marB="45702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CA" sz="2400" dirty="0">
                          <a:highlight>
                            <a:srgbClr val="FFFF0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</a:t>
                      </a:r>
                      <a:r>
                        <a:rPr lang="en-CA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T="45702" marB="45702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CA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47%</a:t>
                      </a:r>
                    </a:p>
                  </a:txBody>
                  <a:tcPr marT="45702" marB="45702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57139">
                <a:tc>
                  <a:txBody>
                    <a:bodyPr/>
                    <a:lstStyle/>
                    <a:p>
                      <a:r>
                        <a:rPr lang="en-CA" sz="2400" dirty="0">
                          <a:highlight>
                            <a:srgbClr val="FFFF0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Electronic</a:t>
                      </a:r>
                      <a:r>
                        <a:rPr lang="en-CA" sz="2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dictionary</a:t>
                      </a:r>
                      <a:endParaRPr lang="en-CA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02" marB="45702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CA" sz="2400" dirty="0">
                          <a:highlight>
                            <a:srgbClr val="FFFF0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58%</a:t>
                      </a:r>
                    </a:p>
                  </a:txBody>
                  <a:tcPr marT="45702" marB="45702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CA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2%</a:t>
                      </a:r>
                    </a:p>
                  </a:txBody>
                  <a:tcPr marT="45702" marB="45702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57139">
                <a:tc>
                  <a:txBody>
                    <a:bodyPr/>
                    <a:lstStyle/>
                    <a:p>
                      <a:r>
                        <a:rPr lang="en-CA" sz="2400" dirty="0">
                          <a:highlight>
                            <a:srgbClr val="FFFF0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MP3</a:t>
                      </a:r>
                      <a:r>
                        <a:rPr lang="en-CA" sz="2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to listen to books/texts</a:t>
                      </a:r>
                      <a:endParaRPr lang="en-CA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02" marB="45702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CA" sz="2400" dirty="0">
                          <a:highlight>
                            <a:srgbClr val="FFFF0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r>
                        <a:rPr lang="en-CA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T="45702" marB="45702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CA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2%</a:t>
                      </a:r>
                    </a:p>
                  </a:txBody>
                  <a:tcPr marT="45702" marB="45702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57139">
                <a:tc>
                  <a:txBody>
                    <a:bodyPr/>
                    <a:lstStyle/>
                    <a:p>
                      <a:r>
                        <a:rPr lang="en-CA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E-book</a:t>
                      </a:r>
                    </a:p>
                  </a:txBody>
                  <a:tcPr marT="45702" marB="45702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CA" sz="2400" dirty="0">
                          <a:highlight>
                            <a:srgbClr val="FFFF0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r>
                        <a:rPr lang="en-CA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T="45702" marB="45702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CA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0%</a:t>
                      </a:r>
                    </a:p>
                  </a:txBody>
                  <a:tcPr marT="45702" marB="45702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57139">
                <a:tc>
                  <a:txBody>
                    <a:bodyPr/>
                    <a:lstStyle/>
                    <a:p>
                      <a:r>
                        <a:rPr lang="en-CA" sz="2400" dirty="0">
                          <a:highlight>
                            <a:srgbClr val="FFFF0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PDF</a:t>
                      </a:r>
                    </a:p>
                  </a:txBody>
                  <a:tcPr marT="45702" marB="45702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CA" sz="2400" dirty="0">
                          <a:highlight>
                            <a:srgbClr val="FFFF0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</a:t>
                      </a:r>
                      <a:r>
                        <a:rPr lang="en-CA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T="45702" marB="45702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CA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0%</a:t>
                      </a:r>
                    </a:p>
                  </a:txBody>
                  <a:tcPr marT="45702" marB="45702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57139">
                <a:tc>
                  <a:txBody>
                    <a:bodyPr/>
                    <a:lstStyle/>
                    <a:p>
                      <a:r>
                        <a:rPr lang="en-CA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Digital recorder</a:t>
                      </a:r>
                    </a:p>
                  </a:txBody>
                  <a:tcPr marT="45702" marB="45702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CA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16%</a:t>
                      </a:r>
                    </a:p>
                  </a:txBody>
                  <a:tcPr marT="45702" marB="45702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CA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16%</a:t>
                      </a:r>
                    </a:p>
                  </a:txBody>
                  <a:tcPr marT="45702" marB="45702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57139">
                <a:tc>
                  <a:txBody>
                    <a:bodyPr/>
                    <a:lstStyle/>
                    <a:p>
                      <a:r>
                        <a:rPr lang="en-CA" sz="2400" dirty="0">
                          <a:highlight>
                            <a:srgbClr val="FFFF0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Laptop</a:t>
                      </a:r>
                    </a:p>
                  </a:txBody>
                  <a:tcPr marT="45702" marB="45702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CA" sz="2400" dirty="0">
                          <a:highlight>
                            <a:srgbClr val="FFFF0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85%</a:t>
                      </a:r>
                    </a:p>
                  </a:txBody>
                  <a:tcPr marT="45702" marB="45702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CA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36%</a:t>
                      </a:r>
                    </a:p>
                  </a:txBody>
                  <a:tcPr marT="45702" marB="45702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57139">
                <a:tc>
                  <a:txBody>
                    <a:bodyPr/>
                    <a:lstStyle/>
                    <a:p>
                      <a:r>
                        <a:rPr lang="en-CA" sz="2400" dirty="0">
                          <a:highlight>
                            <a:srgbClr val="FFFF0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Smartphone/iPod</a:t>
                      </a:r>
                      <a:r>
                        <a:rPr lang="en-CA" sz="2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etc.</a:t>
                      </a:r>
                      <a:endParaRPr lang="en-CA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02" marB="45702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CA" sz="2400" dirty="0">
                          <a:highlight>
                            <a:srgbClr val="FFFF0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</a:t>
                      </a:r>
                      <a:r>
                        <a:rPr lang="en-CA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T="45702" marB="45702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CA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10%</a:t>
                      </a:r>
                    </a:p>
                  </a:txBody>
                  <a:tcPr marT="45702" marB="45702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15411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17918937-F28B-4B37-8D34-C4ACF8F76629}" type="slidenum">
              <a:rPr lang="fr-FR" altLang="fr-FR" sz="1400">
                <a:solidFill>
                  <a:srgbClr val="0033CC"/>
                </a:solidFill>
                <a:latin typeface="Arial" charset="0"/>
              </a:rPr>
              <a:pPr/>
              <a:t>9</a:t>
            </a:fld>
            <a:endParaRPr lang="fr-FR" altLang="fr-FR" sz="1400">
              <a:solidFill>
                <a:srgbClr val="0033CC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81039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e">
  <a:themeElements>
    <a:clrScheme name="Custom 1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0000CC"/>
      </a:hlink>
      <a:folHlink>
        <a:srgbClr val="002060"/>
      </a:folHlink>
    </a:clrScheme>
    <a:fontScheme name="Origin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7692</TotalTime>
  <Words>1268</Words>
  <Application>Microsoft Office PowerPoint</Application>
  <PresentationFormat>On-screen Show (4:3)</PresentationFormat>
  <Paragraphs>292</Paragraphs>
  <Slides>18</Slides>
  <Notes>13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Origine</vt:lpstr>
      <vt:lpstr>Worksheet</vt:lpstr>
      <vt:lpstr>Postsecondary Students With Disabilities: How Research Informs Practice </vt:lpstr>
      <vt:lpstr>PowerPoint Presentation</vt:lpstr>
      <vt:lpstr>Who are We Talking About: Enrollment</vt:lpstr>
      <vt:lpstr>Grades</vt:lpstr>
      <vt:lpstr>Graduation / Persistence</vt:lpstr>
      <vt:lpstr>Employment</vt:lpstr>
      <vt:lpstr>Employment: 4 Year Follow-up1</vt:lpstr>
      <vt:lpstr>Specialized ICTs Used by Students with LD            and Experts’ Recommendations</vt:lpstr>
      <vt:lpstr>General-Use ICTs Used by Students with LD           and Experts’ Recommendations</vt:lpstr>
      <vt:lpstr>Learning Disabilities &amp; Universal Design</vt:lpstr>
      <vt:lpstr>From Research to Real Life</vt:lpstr>
      <vt:lpstr>The Birth of FANDI</vt:lpstr>
      <vt:lpstr>FANDI in 2016</vt:lpstr>
      <vt:lpstr>Some of Adaptech’s Favourites</vt:lpstr>
      <vt:lpstr>Product Categories (1)</vt:lpstr>
      <vt:lpstr>Product Categories (2)</vt:lpstr>
      <vt:lpstr>Your Favorites</vt:lpstr>
      <vt:lpstr>Questions?</vt:lpstr>
    </vt:vector>
  </TitlesOfParts>
  <Company>TRADINTEK - Services linguistiques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TRA6053 - Méthodologie et outils de la localisation II</dc:title>
  <dc:creator>Christian Mayer</dc:creator>
  <cp:lastModifiedBy>Admin</cp:lastModifiedBy>
  <cp:revision>787</cp:revision>
  <cp:lastPrinted>2016-03-03T00:37:17Z</cp:lastPrinted>
  <dcterms:created xsi:type="dcterms:W3CDTF">2002-08-29T15:31:57Z</dcterms:created>
  <dcterms:modified xsi:type="dcterms:W3CDTF">2019-01-08T17:02:51Z</dcterms:modified>
</cp:coreProperties>
</file>