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809" r:id="rId2"/>
  </p:sldMasterIdLst>
  <p:notesMasterIdLst>
    <p:notesMasterId r:id="rId15"/>
  </p:notesMasterIdLst>
  <p:handoutMasterIdLst>
    <p:handoutMasterId r:id="rId16"/>
  </p:handoutMasterIdLst>
  <p:sldIdLst>
    <p:sldId id="355" r:id="rId3"/>
    <p:sldId id="311" r:id="rId4"/>
    <p:sldId id="356" r:id="rId5"/>
    <p:sldId id="357" r:id="rId6"/>
    <p:sldId id="358" r:id="rId7"/>
    <p:sldId id="359" r:id="rId8"/>
    <p:sldId id="367" r:id="rId9"/>
    <p:sldId id="363" r:id="rId10"/>
    <p:sldId id="362" r:id="rId11"/>
    <p:sldId id="365" r:id="rId12"/>
    <p:sldId id="366" r:id="rId13"/>
    <p:sldId id="368" r:id="rId14"/>
  </p:sldIdLst>
  <p:sldSz cx="9144000" cy="6858000" type="screen4x3"/>
  <p:notesSz cx="7315200" cy="9601200"/>
  <p:defaultTextStyle>
    <a:defPPr>
      <a:defRPr lang="fr-CA"/>
    </a:defPPr>
    <a:lvl1pPr algn="l" rtl="0" fontAlgn="base">
      <a:spcBef>
        <a:spcPct val="0"/>
      </a:spcBef>
      <a:spcAft>
        <a:spcPct val="0"/>
      </a:spcAft>
      <a:defRPr sz="2400" kern="1200">
        <a:solidFill>
          <a:schemeClr val="tx1"/>
        </a:solidFill>
        <a:latin typeface="Tahoma" pitchFamily="34" charset="0"/>
        <a:ea typeface="+mn-ea"/>
        <a:cs typeface="Arial" charset="0"/>
      </a:defRPr>
    </a:lvl1pPr>
    <a:lvl2pPr marL="457200" algn="l" rtl="0" fontAlgn="base">
      <a:spcBef>
        <a:spcPct val="0"/>
      </a:spcBef>
      <a:spcAft>
        <a:spcPct val="0"/>
      </a:spcAft>
      <a:defRPr sz="2400" kern="1200">
        <a:solidFill>
          <a:schemeClr val="tx1"/>
        </a:solidFill>
        <a:latin typeface="Tahoma" pitchFamily="34" charset="0"/>
        <a:ea typeface="+mn-ea"/>
        <a:cs typeface="Arial" charset="0"/>
      </a:defRPr>
    </a:lvl2pPr>
    <a:lvl3pPr marL="914400" algn="l" rtl="0" fontAlgn="base">
      <a:spcBef>
        <a:spcPct val="0"/>
      </a:spcBef>
      <a:spcAft>
        <a:spcPct val="0"/>
      </a:spcAft>
      <a:defRPr sz="2400" kern="1200">
        <a:solidFill>
          <a:schemeClr val="tx1"/>
        </a:solidFill>
        <a:latin typeface="Tahoma" pitchFamily="34" charset="0"/>
        <a:ea typeface="+mn-ea"/>
        <a:cs typeface="Arial" charset="0"/>
      </a:defRPr>
    </a:lvl3pPr>
    <a:lvl4pPr marL="1371600" algn="l" rtl="0" fontAlgn="base">
      <a:spcBef>
        <a:spcPct val="0"/>
      </a:spcBef>
      <a:spcAft>
        <a:spcPct val="0"/>
      </a:spcAft>
      <a:defRPr sz="2400" kern="1200">
        <a:solidFill>
          <a:schemeClr val="tx1"/>
        </a:solidFill>
        <a:latin typeface="Tahoma" pitchFamily="34" charset="0"/>
        <a:ea typeface="+mn-ea"/>
        <a:cs typeface="Arial" charset="0"/>
      </a:defRPr>
    </a:lvl4pPr>
    <a:lvl5pPr marL="1828800" algn="l" rtl="0" fontAlgn="base">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wner" initials="O" lastIdx="2" clrIdx="0"/>
  <p:cmAuthor id="1" name="Admin"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D3DFEE"/>
    <a:srgbClr val="EAF0F7"/>
    <a:srgbClr val="A6B02A"/>
    <a:srgbClr val="A066CC"/>
    <a:srgbClr val="632E8A"/>
    <a:srgbClr val="722C88"/>
    <a:srgbClr val="418232"/>
    <a:srgbClr val="F1DA2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78" autoAdjust="0"/>
    <p:restoredTop sz="95113" autoAdjust="0"/>
  </p:normalViewPr>
  <p:slideViewPr>
    <p:cSldViewPr>
      <p:cViewPr varScale="1">
        <p:scale>
          <a:sx n="102" d="100"/>
          <a:sy n="102" d="100"/>
        </p:scale>
        <p:origin x="-666" y="-84"/>
      </p:cViewPr>
      <p:guideLst>
        <p:guide orient="horz" pos="2160"/>
        <p:guide pos="2880"/>
      </p:guideLst>
    </p:cSldViewPr>
  </p:slideViewPr>
  <p:outlineViewPr>
    <p:cViewPr>
      <p:scale>
        <a:sx n="33" d="100"/>
        <a:sy n="33" d="100"/>
      </p:scale>
      <p:origin x="0" y="240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spPr>
            <a:solidFill>
              <a:schemeClr val="accent6">
                <a:lumMod val="60000"/>
                <a:lumOff val="40000"/>
              </a:schemeClr>
            </a:solidFill>
          </c:spPr>
          <c:dPt>
            <c:idx val="0"/>
            <c:bubble3D val="0"/>
            <c:spPr>
              <a:solidFill>
                <a:schemeClr val="accent5"/>
              </a:solidFill>
            </c:spPr>
          </c:dPt>
          <c:dPt>
            <c:idx val="1"/>
            <c:bubble3D val="0"/>
            <c:spPr>
              <a:solidFill>
                <a:srgbClr val="F8A968"/>
              </a:solidFill>
            </c:spPr>
          </c:dPt>
          <c:dLbls>
            <c:spPr>
              <a:noFill/>
              <a:ln>
                <a:noFill/>
              </a:ln>
              <a:effectLst/>
            </c:spPr>
            <c:txPr>
              <a:bodyPr/>
              <a:lstStyle/>
              <a:p>
                <a:pPr>
                  <a:defRPr sz="18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Sheet1!$A$2:$A$3</c:f>
              <c:strCache>
                <c:ptCount val="2"/>
                <c:pt idx="0">
                  <c:v>Femmes </c:v>
                </c:pt>
                <c:pt idx="1">
                  <c:v>Hommes</c:v>
                </c:pt>
              </c:strCache>
            </c:strRef>
          </c:cat>
          <c:val>
            <c:numRef>
              <c:f>Sheet1!$B$2:$B$3</c:f>
              <c:numCache>
                <c:formatCode>0%</c:formatCode>
                <c:ptCount val="2"/>
                <c:pt idx="0">
                  <c:v>0.42</c:v>
                </c:pt>
                <c:pt idx="1">
                  <c:v>0.56999999999999995</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3177815809404425"/>
          <c:y val="0.35252221289961705"/>
          <c:w val="0.25679978552121285"/>
          <c:h val="0.2949555742007659"/>
        </c:manualLayout>
      </c:layout>
      <c:overlay val="0"/>
      <c:txPr>
        <a:bodyPr/>
        <a:lstStyle/>
        <a:p>
          <a:pPr>
            <a:defRPr sz="1800">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0"/>
          <c:order val="0"/>
          <c:dLbls>
            <c:spPr>
              <a:noFill/>
              <a:ln>
                <a:noFill/>
              </a:ln>
              <a:effectLst/>
            </c:spPr>
            <c:txPr>
              <a:bodyPr/>
              <a:lstStyle/>
              <a:p>
                <a:pPr>
                  <a:defRPr sz="18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Sheet1!$A$19:$A$21</c:f>
              <c:strCache>
                <c:ptCount val="3"/>
                <c:pt idx="0">
                  <c:v>Science humaines</c:v>
                </c:pt>
                <c:pt idx="1">
                  <c:v>Sciences</c:v>
                </c:pt>
                <c:pt idx="2">
                  <c:v>Arts</c:v>
                </c:pt>
              </c:strCache>
            </c:strRef>
          </c:cat>
          <c:val>
            <c:numRef>
              <c:f>Sheet1!$B$19:$B$21</c:f>
              <c:numCache>
                <c:formatCode>0%</c:formatCode>
                <c:ptCount val="3"/>
                <c:pt idx="0">
                  <c:v>0.38</c:v>
                </c:pt>
                <c:pt idx="1">
                  <c:v>0.4</c:v>
                </c:pt>
                <c:pt idx="2">
                  <c:v>0.21</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58722341743169781"/>
          <c:y val="5.7288568095654711E-2"/>
          <c:w val="0.37419911894540758"/>
          <c:h val="0.73264508603091283"/>
        </c:manualLayout>
      </c:layout>
      <c:overlay val="0"/>
      <c:txPr>
        <a:bodyPr/>
        <a:lstStyle/>
        <a:p>
          <a:pPr>
            <a:defRPr sz="2000">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175" tIns="48087" rIns="96175" bIns="48087" numCol="1" anchor="t" anchorCtr="0" compatLnSpc="1">
            <a:prstTxWarp prst="textNoShape">
              <a:avLst/>
            </a:prstTxWarp>
          </a:bodyPr>
          <a:lstStyle>
            <a:lvl1pPr eaLnBrk="1" hangingPunct="1">
              <a:defRPr sz="13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175" tIns="48087" rIns="96175" bIns="48087" numCol="1" anchor="t" anchorCtr="0" compatLnSpc="1">
            <a:prstTxWarp prst="textNoShape">
              <a:avLst/>
            </a:prstTxWarp>
          </a:bodyPr>
          <a:lstStyle>
            <a:lvl1pPr algn="r" eaLnBrk="1" hangingPunct="1">
              <a:defRPr sz="13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9121775"/>
            <a:ext cx="3170238" cy="477838"/>
          </a:xfrm>
          <a:prstGeom prst="rect">
            <a:avLst/>
          </a:prstGeom>
          <a:noFill/>
          <a:ln w="9525">
            <a:noFill/>
            <a:miter lim="800000"/>
            <a:headEnd/>
            <a:tailEnd/>
          </a:ln>
          <a:effectLst/>
        </p:spPr>
        <p:txBody>
          <a:bodyPr vert="horz" wrap="square" lIns="96175" tIns="48087" rIns="96175" bIns="48087" numCol="1" anchor="b" anchorCtr="0" compatLnSpc="1">
            <a:prstTxWarp prst="textNoShape">
              <a:avLst/>
            </a:prstTxWarp>
          </a:bodyPr>
          <a:lstStyle>
            <a:lvl1pPr eaLnBrk="1" hangingPunct="1">
              <a:defRPr sz="13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4143375" y="9121775"/>
            <a:ext cx="3170238" cy="477838"/>
          </a:xfrm>
          <a:prstGeom prst="rect">
            <a:avLst/>
          </a:prstGeom>
          <a:noFill/>
          <a:ln w="9525">
            <a:noFill/>
            <a:miter lim="800000"/>
            <a:headEnd/>
            <a:tailEnd/>
          </a:ln>
          <a:effectLst/>
        </p:spPr>
        <p:txBody>
          <a:bodyPr vert="horz" wrap="square" lIns="96175" tIns="48087" rIns="96175" bIns="48087" numCol="1" anchor="b" anchorCtr="0" compatLnSpc="1">
            <a:prstTxWarp prst="textNoShape">
              <a:avLst/>
            </a:prstTxWarp>
          </a:bodyPr>
          <a:lstStyle>
            <a:lvl1pPr algn="r" eaLnBrk="1" hangingPunct="1">
              <a:defRPr sz="1300">
                <a:latin typeface="Times New Roman" pitchFamily="18" charset="0"/>
              </a:defRPr>
            </a:lvl1pPr>
          </a:lstStyle>
          <a:p>
            <a:pPr>
              <a:defRPr/>
            </a:pPr>
            <a:fld id="{ABFBCFC4-915F-4B7A-AF7B-6C5B2058483D}" type="slidenum">
              <a:rPr lang="fr-CA" altLang="fr-FR"/>
              <a:pPr>
                <a:defRPr/>
              </a:pPr>
              <a:t>‹#›</a:t>
            </a:fld>
            <a:endParaRPr lang="fr-CA" altLang="fr-FR"/>
          </a:p>
        </p:txBody>
      </p:sp>
    </p:spTree>
    <p:extLst>
      <p:ext uri="{BB962C8B-B14F-4D97-AF65-F5344CB8AC3E}">
        <p14:creationId xmlns:p14="http://schemas.microsoft.com/office/powerpoint/2010/main" val="711871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175" tIns="48087" rIns="96175" bIns="48087" numCol="1" anchor="t" anchorCtr="0" compatLnSpc="1">
            <a:prstTxWarp prst="textNoShape">
              <a:avLst/>
            </a:prstTxWarp>
          </a:bodyPr>
          <a:lstStyle>
            <a:lvl1pPr eaLnBrk="1" hangingPunct="1">
              <a:defRPr sz="1300">
                <a:cs typeface="+mn-cs"/>
              </a:defRPr>
            </a:lvl1pPr>
          </a:lstStyle>
          <a:p>
            <a:pPr>
              <a:defRPr/>
            </a:pPr>
            <a:endParaRPr lang="fr-CA"/>
          </a:p>
        </p:txBody>
      </p:sp>
      <p:sp>
        <p:nvSpPr>
          <p:cNvPr id="6147"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175" tIns="48087" rIns="96175" bIns="48087" numCol="1" anchor="t" anchorCtr="0" compatLnSpc="1">
            <a:prstTxWarp prst="textNoShape">
              <a:avLst/>
            </a:prstTxWarp>
          </a:bodyPr>
          <a:lstStyle>
            <a:lvl1pPr algn="r" eaLnBrk="1" hangingPunct="1">
              <a:defRPr sz="1300">
                <a:cs typeface="+mn-cs"/>
              </a:defRPr>
            </a:lvl1pPr>
          </a:lstStyle>
          <a:p>
            <a:pPr>
              <a:defRPr/>
            </a:pPr>
            <a:endParaRPr lang="fr-CA"/>
          </a:p>
        </p:txBody>
      </p:sp>
      <p:sp>
        <p:nvSpPr>
          <p:cNvPr id="26628" name="Rectangle 4"/>
          <p:cNvSpPr>
            <a:spLocks noGrp="1" noRot="1" noChangeAspect="1" noChangeArrowheads="1" noTextEdit="1"/>
          </p:cNvSpPr>
          <p:nvPr>
            <p:ph type="sldImg" idx="2"/>
          </p:nvPr>
        </p:nvSpPr>
        <p:spPr bwMode="auto">
          <a:xfrm>
            <a:off x="1260475" y="720725"/>
            <a:ext cx="4797425"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175" tIns="48087" rIns="96175" bIns="48087" numCol="1" anchor="t" anchorCtr="0" compatLnSpc="1">
            <a:prstTxWarp prst="textNoShape">
              <a:avLst/>
            </a:prstTxWarp>
          </a:bodyPr>
          <a:lstStyle/>
          <a:p>
            <a:pPr lvl="0"/>
            <a:r>
              <a:rPr lang="fr-CA" noProof="0" smtClean="0"/>
              <a:t>Cliquez pour modifier les styles du texte du masque</a:t>
            </a:r>
          </a:p>
          <a:p>
            <a:pPr lvl="1"/>
            <a:r>
              <a:rPr lang="fr-CA" noProof="0" smtClean="0"/>
              <a:t>Deuxième niveau</a:t>
            </a:r>
          </a:p>
          <a:p>
            <a:pPr lvl="2"/>
            <a:r>
              <a:rPr lang="fr-CA" noProof="0" smtClean="0"/>
              <a:t>Troisième niveau</a:t>
            </a:r>
          </a:p>
          <a:p>
            <a:pPr lvl="3"/>
            <a:r>
              <a:rPr lang="fr-CA" noProof="0" smtClean="0"/>
              <a:t>Quatrième niveau</a:t>
            </a:r>
          </a:p>
          <a:p>
            <a:pPr lvl="4"/>
            <a:r>
              <a:rPr lang="fr-CA" noProof="0" smtClean="0"/>
              <a:t>Cinquième niveau</a:t>
            </a:r>
          </a:p>
        </p:txBody>
      </p:sp>
      <p:sp>
        <p:nvSpPr>
          <p:cNvPr id="6150"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square" lIns="96175" tIns="48087" rIns="96175" bIns="48087" numCol="1" anchor="b" anchorCtr="0" compatLnSpc="1">
            <a:prstTxWarp prst="textNoShape">
              <a:avLst/>
            </a:prstTxWarp>
          </a:bodyPr>
          <a:lstStyle>
            <a:lvl1pPr eaLnBrk="1" hangingPunct="1">
              <a:defRPr sz="1300">
                <a:cs typeface="+mn-cs"/>
              </a:defRPr>
            </a:lvl1pPr>
          </a:lstStyle>
          <a:p>
            <a:pPr>
              <a:defRPr/>
            </a:pPr>
            <a:endParaRPr lang="fr-CA"/>
          </a:p>
        </p:txBody>
      </p:sp>
      <p:sp>
        <p:nvSpPr>
          <p:cNvPr id="6151"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a:effectLst/>
        </p:spPr>
        <p:txBody>
          <a:bodyPr vert="horz" wrap="square" lIns="96175" tIns="48087" rIns="96175" bIns="48087" numCol="1" anchor="b" anchorCtr="0" compatLnSpc="1">
            <a:prstTxWarp prst="textNoShape">
              <a:avLst/>
            </a:prstTxWarp>
          </a:bodyPr>
          <a:lstStyle>
            <a:lvl1pPr algn="r" eaLnBrk="1" hangingPunct="1">
              <a:defRPr sz="1300"/>
            </a:lvl1pPr>
          </a:lstStyle>
          <a:p>
            <a:pPr>
              <a:defRPr/>
            </a:pPr>
            <a:fld id="{E2C8A11E-5ABF-4A61-A211-47474DD7C5ED}" type="slidenum">
              <a:rPr lang="fr-CA" altLang="fr-FR"/>
              <a:pPr>
                <a:defRPr/>
              </a:pPr>
              <a:t>‹#›</a:t>
            </a:fld>
            <a:endParaRPr lang="fr-CA" altLang="fr-FR"/>
          </a:p>
        </p:txBody>
      </p:sp>
    </p:spTree>
    <p:extLst>
      <p:ext uri="{BB962C8B-B14F-4D97-AF65-F5344CB8AC3E}">
        <p14:creationId xmlns:p14="http://schemas.microsoft.com/office/powerpoint/2010/main" val="21191400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xfrm>
            <a:off x="1497013" y="1200150"/>
            <a:ext cx="4321175" cy="3241675"/>
          </a:xfrm>
          <a:ln/>
        </p:spPr>
      </p:sp>
      <p:sp>
        <p:nvSpPr>
          <p:cNvPr id="92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LK</a:t>
            </a:r>
            <a:endParaRPr lang="en-US" altLang="en-US" b="1" dirty="0" smtClean="0"/>
          </a:p>
        </p:txBody>
      </p:sp>
      <p:sp>
        <p:nvSpPr>
          <p:cNvPr id="92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itchFamily="18" charset="0"/>
              </a:defRPr>
            </a:lvl1pPr>
            <a:lvl2pPr marL="746992" indent="-287305">
              <a:spcBef>
                <a:spcPct val="30000"/>
              </a:spcBef>
              <a:defRPr sz="1300">
                <a:solidFill>
                  <a:schemeClr val="tx1"/>
                </a:solidFill>
                <a:latin typeface="Times New Roman" pitchFamily="18" charset="0"/>
              </a:defRPr>
            </a:lvl2pPr>
            <a:lvl3pPr marL="1149219" indent="-229844">
              <a:spcBef>
                <a:spcPct val="30000"/>
              </a:spcBef>
              <a:defRPr sz="1300">
                <a:solidFill>
                  <a:schemeClr val="tx1"/>
                </a:solidFill>
                <a:latin typeface="Times New Roman" pitchFamily="18" charset="0"/>
              </a:defRPr>
            </a:lvl3pPr>
            <a:lvl4pPr marL="1608905" indent="-229844">
              <a:spcBef>
                <a:spcPct val="30000"/>
              </a:spcBef>
              <a:defRPr sz="1300">
                <a:solidFill>
                  <a:schemeClr val="tx1"/>
                </a:solidFill>
                <a:latin typeface="Times New Roman" pitchFamily="18" charset="0"/>
              </a:defRPr>
            </a:lvl4pPr>
            <a:lvl5pPr marL="2068592" indent="-229844">
              <a:spcBef>
                <a:spcPct val="30000"/>
              </a:spcBef>
              <a:defRPr sz="1300">
                <a:solidFill>
                  <a:schemeClr val="tx1"/>
                </a:solidFill>
                <a:latin typeface="Times New Roman" pitchFamily="18" charset="0"/>
              </a:defRPr>
            </a:lvl5pPr>
            <a:lvl6pPr marL="2528281" indent="-229844" eaLnBrk="0" fontAlgn="base" hangingPunct="0">
              <a:spcBef>
                <a:spcPct val="30000"/>
              </a:spcBef>
              <a:spcAft>
                <a:spcPct val="0"/>
              </a:spcAft>
              <a:defRPr sz="1300">
                <a:solidFill>
                  <a:schemeClr val="tx1"/>
                </a:solidFill>
                <a:latin typeface="Times New Roman" pitchFamily="18" charset="0"/>
              </a:defRPr>
            </a:lvl6pPr>
            <a:lvl7pPr marL="2987968" indent="-229844" eaLnBrk="0" fontAlgn="base" hangingPunct="0">
              <a:spcBef>
                <a:spcPct val="30000"/>
              </a:spcBef>
              <a:spcAft>
                <a:spcPct val="0"/>
              </a:spcAft>
              <a:defRPr sz="1300">
                <a:solidFill>
                  <a:schemeClr val="tx1"/>
                </a:solidFill>
                <a:latin typeface="Times New Roman" pitchFamily="18" charset="0"/>
              </a:defRPr>
            </a:lvl7pPr>
            <a:lvl8pPr marL="3447656" indent="-229844" eaLnBrk="0" fontAlgn="base" hangingPunct="0">
              <a:spcBef>
                <a:spcPct val="30000"/>
              </a:spcBef>
              <a:spcAft>
                <a:spcPct val="0"/>
              </a:spcAft>
              <a:defRPr sz="1300">
                <a:solidFill>
                  <a:schemeClr val="tx1"/>
                </a:solidFill>
                <a:latin typeface="Times New Roman" pitchFamily="18" charset="0"/>
              </a:defRPr>
            </a:lvl8pPr>
            <a:lvl9pPr marL="3907343" indent="-229844" eaLnBrk="0" fontAlgn="base" hangingPunct="0">
              <a:spcBef>
                <a:spcPct val="30000"/>
              </a:spcBef>
              <a:spcAft>
                <a:spcPct val="0"/>
              </a:spcAft>
              <a:defRPr sz="1300">
                <a:solidFill>
                  <a:schemeClr val="tx1"/>
                </a:solidFill>
                <a:latin typeface="Times New Roman" pitchFamily="18" charset="0"/>
              </a:defRPr>
            </a:lvl9pPr>
          </a:lstStyle>
          <a:p>
            <a:pPr>
              <a:spcBef>
                <a:spcPct val="0"/>
              </a:spcBef>
            </a:pPr>
            <a:fld id="{4B4DF015-394A-46E5-868F-5D363B8BD40C}" type="slidenum">
              <a:rPr lang="fr-CA" altLang="fr-FR" smtClean="0">
                <a:solidFill>
                  <a:prstClr val="black"/>
                </a:solidFill>
                <a:latin typeface="Tahoma" pitchFamily="34" charset="0"/>
              </a:rPr>
              <a:pPr>
                <a:spcBef>
                  <a:spcPct val="0"/>
                </a:spcBef>
              </a:pPr>
              <a:t>1</a:t>
            </a:fld>
            <a:endParaRPr lang="fr-CA" altLang="fr-FR" smtClean="0">
              <a:solidFill>
                <a:prstClr val="black"/>
              </a:solidFill>
              <a:latin typeface="Tahoma" pitchFamily="34" charset="0"/>
            </a:endParaRPr>
          </a:p>
        </p:txBody>
      </p:sp>
    </p:spTree>
    <p:extLst>
      <p:ext uri="{BB962C8B-B14F-4D97-AF65-F5344CB8AC3E}">
        <p14:creationId xmlns:p14="http://schemas.microsoft.com/office/powerpoint/2010/main" val="2183553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AL</a:t>
            </a:r>
            <a:endParaRPr lang="en-US" altLang="en-US" b="1"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10</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887288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smtClean="0"/>
              <a:t>AL</a:t>
            </a: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11</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1222537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LK</a:t>
            </a:r>
            <a:endParaRPr lang="en-US" altLang="en-US" b="1"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361DA81F-D7B3-412F-856A-50A93B8A7921}" type="slidenum">
              <a:rPr lang="fr-CA" altLang="fr-FR" sz="1200" smtClean="0"/>
              <a:pPr/>
              <a:t>12</a:t>
            </a:fld>
            <a:endParaRPr lang="fr-CA" altLang="fr-FR" sz="1200" smtClean="0"/>
          </a:p>
        </p:txBody>
      </p:sp>
    </p:spTree>
    <p:extLst>
      <p:ext uri="{BB962C8B-B14F-4D97-AF65-F5344CB8AC3E}">
        <p14:creationId xmlns:p14="http://schemas.microsoft.com/office/powerpoint/2010/main" val="301495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LK</a:t>
            </a:r>
            <a:endParaRPr lang="en-US" altLang="en-US" b="1"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latin typeface="Tahoma" pitchFamily="34" charset="0"/>
              </a:rPr>
              <a:pPr eaLnBrk="1" hangingPunct="1">
                <a:spcBef>
                  <a:spcPct val="0"/>
                </a:spcBef>
              </a:pPr>
              <a:t>2</a:t>
            </a:fld>
            <a:endParaRPr lang="fr-CA" altLang="fr-FR" sz="1300" smtClean="0">
              <a:latin typeface="Tahoma" pitchFamily="34" charset="0"/>
            </a:endParaRPr>
          </a:p>
        </p:txBody>
      </p:sp>
    </p:spTree>
    <p:extLst>
      <p:ext uri="{BB962C8B-B14F-4D97-AF65-F5344CB8AC3E}">
        <p14:creationId xmlns:p14="http://schemas.microsoft.com/office/powerpoint/2010/main" val="302237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LK</a:t>
            </a:r>
            <a:r>
              <a:rPr lang="fr-CA" altLang="en-US" dirty="0" smtClean="0"/>
              <a:t> Ex</a:t>
            </a:r>
            <a:r>
              <a:rPr lang="fr-CA" altLang="en-US" baseline="0" dirty="0" smtClean="0"/>
              <a:t> de question 1: On voulait savoir ce que les profs utilisaient</a:t>
            </a:r>
          </a:p>
          <a:p>
            <a:r>
              <a:rPr lang="fr-CA" altLang="en-US" baseline="0" dirty="0" smtClean="0"/>
              <a:t>Ex de question 2: On voulait savoir pourquoi ils les utilisaient parce que c’est bien beau que tel ou tel enseignant utilise ça, mais s’il l’utilise parce que c’est quelque chose qu’il a développé lui-même par exemple, ça va être dur pour les autres profs de faire de même. Le but de notre recherche étant éventuellement de  créer une espèce de base de données universelle pour les profs, il faut que nous connaissions les facilitateurs (et aussi les problèmes).</a:t>
            </a:r>
          </a:p>
          <a:p>
            <a:pPr marL="0" marR="0" lvl="2" indent="0" algn="l" defTabSz="914400" rtl="0" eaLnBrk="0" fontAlgn="base" latinLnBrk="0" hangingPunct="0">
              <a:lnSpc>
                <a:spcPct val="100000"/>
              </a:lnSpc>
              <a:spcBef>
                <a:spcPct val="30000"/>
              </a:spcBef>
              <a:spcAft>
                <a:spcPct val="0"/>
              </a:spcAft>
              <a:buClrTx/>
              <a:buSzTx/>
              <a:buFontTx/>
              <a:buNone/>
              <a:tabLst/>
              <a:defRPr/>
            </a:pPr>
            <a:r>
              <a:rPr lang="fr-CA" dirty="0" smtClean="0"/>
              <a:t>Quels types de technologies utilisez-vous pour enseigner et communiquer avec vos étudiants?</a:t>
            </a:r>
          </a:p>
          <a:p>
            <a:pPr marL="0" marR="0" lvl="2" indent="0" algn="l" defTabSz="914400" rtl="0" eaLnBrk="0" fontAlgn="base" latinLnBrk="0" hangingPunct="0">
              <a:lnSpc>
                <a:spcPct val="100000"/>
              </a:lnSpc>
              <a:spcBef>
                <a:spcPct val="30000"/>
              </a:spcBef>
              <a:spcAft>
                <a:spcPct val="0"/>
              </a:spcAft>
              <a:buClrTx/>
              <a:buSzTx/>
              <a:buFontTx/>
              <a:buNone/>
              <a:tabLst/>
              <a:defRPr/>
            </a:pPr>
            <a:r>
              <a:rPr lang="fr-CA" dirty="0" smtClean="0"/>
              <a:t>TIC = …</a:t>
            </a:r>
          </a:p>
          <a:p>
            <a:endParaRPr lang="en-US" altLang="en-US"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3</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332434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AL </a:t>
            </a:r>
            <a:endParaRPr lang="en-US" altLang="en-US" b="1"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4</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1851788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AL</a:t>
            </a:r>
            <a:r>
              <a:rPr lang="fr-CA" altLang="en-US" dirty="0" smtClean="0"/>
              <a:t> PRÉSENCES EN LIGNE DAWSON = 35%</a:t>
            </a:r>
            <a:endParaRPr lang="en-US" altLang="en-US"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5</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3960924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dirty="0" smtClean="0"/>
              <a:t>LK</a:t>
            </a:r>
            <a:endParaRPr lang="en-US" altLang="en-US" b="1"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6</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3561660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LK</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1-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Intéressant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pcq</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étudiants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aiment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ça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donc</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ça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vaut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peut-être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la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peine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d’y</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consacrer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du temps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2-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Intéressant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parce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que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seulement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la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moitié</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des profs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exemplaires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servent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Qu’est-ce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que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cela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signifie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si</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c’est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sensé</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être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la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voie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du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futur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Possible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problème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3-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Certaine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constance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inter-institution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pcq</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seulement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3%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différence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entre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enseignants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 CAL et de Dawson. Ce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très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faible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pourcentage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pourrait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s’Expliquer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par le fait que LÉA ne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permet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pas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créer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des quiz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donc</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pour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faire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il</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faut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apprendre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à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utiliser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un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autre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logiciel</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ou</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une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autre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plateforme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cours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comme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MOODLE.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soi</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ça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présente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deux</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problèmes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majeurs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1- Les étudiants nous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ont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dit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qu’ils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n’aimaient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avoir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à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utiliser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ou</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consulter plus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d’une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plateforme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2-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Ça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demande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plus de travail des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enseignants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Ça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vaut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par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contre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peut-être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la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peine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pcq</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online testing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permet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 donner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une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rétroaction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immédiate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aux étudiants,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sauve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du temps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enseignants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 de correction).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Dans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cours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 langue,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genre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rétroaction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est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primordial.</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4-Je ne sais pas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que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tu</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voulais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dire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ici</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Laura.</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5-Intéressante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pcq</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vient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maintenant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avec le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manuel</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numérique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Avec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Chenelière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entre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autres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et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plateforme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I+.</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6-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Voie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du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futur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Apprécié</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des étudiants.</a:t>
            </a:r>
          </a:p>
          <a:p>
            <a:r>
              <a:rPr lang="fr-CA" altLang="en-US" dirty="0" smtClean="0"/>
              <a:t>TRAVAIL D’ÉQUIPE DAWSON = 39% (arrondi par Laura)</a:t>
            </a:r>
            <a:endParaRPr lang="en-US" altLang="en-US"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7</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3052830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smtClean="0"/>
              <a:t>AL </a:t>
            </a:r>
            <a:r>
              <a:rPr lang="en-US" altLang="en-US" dirty="0" smtClean="0"/>
              <a:t>Après</a:t>
            </a:r>
            <a:r>
              <a:rPr lang="en-US" altLang="en-US" baseline="0" dirty="0" smtClean="0"/>
              <a:t> </a:t>
            </a:r>
            <a:r>
              <a:rPr lang="en-US" altLang="en-US" baseline="0" dirty="0" err="1" smtClean="0"/>
              <a:t>avoir</a:t>
            </a:r>
            <a:r>
              <a:rPr lang="en-US" altLang="en-US" baseline="0" dirty="0" smtClean="0"/>
              <a:t> </a:t>
            </a:r>
            <a:r>
              <a:rPr lang="en-US" altLang="en-US" baseline="0" dirty="0" err="1" smtClean="0"/>
              <a:t>énuméré</a:t>
            </a:r>
            <a:r>
              <a:rPr lang="en-US" altLang="en-US" baseline="0" dirty="0" smtClean="0"/>
              <a:t> </a:t>
            </a:r>
            <a:r>
              <a:rPr lang="en-US" altLang="en-US" baseline="0" dirty="0" err="1" smtClean="0"/>
              <a:t>certains</a:t>
            </a:r>
            <a:r>
              <a:rPr lang="en-US" altLang="en-US" baseline="0" dirty="0" smtClean="0"/>
              <a:t> </a:t>
            </a:r>
            <a:r>
              <a:rPr lang="en-US" altLang="en-US" baseline="0" dirty="0" err="1" smtClean="0"/>
              <a:t>exemples</a:t>
            </a:r>
            <a:r>
              <a:rPr lang="en-US" altLang="en-US" baseline="0" dirty="0" smtClean="0"/>
              <a:t>, </a:t>
            </a:r>
            <a:r>
              <a:rPr lang="en-US" altLang="en-US" baseline="0" dirty="0" err="1" smtClean="0"/>
              <a:t>mentionner</a:t>
            </a:r>
            <a:r>
              <a:rPr lang="en-US" altLang="en-US" baseline="0" dirty="0" smtClean="0"/>
              <a:t> que tout </a:t>
            </a:r>
            <a:r>
              <a:rPr lang="en-US" altLang="en-US" baseline="0" dirty="0" err="1" smtClean="0"/>
              <a:t>n’était</a:t>
            </a:r>
            <a:r>
              <a:rPr lang="en-US" altLang="en-US" baseline="0" dirty="0" smtClean="0"/>
              <a:t> pas </a:t>
            </a:r>
            <a:r>
              <a:rPr lang="en-US" altLang="en-US" baseline="0" dirty="0" err="1" smtClean="0"/>
              <a:t>négatif</a:t>
            </a:r>
            <a:r>
              <a:rPr lang="en-US" altLang="en-US" baseline="0" dirty="0" smtClean="0"/>
              <a:t> </a:t>
            </a:r>
            <a:r>
              <a:rPr lang="en-US" altLang="en-US" baseline="0" dirty="0" err="1" smtClean="0"/>
              <a:t>dans</a:t>
            </a:r>
            <a:r>
              <a:rPr lang="en-US" altLang="en-US" baseline="0" dirty="0" smtClean="0"/>
              <a:t> les </a:t>
            </a:r>
            <a:r>
              <a:rPr lang="en-US" altLang="en-US" baseline="0" dirty="0" err="1" smtClean="0"/>
              <a:t>commentaires</a:t>
            </a:r>
            <a:r>
              <a:rPr lang="en-US" altLang="en-US" baseline="0" dirty="0" smtClean="0"/>
              <a:t> des profs. </a:t>
            </a:r>
            <a:r>
              <a:rPr lang="en-US" altLang="en-US" baseline="0" dirty="0" err="1" smtClean="0"/>
              <a:t>Ils</a:t>
            </a:r>
            <a:r>
              <a:rPr lang="en-US" altLang="en-US" baseline="0" dirty="0" smtClean="0"/>
              <a:t> </a:t>
            </a:r>
            <a:r>
              <a:rPr lang="en-US" altLang="en-US" baseline="0" dirty="0" err="1" smtClean="0"/>
              <a:t>mentionnaient</a:t>
            </a:r>
            <a:r>
              <a:rPr lang="en-US" altLang="en-US" baseline="0" dirty="0" smtClean="0"/>
              <a:t> </a:t>
            </a:r>
            <a:r>
              <a:rPr lang="en-US" altLang="en-US" baseline="0" dirty="0" err="1" smtClean="0"/>
              <a:t>aussi</a:t>
            </a:r>
            <a:r>
              <a:rPr lang="en-US" altLang="en-US" baseline="0" dirty="0" smtClean="0"/>
              <a:t> </a:t>
            </a:r>
            <a:r>
              <a:rPr lang="en-US" altLang="en-US" baseline="0" dirty="0" err="1" smtClean="0"/>
              <a:t>qu’ils</a:t>
            </a:r>
            <a:r>
              <a:rPr lang="en-US" altLang="en-US" baseline="0" dirty="0" smtClean="0"/>
              <a:t> </a:t>
            </a:r>
            <a:r>
              <a:rPr lang="en-US" altLang="en-US" baseline="0" dirty="0" err="1" smtClean="0"/>
              <a:t>arrivaient</a:t>
            </a:r>
            <a:r>
              <a:rPr lang="en-US" altLang="en-US" baseline="0" dirty="0" smtClean="0"/>
              <a:t> à </a:t>
            </a:r>
            <a:r>
              <a:rPr lang="en-US" altLang="en-US" baseline="0" dirty="0" err="1" smtClean="0"/>
              <a:t>régler</a:t>
            </a:r>
            <a:r>
              <a:rPr lang="en-US" altLang="en-US" baseline="0" dirty="0" smtClean="0"/>
              <a:t> les problems, que </a:t>
            </a:r>
            <a:r>
              <a:rPr lang="en-US" altLang="en-US" baseline="0" dirty="0" err="1" smtClean="0"/>
              <a:t>ce</a:t>
            </a:r>
            <a:r>
              <a:rPr lang="en-US" altLang="en-US" baseline="0" dirty="0" smtClean="0"/>
              <a:t> </a:t>
            </a:r>
            <a:r>
              <a:rPr lang="en-US" altLang="en-US" baseline="0" dirty="0" err="1" smtClean="0"/>
              <a:t>soir</a:t>
            </a:r>
            <a:r>
              <a:rPr lang="en-US" altLang="en-US" baseline="0" dirty="0" smtClean="0"/>
              <a:t> avec </a:t>
            </a:r>
            <a:r>
              <a:rPr lang="en-US" altLang="en-US" baseline="0" dirty="0" err="1" smtClean="0"/>
              <a:t>l’aide</a:t>
            </a:r>
            <a:r>
              <a:rPr lang="en-US" altLang="en-US" baseline="0" dirty="0" smtClean="0"/>
              <a:t> de </a:t>
            </a:r>
            <a:r>
              <a:rPr lang="en-US" altLang="en-US" baseline="0" dirty="0" err="1" smtClean="0"/>
              <a:t>leurs</a:t>
            </a:r>
            <a:r>
              <a:rPr lang="en-US" altLang="en-US" baseline="0" dirty="0" smtClean="0"/>
              <a:t> </a:t>
            </a:r>
            <a:r>
              <a:rPr lang="en-US" altLang="en-US" baseline="0" dirty="0" err="1" smtClean="0"/>
              <a:t>collègues</a:t>
            </a:r>
            <a:r>
              <a:rPr lang="en-US" altLang="en-US" baseline="0" dirty="0" smtClean="0"/>
              <a:t>, </a:t>
            </a:r>
            <a:r>
              <a:rPr lang="en-US" altLang="en-US" baseline="0" dirty="0" err="1" smtClean="0"/>
              <a:t>en</a:t>
            </a:r>
            <a:r>
              <a:rPr lang="en-US" altLang="en-US" baseline="0" dirty="0" smtClean="0"/>
              <a:t> participant à </a:t>
            </a:r>
            <a:r>
              <a:rPr lang="en-US" altLang="en-US" baseline="0" dirty="0" err="1" smtClean="0"/>
              <a:t>une</a:t>
            </a:r>
            <a:r>
              <a:rPr lang="en-US" altLang="en-US" baseline="0" dirty="0" smtClean="0"/>
              <a:t> formation </a:t>
            </a:r>
            <a:r>
              <a:rPr lang="en-US" altLang="en-US" baseline="0" dirty="0" err="1" smtClean="0"/>
              <a:t>ou</a:t>
            </a:r>
            <a:r>
              <a:rPr lang="en-US" altLang="en-US" baseline="0" dirty="0" smtClean="0"/>
              <a:t> </a:t>
            </a:r>
            <a:r>
              <a:rPr lang="en-US" altLang="en-US" baseline="0" dirty="0" err="1" smtClean="0"/>
              <a:t>en</a:t>
            </a:r>
            <a:r>
              <a:rPr lang="en-US" altLang="en-US" baseline="0" dirty="0" smtClean="0"/>
              <a:t> </a:t>
            </a:r>
            <a:r>
              <a:rPr lang="en-US" altLang="en-US" baseline="0" dirty="0" err="1" smtClean="0"/>
              <a:t>trouvantune</a:t>
            </a:r>
            <a:r>
              <a:rPr lang="en-US" altLang="en-US" baseline="0" dirty="0" smtClean="0"/>
              <a:t> alternative plus </a:t>
            </a:r>
            <a:r>
              <a:rPr lang="en-US" altLang="en-US" baseline="0" dirty="0" err="1" smtClean="0"/>
              <a:t>efficace</a:t>
            </a:r>
            <a:r>
              <a:rPr lang="en-US" altLang="en-US" baseline="0" dirty="0" smtClean="0"/>
              <a:t>. 1 = techniques, 2 = </a:t>
            </a:r>
            <a:r>
              <a:rPr lang="en-US" altLang="en-US" baseline="0" dirty="0" err="1" smtClean="0"/>
              <a:t>institutionnels</a:t>
            </a:r>
            <a:r>
              <a:rPr lang="en-US" altLang="en-US" baseline="0" dirty="0" smtClean="0"/>
              <a:t>, 3 = étudiants</a:t>
            </a:r>
            <a:endParaRPr lang="en-US" altLang="en-US"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8</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593468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AL</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Intéressant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parce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que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dans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certains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cas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ça</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fait un lien avec des technologies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peu</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utilisées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par les profs + on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voit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un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désir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assez</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généralisé</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d’utilizer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advantage les technologies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enseignement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Les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souhaits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allaient</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d’un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programme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particulier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 utilizer advantage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Scalasanz</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par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exemple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à un type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technologie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SmartBoard</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/Clickers)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passant par des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souhaits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non-</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technologiques</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comme</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plus de formation et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soutien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de la part de </a:t>
            </a:r>
            <a:r>
              <a:rPr kumimoji="0" lang="en-US" alt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l’institution</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endParaRPr lang="en-US" altLang="en-US"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130B76A-D795-4519-B3AD-EDA822F61C22}" type="slidenum">
              <a:rPr lang="fr-CA" altLang="fr-FR" sz="1300" smtClean="0">
                <a:solidFill>
                  <a:prstClr val="black"/>
                </a:solidFill>
                <a:latin typeface="Tahoma" pitchFamily="34" charset="0"/>
              </a:rPr>
              <a:pPr eaLnBrk="1" hangingPunct="1">
                <a:spcBef>
                  <a:spcPct val="0"/>
                </a:spcBef>
              </a:pPr>
              <a:t>9</a:t>
            </a:fld>
            <a:endParaRPr lang="fr-CA" altLang="fr-FR" sz="1300" smtClean="0">
              <a:solidFill>
                <a:prstClr val="black"/>
              </a:solidFill>
              <a:latin typeface="Tahoma" pitchFamily="34" charset="0"/>
            </a:endParaRPr>
          </a:p>
        </p:txBody>
      </p:sp>
    </p:spTree>
    <p:extLst>
      <p:ext uri="{BB962C8B-B14F-4D97-AF65-F5344CB8AC3E}">
        <p14:creationId xmlns:p14="http://schemas.microsoft.com/office/powerpoint/2010/main" val="1801128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400" b="0">
                <a:effectLst/>
              </a:defRPr>
            </a:lvl1pPr>
          </a:lstStyle>
          <a:p>
            <a:r>
              <a:rPr lang="en-US" dirty="0" smtClean="0"/>
              <a:t>Click to edit Master title style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pPr>
              <a:defRPr/>
            </a:pPr>
            <a:fld id="{4409B9EC-BDEC-44A2-B1C8-A30BCC199EDF}" type="slidenum">
              <a:rPr lang="fr-FR" altLang="fr-FR"/>
              <a:pPr>
                <a:defRPr/>
              </a:pPr>
              <a:t>‹#›</a:t>
            </a:fld>
            <a:endParaRPr lang="fr-FR" altLang="fr-FR"/>
          </a:p>
        </p:txBody>
      </p:sp>
    </p:spTree>
    <p:extLst>
      <p:ext uri="{BB962C8B-B14F-4D97-AF65-F5344CB8AC3E}">
        <p14:creationId xmlns:p14="http://schemas.microsoft.com/office/powerpoint/2010/main" val="26013716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4400" b="0">
                <a:solidFill>
                  <a:srgbClr val="0033CC"/>
                </a:solidFill>
                <a:effectLst/>
              </a:defRPr>
            </a:lvl1pPr>
          </a:lstStyle>
          <a:p>
            <a:r>
              <a:rPr lang="en-US" smtClean="0"/>
              <a:t>Click to edit Master title style</a:t>
            </a:r>
            <a:endParaRPr lang="en-US" dirty="0"/>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3200">
                <a:solidFill>
                  <a:schemeClr val="tx1"/>
                </a:solidFill>
                <a:latin typeface="+mn-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9890666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solidFill>
                <a:srgbClr val="242852"/>
              </a:solidFill>
            </a:endParaRPr>
          </a:p>
        </p:txBody>
      </p:sp>
    </p:spTree>
    <p:extLst>
      <p:ext uri="{BB962C8B-B14F-4D97-AF65-F5344CB8AC3E}">
        <p14:creationId xmlns:p14="http://schemas.microsoft.com/office/powerpoint/2010/main" val="82745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solidFill>
                <a:srgbClr val="242852"/>
              </a:solidFill>
            </a:endParaRP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pPr>
              <a:defRPr/>
            </a:pPr>
            <a:fld id="{81F4DA61-A799-491C-8E9E-DC789FEF6F2B}" type="slidenum">
              <a:rPr lang="fr-FR" altLang="fr-FR"/>
              <a:pPr>
                <a:defRPr/>
              </a:pPr>
              <a:t>‹#›</a:t>
            </a:fld>
            <a:endParaRPr lang="fr-FR" altLang="fr-FR"/>
          </a:p>
        </p:txBody>
      </p:sp>
    </p:spTree>
    <p:extLst>
      <p:ext uri="{BB962C8B-B14F-4D97-AF65-F5344CB8AC3E}">
        <p14:creationId xmlns:p14="http://schemas.microsoft.com/office/powerpoint/2010/main" val="12899561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charset="0"/>
              </a:defRPr>
            </a:lvl1pPr>
          </a:lstStyle>
          <a:p>
            <a:pPr>
              <a:defRPr/>
            </a:pPr>
            <a:fld id="{21F4574B-2B56-422A-AEA5-E85B613525DB}"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a:defRPr/>
            </a:pPr>
            <a:endParaRPr lang="en-US" dirty="0">
              <a:ln>
                <a:solidFill>
                  <a:schemeClr val="tx1"/>
                </a:solidFill>
                <a:prstDash val="solid"/>
              </a:ln>
            </a:endParaRPr>
          </a:p>
        </p:txBody>
      </p:sp>
      <p:sp>
        <p:nvSpPr>
          <p:cNvPr id="1032" name="Connecteur droit 28"/>
          <p:cNvSpPr>
            <a:spLocks noChangeShapeType="1"/>
          </p:cNvSpPr>
          <p:nvPr/>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04" r:id="rId1"/>
    <p:sldLayoutId id="2147483808" r:id="rId2"/>
  </p:sldLayoutIdLst>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rgbClr val="0033CC"/>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rgbClr val="0033CC"/>
          </a:solidFill>
          <a:latin typeface="Arial" charset="0"/>
          <a:cs typeface="Arial" charset="0"/>
        </a:defRPr>
      </a:lvl2pPr>
      <a:lvl3pPr algn="ctr" rtl="0" eaLnBrk="1" fontAlgn="base" hangingPunct="1">
        <a:spcBef>
          <a:spcPct val="0"/>
        </a:spcBef>
        <a:spcAft>
          <a:spcPct val="0"/>
        </a:spcAft>
        <a:defRPr sz="4400">
          <a:solidFill>
            <a:srgbClr val="0033CC"/>
          </a:solidFill>
          <a:latin typeface="Arial" charset="0"/>
          <a:cs typeface="Arial" charset="0"/>
        </a:defRPr>
      </a:lvl3pPr>
      <a:lvl4pPr algn="ctr" rtl="0" eaLnBrk="1" fontAlgn="base" hangingPunct="1">
        <a:spcBef>
          <a:spcPct val="0"/>
        </a:spcBef>
        <a:spcAft>
          <a:spcPct val="0"/>
        </a:spcAft>
        <a:defRPr sz="4400">
          <a:solidFill>
            <a:srgbClr val="0033CC"/>
          </a:solidFill>
          <a:latin typeface="Arial" charset="0"/>
          <a:cs typeface="Arial" charset="0"/>
        </a:defRPr>
      </a:lvl4pPr>
      <a:lvl5pPr algn="ctr" rtl="0" eaLnBrk="1" fontAlgn="base" hangingPunct="1">
        <a:spcBef>
          <a:spcPct val="0"/>
        </a:spcBef>
        <a:spcAft>
          <a:spcPct val="0"/>
        </a:spcAft>
        <a:defRPr sz="4400">
          <a:solidFill>
            <a:srgbClr val="0033CC"/>
          </a:solidFill>
          <a:latin typeface="Arial" charset="0"/>
          <a:cs typeface="Arial" charset="0"/>
        </a:defRPr>
      </a:lvl5pPr>
      <a:lvl6pPr marL="457200" algn="l" rtl="0" eaLnBrk="1" fontAlgn="base" hangingPunct="1">
        <a:spcBef>
          <a:spcPct val="0"/>
        </a:spcBef>
        <a:spcAft>
          <a:spcPct val="0"/>
        </a:spcAft>
        <a:defRPr sz="3200">
          <a:solidFill>
            <a:schemeClr val="tx2"/>
          </a:solidFill>
          <a:latin typeface="Bookman Old Style" pitchFamily="18" charset="0"/>
        </a:defRPr>
      </a:lvl6pPr>
      <a:lvl7pPr marL="914400" algn="l" rtl="0" eaLnBrk="1" fontAlgn="base" hangingPunct="1">
        <a:spcBef>
          <a:spcPct val="0"/>
        </a:spcBef>
        <a:spcAft>
          <a:spcPct val="0"/>
        </a:spcAft>
        <a:defRPr sz="3200">
          <a:solidFill>
            <a:schemeClr val="tx2"/>
          </a:solidFill>
          <a:latin typeface="Bookman Old Style" pitchFamily="18" charset="0"/>
        </a:defRPr>
      </a:lvl7pPr>
      <a:lvl8pPr marL="1371600" algn="l" rtl="0" eaLnBrk="1" fontAlgn="base" hangingPunct="1">
        <a:spcBef>
          <a:spcPct val="0"/>
        </a:spcBef>
        <a:spcAft>
          <a:spcPct val="0"/>
        </a:spcAft>
        <a:defRPr sz="3200">
          <a:solidFill>
            <a:schemeClr val="tx2"/>
          </a:solidFill>
          <a:latin typeface="Bookman Old Style" pitchFamily="18" charset="0"/>
        </a:defRPr>
      </a:lvl8pPr>
      <a:lvl9pPr marL="1828800" algn="l" rtl="0" eaLnBrk="1" fontAlgn="base" hangingPunct="1">
        <a:spcBef>
          <a:spcPct val="0"/>
        </a:spcBef>
        <a:spcAft>
          <a:spcPct val="0"/>
        </a:spcAft>
        <a:defRPr sz="3200">
          <a:solidFill>
            <a:schemeClr val="tx2"/>
          </a:solidFill>
          <a:latin typeface="Bookman Old Style" pitchFamily="18" charset="0"/>
        </a:defRPr>
      </a:lvl9pPr>
    </p:titleStyle>
    <p:bodyStyle>
      <a:lvl1pPr marL="357188" indent="-357188" algn="l" rtl="0" eaLnBrk="1" fontAlgn="base" hangingPunct="1">
        <a:spcBef>
          <a:spcPts val="600"/>
        </a:spcBef>
        <a:spcAft>
          <a:spcPct val="0"/>
        </a:spcAft>
        <a:buClr>
          <a:srgbClr val="0033CC"/>
        </a:buClr>
        <a:buSzPct val="110000"/>
        <a:buFont typeface="Arial" charset="0"/>
        <a:buChar char="•"/>
        <a:defRPr sz="3600" kern="1200">
          <a:solidFill>
            <a:schemeClr val="tx1"/>
          </a:solidFill>
          <a:latin typeface="Arial" panose="020B0604020202020204" pitchFamily="34" charset="0"/>
          <a:ea typeface="+mn-ea"/>
          <a:cs typeface="Arial" panose="020B0604020202020204" pitchFamily="34" charset="0"/>
        </a:defRPr>
      </a:lvl1pPr>
      <a:lvl2pPr marL="622300" indent="-347663" algn="l" rtl="0" eaLnBrk="1" fontAlgn="base" hangingPunct="1">
        <a:spcBef>
          <a:spcPts val="500"/>
        </a:spcBef>
        <a:spcAft>
          <a:spcPct val="0"/>
        </a:spcAft>
        <a:buClr>
          <a:srgbClr val="0033CC"/>
        </a:buClr>
        <a:buSzPct val="110000"/>
        <a:buFont typeface="Arial" charset="0"/>
        <a:buChar char="•"/>
        <a:defRPr sz="3400" kern="1200">
          <a:solidFill>
            <a:schemeClr val="tx1"/>
          </a:solidFill>
          <a:latin typeface="Arial" panose="020B0604020202020204" pitchFamily="34" charset="0"/>
          <a:ea typeface="+mn-ea"/>
          <a:cs typeface="Arial" panose="020B0604020202020204" pitchFamily="34" charset="0"/>
        </a:defRPr>
      </a:lvl2pPr>
      <a:lvl3pPr marL="901700" indent="-307975" algn="l" rtl="0" eaLnBrk="1" fontAlgn="base" hangingPunct="1">
        <a:spcBef>
          <a:spcPts val="500"/>
        </a:spcBef>
        <a:spcAft>
          <a:spcPct val="0"/>
        </a:spcAft>
        <a:buClr>
          <a:srgbClr val="0033CC"/>
        </a:buClr>
        <a:buSzPct val="110000"/>
        <a:buFont typeface="Arial" charset="0"/>
        <a:buChar char="•"/>
        <a:defRPr sz="3200" kern="1200">
          <a:solidFill>
            <a:schemeClr val="tx1"/>
          </a:solidFill>
          <a:latin typeface="Arial" panose="020B0604020202020204" pitchFamily="34" charset="0"/>
          <a:ea typeface="+mn-ea"/>
          <a:cs typeface="Arial" panose="020B0604020202020204" pitchFamily="34" charset="0"/>
        </a:defRPr>
      </a:lvl3pPr>
      <a:lvl4pPr marL="1166813" indent="-298450" algn="l" rtl="0" eaLnBrk="1" fontAlgn="base" hangingPunct="1">
        <a:spcBef>
          <a:spcPts val="400"/>
        </a:spcBef>
        <a:spcAft>
          <a:spcPct val="0"/>
        </a:spcAft>
        <a:buClr>
          <a:srgbClr val="0033CC"/>
        </a:buClr>
        <a:buSzPct val="110000"/>
        <a:buFont typeface="Arial" charset="0"/>
        <a:buChar char="•"/>
        <a:defRPr sz="3000" kern="1200">
          <a:solidFill>
            <a:schemeClr val="tx1"/>
          </a:solidFill>
          <a:latin typeface="Arial" panose="020B0604020202020204" pitchFamily="34" charset="0"/>
          <a:ea typeface="+mn-ea"/>
          <a:cs typeface="Arial" panose="020B0604020202020204" pitchFamily="34" charset="0"/>
        </a:defRPr>
      </a:lvl4pPr>
      <a:lvl5pPr marL="1431925" indent="-288925" algn="l" rtl="0" eaLnBrk="1" fontAlgn="base" hangingPunct="1">
        <a:spcBef>
          <a:spcPts val="300"/>
        </a:spcBef>
        <a:spcAft>
          <a:spcPct val="0"/>
        </a:spcAft>
        <a:buClr>
          <a:srgbClr val="0033CC"/>
        </a:buClr>
        <a:buSzPct val="110000"/>
        <a:buFont typeface="Arial" charset="0"/>
        <a:buChar char="•"/>
        <a:defRPr sz="2800" kern="1200">
          <a:solidFill>
            <a:schemeClr val="tx1"/>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solidFill>
                <a:srgbClr val="242852"/>
              </a:solidFill>
            </a:endParaRP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solidFill>
                <a:srgbClr val="242852"/>
              </a:solidFill>
            </a:endParaRP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charset="0"/>
              </a:defRPr>
            </a:lvl1pPr>
          </a:lstStyle>
          <a:p>
            <a:pPr>
              <a:defRPr/>
            </a:pPr>
            <a:fld id="{1744951B-61B1-403F-9966-80B6ECCB098F}"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a:defRPr/>
            </a:pPr>
            <a:endParaRPr lang="en-US" dirty="0">
              <a:ln>
                <a:solidFill>
                  <a:prstClr val="black"/>
                </a:solidFill>
                <a:prstDash val="solid"/>
              </a:ln>
              <a:solidFill>
                <a:prstClr val="black"/>
              </a:solidFill>
            </a:endParaRPr>
          </a:p>
        </p:txBody>
      </p:sp>
      <p:sp>
        <p:nvSpPr>
          <p:cNvPr id="1032" name="Connecteur droit 28"/>
          <p:cNvSpPr>
            <a:spLocks noChangeShapeType="1"/>
          </p:cNvSpPr>
          <p:nvPr/>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pPr eaLnBrk="0" hangingPunct="0"/>
            <a:endParaRPr lang="en-US">
              <a:solidFill>
                <a:prstClr val="black"/>
              </a:solidFill>
            </a:endParaRPr>
          </a:p>
        </p:txBody>
      </p:sp>
      <p:pic>
        <p:nvPicPr>
          <p:cNvPr id="1033" name="Picture 25" descr="Adaptech logo blue"/>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2726089"/>
      </p:ext>
    </p:extLst>
  </p:cSld>
  <p:clrMap bg1="lt1" tx1="dk1" bg2="lt2" tx2="dk2" accent1="accent1" accent2="accent2" accent3="accent3" accent4="accent4" accent5="accent5" accent6="accent6" hlink="hlink" folHlink="folHlink"/>
  <p:sldLayoutIdLst>
    <p:sldLayoutId id="2147483810" r:id="rId1"/>
    <p:sldLayoutId id="2147483811"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5938" y="116632"/>
            <a:ext cx="8112125" cy="2212975"/>
          </a:xfrm>
        </p:spPr>
        <p:txBody>
          <a:bodyPr>
            <a:noAutofit/>
          </a:bodyPr>
          <a:lstStyle/>
          <a:p>
            <a:pPr algn="ctr">
              <a:defRPr/>
            </a:pPr>
            <a:r>
              <a:rPr lang="fr-CA" altLang="en-US" sz="3600" dirty="0" err="1">
                <a:solidFill>
                  <a:srgbClr val="0033CC"/>
                </a:solidFill>
                <a:latin typeface="Arial" charset="0"/>
                <a:cs typeface="Arial" charset="0"/>
              </a:rPr>
              <a:t>Aprendiendo</a:t>
            </a:r>
            <a:r>
              <a:rPr lang="fr-CA" altLang="en-US" sz="3600" dirty="0">
                <a:solidFill>
                  <a:srgbClr val="0033CC"/>
                </a:solidFill>
                <a:latin typeface="Arial" charset="0"/>
                <a:cs typeface="Arial" charset="0"/>
              </a:rPr>
              <a:t> de los </a:t>
            </a:r>
            <a:r>
              <a:rPr lang="fr-CA" altLang="en-US" sz="3600" dirty="0" err="1" smtClean="0">
                <a:solidFill>
                  <a:srgbClr val="0033CC"/>
                </a:solidFill>
                <a:latin typeface="Arial" charset="0"/>
                <a:cs typeface="Arial" charset="0"/>
              </a:rPr>
              <a:t>mejores</a:t>
            </a:r>
            <a:r>
              <a:rPr lang="fr-CA" altLang="en-US" sz="3600" dirty="0" smtClean="0">
                <a:solidFill>
                  <a:srgbClr val="0033CC"/>
                </a:solidFill>
                <a:latin typeface="Arial" charset="0"/>
                <a:cs typeface="Arial" charset="0"/>
              </a:rPr>
              <a:t/>
            </a:r>
            <a:br>
              <a:rPr lang="fr-CA" altLang="en-US" sz="3600" dirty="0" smtClean="0">
                <a:solidFill>
                  <a:srgbClr val="0033CC"/>
                </a:solidFill>
                <a:latin typeface="Arial" charset="0"/>
                <a:cs typeface="Arial" charset="0"/>
              </a:rPr>
            </a:br>
            <a:r>
              <a:rPr lang="fr-CA" altLang="en-US" sz="3600" dirty="0" smtClean="0">
                <a:solidFill>
                  <a:srgbClr val="C00000"/>
                </a:solidFill>
                <a:latin typeface="Arial" charset="0"/>
                <a:cs typeface="Arial" charset="0"/>
              </a:rPr>
              <a:t>Apprendre des meilleurs</a:t>
            </a:r>
            <a:br>
              <a:rPr lang="fr-CA" altLang="en-US" sz="3600" dirty="0" smtClean="0">
                <a:solidFill>
                  <a:srgbClr val="C00000"/>
                </a:solidFill>
                <a:latin typeface="Arial" charset="0"/>
                <a:cs typeface="Arial" charset="0"/>
              </a:rPr>
            </a:br>
            <a:r>
              <a:rPr lang="fr-CA" altLang="en-US" sz="3600" dirty="0" smtClean="0">
                <a:solidFill>
                  <a:srgbClr val="A6B02A"/>
                </a:solidFill>
                <a:latin typeface="Arial" charset="0"/>
                <a:cs typeface="Arial" charset="0"/>
              </a:rPr>
              <a:t>Learning </a:t>
            </a:r>
            <a:r>
              <a:rPr lang="fr-CA" altLang="en-US" sz="3600" dirty="0" err="1" smtClean="0">
                <a:solidFill>
                  <a:srgbClr val="A6B02A"/>
                </a:solidFill>
                <a:latin typeface="Arial" charset="0"/>
                <a:cs typeface="Arial" charset="0"/>
              </a:rPr>
              <a:t>from</a:t>
            </a:r>
            <a:r>
              <a:rPr lang="fr-CA" altLang="en-US" sz="3600" dirty="0" smtClean="0">
                <a:solidFill>
                  <a:srgbClr val="A6B02A"/>
                </a:solidFill>
                <a:latin typeface="Arial" charset="0"/>
                <a:cs typeface="Arial" charset="0"/>
              </a:rPr>
              <a:t> the Best</a:t>
            </a:r>
            <a:r>
              <a:rPr lang="en-US" sz="3600" dirty="0">
                <a:solidFill>
                  <a:srgbClr val="0033CC"/>
                </a:solidFill>
                <a:effectLst/>
              </a:rPr>
              <a:t/>
            </a:r>
            <a:br>
              <a:rPr lang="en-US" sz="3600" dirty="0">
                <a:solidFill>
                  <a:srgbClr val="0033CC"/>
                </a:solidFill>
                <a:effectLst/>
              </a:rPr>
            </a:br>
            <a:endParaRPr lang="en-US" sz="3600" dirty="0">
              <a:solidFill>
                <a:srgbClr val="0033CC"/>
              </a:solidFill>
            </a:endParaRPr>
          </a:p>
        </p:txBody>
      </p:sp>
      <p:sp>
        <p:nvSpPr>
          <p:cNvPr id="3" name="Sous-titre 2"/>
          <p:cNvSpPr>
            <a:spLocks noGrp="1"/>
          </p:cNvSpPr>
          <p:nvPr>
            <p:ph type="subTitle" idx="1"/>
          </p:nvPr>
        </p:nvSpPr>
        <p:spPr>
          <a:xfrm>
            <a:off x="179388" y="2114669"/>
            <a:ext cx="8785225" cy="2096385"/>
          </a:xfrm>
        </p:spPr>
        <p:txBody>
          <a:bodyPr>
            <a:normAutofit/>
          </a:bodyPr>
          <a:lstStyle/>
          <a:p>
            <a:pPr algn="ctr">
              <a:lnSpc>
                <a:spcPts val="2000"/>
              </a:lnSpc>
              <a:spcBef>
                <a:spcPts val="0"/>
              </a:spcBef>
              <a:spcAft>
                <a:spcPts val="0"/>
              </a:spcAft>
              <a:defRPr/>
            </a:pPr>
            <a:r>
              <a:rPr lang="en-US" sz="3200" dirty="0" smtClean="0">
                <a:solidFill>
                  <a:srgbClr val="002060"/>
                </a:solidFill>
                <a:latin typeface="Arial" panose="020B0604020202020204" pitchFamily="34" charset="0"/>
                <a:cs typeface="Arial" panose="020B0604020202020204" pitchFamily="34" charset="0"/>
              </a:rPr>
              <a:t>Alex </a:t>
            </a:r>
            <a:r>
              <a:rPr lang="en-US" sz="3200" dirty="0" err="1" smtClean="0">
                <a:solidFill>
                  <a:srgbClr val="002060"/>
                </a:solidFill>
                <a:latin typeface="Arial" panose="020B0604020202020204" pitchFamily="34" charset="0"/>
                <a:cs typeface="Arial" panose="020B0604020202020204" pitchFamily="34" charset="0"/>
              </a:rPr>
              <a:t>Lussier</a:t>
            </a:r>
            <a:r>
              <a:rPr lang="en-US" sz="3200" dirty="0" smtClean="0">
                <a:solidFill>
                  <a:srgbClr val="002060"/>
                </a:solidFill>
                <a:latin typeface="Arial" panose="020B0604020202020204" pitchFamily="34" charset="0"/>
                <a:cs typeface="Arial" panose="020B0604020202020204" pitchFamily="34" charset="0"/>
              </a:rPr>
              <a:t> et Laura King</a:t>
            </a:r>
            <a:endParaRPr lang="en-US" sz="3200" dirty="0">
              <a:solidFill>
                <a:srgbClr val="002060"/>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endParaRPr lang="en-US" sz="1400" baseline="30000" dirty="0" smtClean="0">
              <a:solidFill>
                <a:srgbClr val="002060"/>
              </a:solidFill>
              <a:latin typeface="Arial" panose="020B0604020202020204" pitchFamily="34" charset="0"/>
              <a:cs typeface="Arial" panose="020B0604020202020204" pitchFamily="34" charset="0"/>
            </a:endParaRPr>
          </a:p>
          <a:p>
            <a:pPr algn="ctr">
              <a:lnSpc>
                <a:spcPts val="2400"/>
              </a:lnSpc>
              <a:spcBef>
                <a:spcPts val="0"/>
              </a:spcBef>
              <a:spcAft>
                <a:spcPts val="0"/>
              </a:spcAft>
              <a:defRPr/>
            </a:pPr>
            <a:r>
              <a:rPr lang="en-US" sz="2400" dirty="0" err="1" smtClean="0">
                <a:solidFill>
                  <a:srgbClr val="002060"/>
                </a:solidFill>
                <a:latin typeface="Arial" panose="020B0604020202020204" pitchFamily="34" charset="0"/>
                <a:cs typeface="Arial" panose="020B0604020202020204" pitchFamily="34" charset="0"/>
              </a:rPr>
              <a:t>en</a:t>
            </a:r>
            <a:r>
              <a:rPr lang="en-US" sz="2400" dirty="0" smtClean="0">
                <a:solidFill>
                  <a:srgbClr val="002060"/>
                </a:solidFill>
                <a:latin typeface="Arial" panose="020B0604020202020204" pitchFamily="34" charset="0"/>
                <a:cs typeface="Arial" panose="020B0604020202020204" pitchFamily="34" charset="0"/>
              </a:rPr>
              <a:t> </a:t>
            </a:r>
            <a:r>
              <a:rPr lang="en-US" sz="2400" dirty="0">
                <a:solidFill>
                  <a:srgbClr val="002060"/>
                </a:solidFill>
                <a:latin typeface="Arial" panose="020B0604020202020204" pitchFamily="34" charset="0"/>
                <a:cs typeface="Arial" panose="020B0604020202020204" pitchFamily="34" charset="0"/>
              </a:rPr>
              <a:t>c</a:t>
            </a:r>
            <a:r>
              <a:rPr lang="en-US" sz="2400" dirty="0" smtClean="0">
                <a:solidFill>
                  <a:srgbClr val="002060"/>
                </a:solidFill>
                <a:latin typeface="Arial" panose="020B0604020202020204" pitchFamily="34" charset="0"/>
                <a:cs typeface="Arial" panose="020B0604020202020204" pitchFamily="34" charset="0"/>
              </a:rPr>
              <a:t>ollaboration avec </a:t>
            </a:r>
          </a:p>
          <a:p>
            <a:pPr algn="ctr">
              <a:lnSpc>
                <a:spcPts val="2400"/>
              </a:lnSpc>
              <a:spcBef>
                <a:spcPts val="0"/>
              </a:spcBef>
              <a:spcAft>
                <a:spcPts val="0"/>
              </a:spcAft>
              <a:defRPr/>
            </a:pPr>
            <a:r>
              <a:rPr lang="en-US" sz="2400" dirty="0" smtClean="0">
                <a:solidFill>
                  <a:srgbClr val="002060"/>
                </a:solidFill>
                <a:latin typeface="Arial" panose="020B0604020202020204" pitchFamily="34" charset="0"/>
                <a:cs typeface="Arial" panose="020B0604020202020204" pitchFamily="34" charset="0"/>
              </a:rPr>
              <a:t>Catherine </a:t>
            </a:r>
            <a:r>
              <a:rPr lang="en-US" sz="2400" dirty="0" err="1" smtClean="0">
                <a:solidFill>
                  <a:srgbClr val="002060"/>
                </a:solidFill>
                <a:latin typeface="Arial" panose="020B0604020202020204" pitchFamily="34" charset="0"/>
                <a:cs typeface="Arial" panose="020B0604020202020204" pitchFamily="34" charset="0"/>
              </a:rPr>
              <a:t>Fichten</a:t>
            </a:r>
            <a:r>
              <a:rPr lang="en-US" sz="2400" dirty="0" smtClean="0">
                <a:solidFill>
                  <a:srgbClr val="002060"/>
                </a:solidFill>
                <a:latin typeface="Arial" panose="020B0604020202020204" pitchFamily="34" charset="0"/>
                <a:cs typeface="Arial" panose="020B0604020202020204" pitchFamily="34" charset="0"/>
              </a:rPr>
              <a:t>, Mary Jorgensen, Alice Havel, Evelyne </a:t>
            </a:r>
            <a:r>
              <a:rPr lang="en-US" sz="2400" dirty="0" err="1" smtClean="0">
                <a:solidFill>
                  <a:srgbClr val="002060"/>
                </a:solidFill>
                <a:latin typeface="Arial" panose="020B0604020202020204" pitchFamily="34" charset="0"/>
                <a:cs typeface="Arial" panose="020B0604020202020204" pitchFamily="34" charset="0"/>
              </a:rPr>
              <a:t>Marcil</a:t>
            </a:r>
            <a:r>
              <a:rPr lang="en-US" sz="2400" dirty="0" smtClean="0">
                <a:solidFill>
                  <a:srgbClr val="002060"/>
                </a:solidFill>
                <a:latin typeface="Arial" panose="020B0604020202020204" pitchFamily="34" charset="0"/>
                <a:cs typeface="Arial" panose="020B0604020202020204" pitchFamily="34" charset="0"/>
              </a:rPr>
              <a:t>, Jillian </a:t>
            </a:r>
            <a:r>
              <a:rPr lang="en-US" sz="2400" dirty="0">
                <a:solidFill>
                  <a:srgbClr val="002060"/>
                </a:solidFill>
                <a:latin typeface="Arial" panose="020B0604020202020204" pitchFamily="34" charset="0"/>
                <a:cs typeface="Arial" panose="020B0604020202020204" pitchFamily="34" charset="0"/>
              </a:rPr>
              <a:t>Budd, </a:t>
            </a:r>
            <a:r>
              <a:rPr lang="en-US" sz="2400" dirty="0" smtClean="0">
                <a:solidFill>
                  <a:srgbClr val="002060"/>
                </a:solidFill>
                <a:latin typeface="Arial" panose="020B0604020202020204" pitchFamily="34" charset="0"/>
                <a:cs typeface="Arial" panose="020B0604020202020204" pitchFamily="34" charset="0"/>
              </a:rPr>
              <a:t>Cristina </a:t>
            </a:r>
            <a:r>
              <a:rPr lang="en-US" sz="2400" dirty="0" err="1">
                <a:solidFill>
                  <a:srgbClr val="002060"/>
                </a:solidFill>
                <a:latin typeface="Arial" panose="020B0604020202020204" pitchFamily="34" charset="0"/>
                <a:cs typeface="Arial" panose="020B0604020202020204" pitchFamily="34" charset="0"/>
              </a:rPr>
              <a:t>Vitouchanskaia</a:t>
            </a:r>
            <a:r>
              <a:rPr lang="en-US" sz="2400" dirty="0">
                <a:solidFill>
                  <a:srgbClr val="002060"/>
                </a:solidFill>
                <a:latin typeface="Arial" panose="020B0604020202020204" pitchFamily="34" charset="0"/>
                <a:cs typeface="Arial" panose="020B0604020202020204" pitchFamily="34" charset="0"/>
              </a:rPr>
              <a:t>, Jennison </a:t>
            </a:r>
            <a:r>
              <a:rPr lang="en-US" sz="2400" dirty="0" smtClean="0">
                <a:solidFill>
                  <a:srgbClr val="002060"/>
                </a:solidFill>
                <a:latin typeface="Arial" panose="020B0604020202020204" pitchFamily="34" charset="0"/>
                <a:cs typeface="Arial" panose="020B0604020202020204" pitchFamily="34" charset="0"/>
              </a:rPr>
              <a:t>Asuncion &amp; </a:t>
            </a:r>
            <a:r>
              <a:rPr lang="en-US" sz="2400" dirty="0">
                <a:solidFill>
                  <a:srgbClr val="002060"/>
                </a:solidFill>
                <a:latin typeface="Arial" panose="020B0604020202020204" pitchFamily="34" charset="0"/>
                <a:cs typeface="Arial" panose="020B0604020202020204" pitchFamily="34" charset="0"/>
              </a:rPr>
              <a:t>Laura Schaffer</a:t>
            </a:r>
            <a:endParaRPr lang="en-US" sz="2800" dirty="0" smtClean="0">
              <a:solidFill>
                <a:srgbClr val="002060"/>
              </a:solidFill>
            </a:endParaRPr>
          </a:p>
        </p:txBody>
      </p:sp>
      <p:sp>
        <p:nvSpPr>
          <p:cNvPr id="4101" name="Connecteur droit 28"/>
          <p:cNvSpPr>
            <a:spLocks noChangeShapeType="1"/>
          </p:cNvSpPr>
          <p:nvPr/>
        </p:nvSpPr>
        <p:spPr bwMode="auto">
          <a:xfrm>
            <a:off x="398463" y="1844824"/>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pPr eaLnBrk="0" hangingPunct="0"/>
            <a:endParaRPr lang="en-US">
              <a:solidFill>
                <a:prstClr val="black"/>
              </a:solidFill>
            </a:endParaRPr>
          </a:p>
        </p:txBody>
      </p:sp>
      <p:sp>
        <p:nvSpPr>
          <p:cNvPr id="7" name="TextBox 6"/>
          <p:cNvSpPr txBox="1"/>
          <p:nvPr/>
        </p:nvSpPr>
        <p:spPr>
          <a:xfrm>
            <a:off x="359532" y="4503023"/>
            <a:ext cx="8424936" cy="707886"/>
          </a:xfrm>
          <a:prstGeom prst="rect">
            <a:avLst/>
          </a:prstGeom>
          <a:noFill/>
        </p:spPr>
        <p:txBody>
          <a:bodyPr wrap="square" rtlCol="0">
            <a:spAutoFit/>
          </a:bodyPr>
          <a:lstStyle/>
          <a:p>
            <a:pPr algn="ctr" eaLnBrk="0" hangingPunct="0"/>
            <a:r>
              <a:rPr lang="fr-CA" sz="2000" dirty="0">
                <a:solidFill>
                  <a:prstClr val="black"/>
                </a:solidFill>
              </a:rPr>
              <a:t>Journée de la recherche et de la pédagogie</a:t>
            </a:r>
            <a:r>
              <a:rPr lang="en-US" sz="2000" dirty="0">
                <a:solidFill>
                  <a:prstClr val="black"/>
                </a:solidFill>
                <a:latin typeface="Arial" panose="020B0604020202020204" pitchFamily="34" charset="0"/>
                <a:cs typeface="Arial" panose="020B0604020202020204" pitchFamily="34" charset="0"/>
              </a:rPr>
              <a:t>, 2 </a:t>
            </a:r>
            <a:r>
              <a:rPr lang="en-US" sz="2000" dirty="0" err="1">
                <a:solidFill>
                  <a:prstClr val="black"/>
                </a:solidFill>
                <a:latin typeface="Arial" panose="020B0604020202020204" pitchFamily="34" charset="0"/>
                <a:cs typeface="Arial" panose="020B0604020202020204" pitchFamily="34" charset="0"/>
              </a:rPr>
              <a:t>juin</a:t>
            </a:r>
            <a:r>
              <a:rPr lang="en-US" sz="2000" dirty="0">
                <a:solidFill>
                  <a:prstClr val="black"/>
                </a:solidFill>
                <a:latin typeface="Arial" panose="020B0604020202020204" pitchFamily="34" charset="0"/>
                <a:cs typeface="Arial" panose="020B0604020202020204" pitchFamily="34" charset="0"/>
              </a:rPr>
              <a:t> </a:t>
            </a:r>
            <a:r>
              <a:rPr lang="en-US" sz="2000" dirty="0" smtClean="0">
                <a:solidFill>
                  <a:prstClr val="black"/>
                </a:solidFill>
                <a:latin typeface="Arial" panose="020B0604020202020204" pitchFamily="34" charset="0"/>
                <a:cs typeface="Arial" panose="020B0604020202020204" pitchFamily="34" charset="0"/>
              </a:rPr>
              <a:t>2016</a:t>
            </a:r>
          </a:p>
          <a:p>
            <a:pPr algn="ctr" eaLnBrk="0" hangingPunct="0"/>
            <a:r>
              <a:rPr lang="fr-CA" sz="2000" dirty="0" smtClean="0">
                <a:solidFill>
                  <a:prstClr val="black"/>
                </a:solidFill>
                <a:latin typeface="Arial" panose="020B0604020202020204" pitchFamily="34" charset="0"/>
                <a:cs typeface="Arial" panose="020B0604020202020204" pitchFamily="34" charset="0"/>
              </a:rPr>
              <a:t>Cégep André-</a:t>
            </a:r>
            <a:r>
              <a:rPr lang="fr-CA" sz="2000" dirty="0" err="1" smtClean="0">
                <a:solidFill>
                  <a:prstClr val="black"/>
                </a:solidFill>
                <a:latin typeface="Arial" panose="020B0604020202020204" pitchFamily="34" charset="0"/>
                <a:cs typeface="Arial" panose="020B0604020202020204" pitchFamily="34" charset="0"/>
              </a:rPr>
              <a:t>Laurendeau</a:t>
            </a:r>
            <a:endParaRPr lang="en-US" sz="2000" dirty="0">
              <a:solidFill>
                <a:prstClr val="black"/>
              </a:solidFill>
              <a:latin typeface="Arial" panose="020B0604020202020204" pitchFamily="34" charset="0"/>
              <a:cs typeface="Arial" panose="020B0604020202020204" pitchFamily="34" charset="0"/>
            </a:endParaRPr>
          </a:p>
        </p:txBody>
      </p:sp>
      <p:pic>
        <p:nvPicPr>
          <p:cNvPr id="8" name="Picture 14" descr="Logo for the Fonds de Recherche sur la Société et la Cultur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559" y="6014141"/>
            <a:ext cx="2049463" cy="72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Dawson College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7245" y="6212709"/>
            <a:ext cx="1181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6" descr="Adaptech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8637" y="6000776"/>
            <a:ext cx="565150"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Attribution - Non Commercia l- No Derivatives 4.0 International" title="Creative Commons Licens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3296" y="5445224"/>
            <a:ext cx="917407" cy="285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égep André-Laurendeau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0214" y="5934695"/>
            <a:ext cx="1686817" cy="6979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ESR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8236" y="6021288"/>
            <a:ext cx="1800187" cy="681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1939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smtClean="0">
                <a:latin typeface="Arial" charset="0"/>
                <a:cs typeface="Arial" charset="0"/>
              </a:rPr>
              <a:t>Conclusion 1</a:t>
            </a:r>
          </a:p>
        </p:txBody>
      </p:sp>
      <p:sp>
        <p:nvSpPr>
          <p:cNvPr id="3" name="Content Placeholder 2"/>
          <p:cNvSpPr>
            <a:spLocks noGrp="1"/>
          </p:cNvSpPr>
          <p:nvPr>
            <p:ph sz="quarter" idx="1"/>
          </p:nvPr>
        </p:nvSpPr>
        <p:spPr>
          <a:xfrm>
            <a:off x="179389" y="1341438"/>
            <a:ext cx="8713092" cy="4456112"/>
          </a:xfrm>
        </p:spPr>
        <p:txBody>
          <a:bodyPr/>
          <a:lstStyle/>
          <a:p>
            <a:pPr>
              <a:defRPr/>
            </a:pPr>
            <a:r>
              <a:rPr lang="fr-CA" dirty="0" smtClean="0"/>
              <a:t>Ce n’est pas nécessairement la complexité des technologies, mais leur utilisation efficace dans un contexte pédagogique qui fait l’excellence. </a:t>
            </a: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10</a:t>
            </a:fld>
            <a:endParaRPr lang="fr-FR" altLang="fr-FR" sz="1400" smtClean="0">
              <a:solidFill>
                <a:srgbClr val="0033CC"/>
              </a:solidFill>
            </a:endParaRPr>
          </a:p>
        </p:txBody>
      </p:sp>
    </p:spTree>
    <p:extLst>
      <p:ext uri="{BB962C8B-B14F-4D97-AF65-F5344CB8AC3E}">
        <p14:creationId xmlns:p14="http://schemas.microsoft.com/office/powerpoint/2010/main" val="2735364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smtClean="0">
                <a:latin typeface="Arial" charset="0"/>
                <a:cs typeface="Arial" charset="0"/>
              </a:rPr>
              <a:t>Conclusion 2</a:t>
            </a:r>
          </a:p>
        </p:txBody>
      </p:sp>
      <p:sp>
        <p:nvSpPr>
          <p:cNvPr id="3" name="Content Placeholder 2"/>
          <p:cNvSpPr>
            <a:spLocks noGrp="1"/>
          </p:cNvSpPr>
          <p:nvPr>
            <p:ph sz="quarter" idx="1"/>
          </p:nvPr>
        </p:nvSpPr>
        <p:spPr>
          <a:xfrm>
            <a:off x="179389" y="1341438"/>
            <a:ext cx="8713092" cy="4456112"/>
          </a:xfrm>
        </p:spPr>
        <p:txBody>
          <a:bodyPr/>
          <a:lstStyle/>
          <a:p>
            <a:pPr>
              <a:defRPr/>
            </a:pPr>
            <a:r>
              <a:rPr lang="en-US" dirty="0" smtClean="0"/>
              <a:t>Bien </a:t>
            </a:r>
            <a:r>
              <a:rPr lang="en-US" dirty="0" err="1" smtClean="0"/>
              <a:t>utiliser</a:t>
            </a:r>
            <a:r>
              <a:rPr lang="en-US" dirty="0" smtClean="0"/>
              <a:t> les technologies ne repose pas </a:t>
            </a:r>
            <a:r>
              <a:rPr lang="en-US" dirty="0" err="1" smtClean="0"/>
              <a:t>seulement</a:t>
            </a:r>
            <a:r>
              <a:rPr lang="en-US" dirty="0" smtClean="0"/>
              <a:t> sur les </a:t>
            </a:r>
            <a:r>
              <a:rPr lang="en-US" dirty="0" err="1" smtClean="0"/>
              <a:t>épaules</a:t>
            </a:r>
            <a:r>
              <a:rPr lang="en-US" dirty="0" smtClean="0"/>
              <a:t> des </a:t>
            </a:r>
            <a:r>
              <a:rPr lang="en-US" dirty="0" err="1" smtClean="0"/>
              <a:t>enseignants</a:t>
            </a:r>
            <a:r>
              <a:rPr lang="en-US" dirty="0" smtClean="0"/>
              <a:t>. </a:t>
            </a:r>
            <a:r>
              <a:rPr lang="en-US" dirty="0" err="1" smtClean="0"/>
              <a:t>Une</a:t>
            </a:r>
            <a:r>
              <a:rPr lang="en-US" dirty="0" smtClean="0"/>
              <a:t> </a:t>
            </a:r>
            <a:r>
              <a:rPr lang="en-US" dirty="0" err="1" smtClean="0"/>
              <a:t>étroite</a:t>
            </a:r>
            <a:r>
              <a:rPr lang="en-US" dirty="0" smtClean="0"/>
              <a:t> collaboration entre </a:t>
            </a:r>
            <a:r>
              <a:rPr lang="en-US" dirty="0" err="1" smtClean="0"/>
              <a:t>l’institution</a:t>
            </a:r>
            <a:r>
              <a:rPr lang="en-US" dirty="0" smtClean="0"/>
              <a:t>, les </a:t>
            </a:r>
            <a:r>
              <a:rPr lang="en-US" dirty="0" err="1" smtClean="0"/>
              <a:t>enseignants</a:t>
            </a:r>
            <a:r>
              <a:rPr lang="en-US" dirty="0" smtClean="0"/>
              <a:t> et les </a:t>
            </a:r>
            <a:r>
              <a:rPr lang="en-US" dirty="0" err="1" smtClean="0"/>
              <a:t>étudiants</a:t>
            </a:r>
            <a:r>
              <a:rPr lang="en-US" dirty="0" smtClean="0"/>
              <a:t> </a:t>
            </a:r>
            <a:r>
              <a:rPr lang="en-US" dirty="0" err="1" smtClean="0"/>
              <a:t>est</a:t>
            </a:r>
            <a:r>
              <a:rPr lang="en-US" dirty="0" smtClean="0"/>
              <a:t> </a:t>
            </a:r>
            <a:r>
              <a:rPr lang="en-US" dirty="0" err="1" smtClean="0"/>
              <a:t>primordiale</a:t>
            </a:r>
            <a:r>
              <a:rPr lang="en-US" dirty="0" smtClean="0"/>
              <a:t>.</a:t>
            </a: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11</a:t>
            </a:fld>
            <a:endParaRPr lang="fr-FR" altLang="fr-FR" sz="1400" smtClean="0">
              <a:solidFill>
                <a:srgbClr val="0033CC"/>
              </a:solidFill>
            </a:endParaRPr>
          </a:p>
        </p:txBody>
      </p:sp>
    </p:spTree>
    <p:extLst>
      <p:ext uri="{BB962C8B-B14F-4D97-AF65-F5344CB8AC3E}">
        <p14:creationId xmlns:p14="http://schemas.microsoft.com/office/powerpoint/2010/main" val="2407424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95288" y="-100012"/>
            <a:ext cx="8229600" cy="1247330"/>
          </a:xfrm>
        </p:spPr>
        <p:txBody>
          <a:bodyPr/>
          <a:lstStyle/>
          <a:p>
            <a:pPr>
              <a:defRPr/>
            </a:pPr>
            <a:r>
              <a:rPr lang="en-US" altLang="en-US" dirty="0" smtClean="0">
                <a:latin typeface="Arial" charset="0"/>
                <a:cs typeface="Arial" charset="0"/>
              </a:rPr>
              <a:t>Merci de </a:t>
            </a:r>
            <a:r>
              <a:rPr lang="en-US" altLang="en-US" dirty="0" err="1" smtClean="0">
                <a:latin typeface="Arial" charset="0"/>
                <a:cs typeface="Arial" charset="0"/>
              </a:rPr>
              <a:t>votre</a:t>
            </a:r>
            <a:r>
              <a:rPr lang="en-US" altLang="en-US" dirty="0" smtClean="0">
                <a:latin typeface="Arial" charset="0"/>
                <a:cs typeface="Arial" charset="0"/>
              </a:rPr>
              <a:t> attention</a:t>
            </a:r>
          </a:p>
        </p:txBody>
      </p:sp>
      <p:sp>
        <p:nvSpPr>
          <p:cNvPr id="2355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4906B33E-309E-4877-984F-99AB690F1E92}" type="slidenum">
              <a:rPr lang="fr-CA" altLang="en-US" sz="1400" smtClean="0">
                <a:solidFill>
                  <a:srgbClr val="0033CC"/>
                </a:solidFill>
              </a:rPr>
              <a:pPr>
                <a:spcBef>
                  <a:spcPct val="0"/>
                </a:spcBef>
                <a:buClrTx/>
                <a:buSzTx/>
                <a:buFontTx/>
                <a:buNone/>
              </a:pPr>
              <a:t>12</a:t>
            </a:fld>
            <a:endParaRPr lang="fr-CA" altLang="en-US" sz="1400" smtClean="0">
              <a:solidFill>
                <a:srgbClr val="0033CC"/>
              </a:solidFill>
            </a:endParaRPr>
          </a:p>
        </p:txBody>
      </p:sp>
      <p:pic>
        <p:nvPicPr>
          <p:cNvPr id="7" name="Picture 2" descr="Photo of the Cégep André-Laurendeau building."/>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2492896"/>
            <a:ext cx="4176464" cy="2474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09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43408"/>
            <a:ext cx="8229600" cy="1315913"/>
          </a:xfrm>
        </p:spPr>
        <p:txBody>
          <a:bodyPr/>
          <a:lstStyle/>
          <a:p>
            <a:r>
              <a:rPr lang="en-US" altLang="en-US" dirty="0" err="1" smtClean="0">
                <a:latin typeface="Arial" charset="0"/>
                <a:cs typeface="Arial" charset="0"/>
              </a:rPr>
              <a:t>Survol</a:t>
            </a:r>
            <a:r>
              <a:rPr lang="en-US" altLang="en-US" dirty="0" smtClean="0">
                <a:latin typeface="Arial" charset="0"/>
                <a:cs typeface="Arial" charset="0"/>
              </a:rPr>
              <a:t> de </a:t>
            </a:r>
            <a:r>
              <a:rPr lang="en-US" altLang="en-US" dirty="0" err="1" smtClean="0">
                <a:latin typeface="Arial" charset="0"/>
                <a:cs typeface="Arial" charset="0"/>
              </a:rPr>
              <a:t>notre</a:t>
            </a:r>
            <a:r>
              <a:rPr lang="en-US" altLang="en-US" dirty="0" smtClean="0">
                <a:latin typeface="Arial" charset="0"/>
                <a:cs typeface="Arial" charset="0"/>
              </a:rPr>
              <a:t> </a:t>
            </a:r>
            <a:r>
              <a:rPr lang="en-US" altLang="en-US" dirty="0" err="1" smtClean="0">
                <a:latin typeface="Arial" charset="0"/>
                <a:cs typeface="Arial" charset="0"/>
              </a:rPr>
              <a:t>recherche</a:t>
            </a:r>
            <a:endParaRPr lang="en-US" altLang="en-US" dirty="0" smtClean="0">
              <a:latin typeface="Arial" charset="0"/>
              <a:cs typeface="Arial" charset="0"/>
            </a:endParaRPr>
          </a:p>
        </p:txBody>
      </p:sp>
      <p:sp>
        <p:nvSpPr>
          <p:cNvPr id="3" name="Content Placeholder 2"/>
          <p:cNvSpPr>
            <a:spLocks noGrp="1"/>
          </p:cNvSpPr>
          <p:nvPr>
            <p:ph sz="quarter" idx="1"/>
          </p:nvPr>
        </p:nvSpPr>
        <p:spPr>
          <a:xfrm>
            <a:off x="179512" y="1484784"/>
            <a:ext cx="8713092" cy="4456112"/>
          </a:xfrm>
        </p:spPr>
        <p:txBody>
          <a:bodyPr/>
          <a:lstStyle/>
          <a:p>
            <a:pPr>
              <a:defRPr/>
            </a:pPr>
            <a:r>
              <a:rPr lang="en-US" dirty="0" smtClean="0"/>
              <a:t>Recherche sur les technologies</a:t>
            </a:r>
          </a:p>
          <a:p>
            <a:pPr lvl="1">
              <a:defRPr/>
            </a:pPr>
            <a:r>
              <a:rPr lang="en-US" dirty="0" smtClean="0"/>
              <a:t>Phase 1 : La perspective des étudiants</a:t>
            </a:r>
          </a:p>
          <a:p>
            <a:pPr lvl="1">
              <a:defRPr/>
            </a:pPr>
            <a:r>
              <a:rPr lang="fr-CA" dirty="0" smtClean="0"/>
              <a:t>Phase 2 : La perspective des enseignants</a:t>
            </a:r>
          </a:p>
          <a:p>
            <a:pPr lvl="1">
              <a:defRPr/>
            </a:pPr>
            <a:r>
              <a:rPr lang="fr-CA" dirty="0" smtClean="0"/>
              <a:t>Phase 3 : Comparaison entre les deux perspectives</a:t>
            </a:r>
            <a:endParaRPr lang="en-US" dirty="0"/>
          </a:p>
          <a:p>
            <a:pPr marL="0" indent="0">
              <a:buNone/>
              <a:defRPr/>
            </a:pPr>
            <a:endParaRPr lang="fr-CA" sz="1200" dirty="0"/>
          </a:p>
          <a:p>
            <a:pPr>
              <a:defRPr/>
            </a:pPr>
            <a:r>
              <a:rPr lang="fr-CA" dirty="0" smtClean="0"/>
              <a:t>Les 52 enseignants ont été nominés par leurs étudiants</a:t>
            </a: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2</a:t>
            </a:fld>
            <a:endParaRPr lang="fr-FR" altLang="fr-FR" sz="1400" smtClean="0">
              <a:solidFill>
                <a:srgbClr val="0033CC"/>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err="1" smtClean="0">
                <a:latin typeface="Arial" charset="0"/>
                <a:cs typeface="Arial" charset="0"/>
              </a:rPr>
              <a:t>Méthodologie</a:t>
            </a:r>
            <a:endParaRPr lang="en-US" altLang="en-US" dirty="0" smtClean="0">
              <a:latin typeface="Arial" charset="0"/>
              <a:cs typeface="Arial" charset="0"/>
            </a:endParaRPr>
          </a:p>
        </p:txBody>
      </p:sp>
      <p:sp>
        <p:nvSpPr>
          <p:cNvPr id="3" name="Content Placeholder 2"/>
          <p:cNvSpPr>
            <a:spLocks noGrp="1"/>
          </p:cNvSpPr>
          <p:nvPr>
            <p:ph sz="quarter" idx="1"/>
          </p:nvPr>
        </p:nvSpPr>
        <p:spPr>
          <a:xfrm>
            <a:off x="215454" y="1340768"/>
            <a:ext cx="8713092" cy="4608512"/>
          </a:xfrm>
        </p:spPr>
        <p:txBody>
          <a:bodyPr/>
          <a:lstStyle/>
          <a:p>
            <a:pPr>
              <a:defRPr/>
            </a:pPr>
            <a:r>
              <a:rPr lang="fr-CA" dirty="0" smtClean="0"/>
              <a:t>Entrevue semi-dirigée pour les enseignants</a:t>
            </a:r>
          </a:p>
          <a:p>
            <a:pPr lvl="1">
              <a:defRPr/>
            </a:pPr>
            <a:r>
              <a:rPr lang="fr-CA" dirty="0" smtClean="0"/>
              <a:t>Exemple d’une question posée :</a:t>
            </a:r>
          </a:p>
          <a:p>
            <a:pPr lvl="2">
              <a:defRPr/>
            </a:pPr>
            <a:r>
              <a:rPr lang="fr-CA" dirty="0" smtClean="0"/>
              <a:t>Qu’est-ce qui vous aide à utiliser les technologies informatiques efficacement dans votre enseignement?</a:t>
            </a:r>
          </a:p>
          <a:p>
            <a:pPr lvl="1">
              <a:defRPr/>
            </a:pPr>
            <a:r>
              <a:rPr lang="fr-CA" dirty="0"/>
              <a:t>Fiabilité inter-codeurs = </a:t>
            </a:r>
            <a:r>
              <a:rPr lang="fr-CA" dirty="0" smtClean="0"/>
              <a:t>86%</a:t>
            </a:r>
          </a:p>
          <a:p>
            <a:pPr marL="274637" lvl="1" indent="0">
              <a:buNone/>
              <a:defRPr/>
            </a:pPr>
            <a:endParaRPr lang="fr-CA" sz="2400" dirty="0" smtClean="0"/>
          </a:p>
          <a:p>
            <a:pPr>
              <a:defRPr/>
            </a:pPr>
            <a:r>
              <a:rPr lang="fr-CA" dirty="0" smtClean="0"/>
              <a:t>Grille de TIC à remplir  </a:t>
            </a: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3</a:t>
            </a:fld>
            <a:endParaRPr lang="fr-FR" altLang="fr-FR" sz="1400" smtClean="0">
              <a:solidFill>
                <a:srgbClr val="0033CC"/>
              </a:solidFill>
            </a:endParaRPr>
          </a:p>
        </p:txBody>
      </p:sp>
      <p:pic>
        <p:nvPicPr>
          <p:cNvPr id="5" name="Picture 2" descr="This portrays a picture of a professor using a Smart Board in class. Reference: Barmore, (2015). Teachers colleges struggle to blend technology into teacher training. The Hechinger Report. " title="Professor using techn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2569" y="4617850"/>
            <a:ext cx="2304256" cy="1533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397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7544" y="548680"/>
            <a:ext cx="8229600" cy="684213"/>
          </a:xfrm>
        </p:spPr>
        <p:txBody>
          <a:bodyPr/>
          <a:lstStyle/>
          <a:p>
            <a:r>
              <a:rPr lang="en-US" altLang="en-US" sz="4000" dirty="0" err="1" smtClean="0">
                <a:latin typeface="Arial" charset="0"/>
                <a:cs typeface="Arial" charset="0"/>
              </a:rPr>
              <a:t>Caractéristiques</a:t>
            </a:r>
            <a:r>
              <a:rPr lang="en-US" altLang="en-US" sz="4000" dirty="0" smtClean="0">
                <a:latin typeface="Arial" charset="0"/>
                <a:cs typeface="Arial" charset="0"/>
              </a:rPr>
              <a:t> des </a:t>
            </a:r>
            <a:r>
              <a:rPr lang="en-US" altLang="en-US" sz="4000" dirty="0" err="1" smtClean="0">
                <a:latin typeface="Arial" charset="0"/>
                <a:cs typeface="Arial" charset="0"/>
              </a:rPr>
              <a:t>enseignants</a:t>
            </a:r>
            <a:r>
              <a:rPr lang="en-US" altLang="en-US" sz="4000" dirty="0" smtClean="0">
                <a:latin typeface="Arial" charset="0"/>
                <a:cs typeface="Arial" charset="0"/>
              </a:rPr>
              <a:t> </a:t>
            </a:r>
            <a:r>
              <a:rPr lang="en-US" altLang="en-US" sz="4000" dirty="0" err="1" smtClean="0">
                <a:latin typeface="Arial" charset="0"/>
                <a:cs typeface="Arial" charset="0"/>
              </a:rPr>
              <a:t>interviewés</a:t>
            </a:r>
            <a:endParaRPr lang="en-US" altLang="en-US" sz="4000" dirty="0" smtClean="0">
              <a:solidFill>
                <a:srgbClr val="FF0000"/>
              </a:solidFill>
              <a:latin typeface="Arial" charset="0"/>
              <a:cs typeface="Arial" charset="0"/>
            </a:endParaRPr>
          </a:p>
        </p:txBody>
      </p:sp>
      <p:sp>
        <p:nvSpPr>
          <p:cNvPr id="3" name="Content Placeholder 2"/>
          <p:cNvSpPr>
            <a:spLocks noGrp="1"/>
          </p:cNvSpPr>
          <p:nvPr>
            <p:ph sz="quarter" idx="1"/>
          </p:nvPr>
        </p:nvSpPr>
        <p:spPr>
          <a:xfrm>
            <a:off x="251520" y="1254637"/>
            <a:ext cx="8713092" cy="4456112"/>
          </a:xfrm>
        </p:spPr>
        <p:txBody>
          <a:bodyPr/>
          <a:lstStyle/>
          <a:p>
            <a:pPr>
              <a:defRPr/>
            </a:pPr>
            <a:r>
              <a:rPr lang="fr-CA" sz="3200" dirty="0" smtClean="0"/>
              <a:t>Sexe </a:t>
            </a:r>
            <a:endParaRPr lang="fr-CA" sz="3200" dirty="0"/>
          </a:p>
          <a:p>
            <a:pPr>
              <a:defRPr/>
            </a:pPr>
            <a:endParaRPr lang="fr-CA" sz="1200" dirty="0" smtClean="0">
              <a:sym typeface="Wingdings" pitchFamily="2" charset="2"/>
            </a:endParaRPr>
          </a:p>
          <a:p>
            <a:pPr marL="0" indent="0">
              <a:buNone/>
              <a:defRPr/>
            </a:pPr>
            <a:endParaRPr lang="fr-CA" sz="1200" dirty="0">
              <a:sym typeface="Wingdings" pitchFamily="2" charset="2"/>
            </a:endParaRPr>
          </a:p>
          <a:p>
            <a:pPr marL="0" indent="0">
              <a:buNone/>
              <a:defRPr/>
            </a:pPr>
            <a:endParaRPr lang="fr-CA" sz="1200" dirty="0" smtClean="0">
              <a:sym typeface="Wingdings" pitchFamily="2" charset="2"/>
            </a:endParaRPr>
          </a:p>
          <a:p>
            <a:pPr marL="0" indent="0">
              <a:buNone/>
              <a:defRPr/>
            </a:pPr>
            <a:endParaRPr lang="fr-CA" sz="1200" dirty="0" smtClean="0">
              <a:sym typeface="Wingdings" pitchFamily="2" charset="2"/>
            </a:endParaRPr>
          </a:p>
          <a:p>
            <a:pPr marL="0" indent="0">
              <a:buNone/>
              <a:defRPr/>
            </a:pPr>
            <a:endParaRPr lang="fr-CA" dirty="0" smtClean="0">
              <a:sym typeface="Wingdings" pitchFamily="2" charset="2"/>
            </a:endParaRPr>
          </a:p>
          <a:p>
            <a:pPr>
              <a:defRPr/>
            </a:pPr>
            <a:r>
              <a:rPr lang="fr-CA" sz="3200" dirty="0" smtClean="0">
                <a:sym typeface="Wingdings" pitchFamily="2" charset="2"/>
              </a:rPr>
              <a:t>Programmes d’enseignement </a:t>
            </a: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4</a:t>
            </a:fld>
            <a:endParaRPr lang="fr-FR" altLang="fr-FR" sz="1400" smtClean="0">
              <a:solidFill>
                <a:srgbClr val="0033CC"/>
              </a:solidFill>
            </a:endParaRPr>
          </a:p>
        </p:txBody>
      </p:sp>
      <p:graphicFrame>
        <p:nvGraphicFramePr>
          <p:cNvPr id="5" name="Chart 4"/>
          <p:cNvGraphicFramePr>
            <a:graphicFrameLocks/>
          </p:cNvGraphicFramePr>
          <p:nvPr>
            <p:extLst>
              <p:ext uri="{D42A27DB-BD31-4B8C-83A1-F6EECF244321}">
                <p14:modId xmlns:p14="http://schemas.microsoft.com/office/powerpoint/2010/main" val="2943240564"/>
              </p:ext>
            </p:extLst>
          </p:nvPr>
        </p:nvGraphicFramePr>
        <p:xfrm>
          <a:off x="2121408" y="1549731"/>
          <a:ext cx="4901184" cy="2231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3641923855"/>
              </p:ext>
            </p:extLst>
          </p:nvPr>
        </p:nvGraphicFramePr>
        <p:xfrm>
          <a:off x="2123728" y="4101208"/>
          <a:ext cx="4896544" cy="223224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6397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9552" y="548680"/>
            <a:ext cx="8229600" cy="684213"/>
          </a:xfrm>
        </p:spPr>
        <p:txBody>
          <a:bodyPr/>
          <a:lstStyle/>
          <a:p>
            <a:r>
              <a:rPr lang="en-US" altLang="en-US" sz="4000" dirty="0" smtClean="0">
                <a:latin typeface="Arial" charset="0"/>
                <a:cs typeface="Arial" charset="0"/>
              </a:rPr>
              <a:t>Technologies </a:t>
            </a:r>
            <a:r>
              <a:rPr lang="en-US" altLang="en-US" sz="4000" dirty="0" err="1" smtClean="0">
                <a:latin typeface="Arial" charset="0"/>
                <a:cs typeface="Arial" charset="0"/>
              </a:rPr>
              <a:t>fréquemment</a:t>
            </a:r>
            <a:r>
              <a:rPr lang="en-US" altLang="en-US" sz="4000" dirty="0" smtClean="0">
                <a:latin typeface="Arial" charset="0"/>
                <a:cs typeface="Arial" charset="0"/>
              </a:rPr>
              <a:t> </a:t>
            </a:r>
            <a:r>
              <a:rPr lang="en-US" altLang="en-US" sz="4000" dirty="0" err="1" smtClean="0">
                <a:latin typeface="Arial" charset="0"/>
                <a:cs typeface="Arial" charset="0"/>
              </a:rPr>
              <a:t>utilisées</a:t>
            </a:r>
            <a:r>
              <a:rPr lang="en-US" altLang="en-US" sz="4000" dirty="0" smtClean="0">
                <a:latin typeface="Arial" charset="0"/>
                <a:cs typeface="Arial" charset="0"/>
              </a:rPr>
              <a:t> par les </a:t>
            </a:r>
            <a:r>
              <a:rPr lang="en-US" altLang="en-US" sz="4000" dirty="0" err="1" smtClean="0">
                <a:latin typeface="Arial" charset="0"/>
                <a:cs typeface="Arial" charset="0"/>
              </a:rPr>
              <a:t>enseignants</a:t>
            </a:r>
            <a:endParaRPr lang="en-US" altLang="en-US" sz="4000" dirty="0" smtClean="0">
              <a:latin typeface="Arial" charset="0"/>
              <a:cs typeface="Arial" charset="0"/>
            </a:endParaRPr>
          </a:p>
        </p:txBody>
      </p:sp>
      <p:graphicFrame>
        <p:nvGraphicFramePr>
          <p:cNvPr id="2" name="Content Placeholder 1"/>
          <p:cNvGraphicFramePr>
            <a:graphicFrameLocks noGrp="1"/>
          </p:cNvGraphicFramePr>
          <p:nvPr>
            <p:ph sz="quarter" idx="1"/>
            <p:extLst>
              <p:ext uri="{D42A27DB-BD31-4B8C-83A1-F6EECF244321}">
                <p14:modId xmlns:p14="http://schemas.microsoft.com/office/powerpoint/2010/main" val="65166245"/>
              </p:ext>
            </p:extLst>
          </p:nvPr>
        </p:nvGraphicFramePr>
        <p:xfrm>
          <a:off x="215106" y="1232893"/>
          <a:ext cx="8713788" cy="4932412"/>
        </p:xfrm>
        <a:graphic>
          <a:graphicData uri="http://schemas.openxmlformats.org/drawingml/2006/table">
            <a:tbl>
              <a:tblPr firstRow="1" bandRow="1">
                <a:tableStyleId>{5C22544A-7EE6-4342-B048-85BDC9FD1C3A}</a:tableStyleId>
              </a:tblPr>
              <a:tblGrid>
                <a:gridCol w="5517285"/>
                <a:gridCol w="3196503"/>
              </a:tblGrid>
              <a:tr h="1183040">
                <a:tc>
                  <a:txBody>
                    <a:bodyPr/>
                    <a:lstStyle/>
                    <a:p>
                      <a:r>
                        <a:rPr lang="fr-CA" sz="2600" dirty="0" smtClean="0">
                          <a:latin typeface="Arial" panose="020B0604020202020204" pitchFamily="34" charset="0"/>
                          <a:cs typeface="Arial" panose="020B0604020202020204" pitchFamily="34" charset="0"/>
                        </a:rPr>
                        <a:t>Technologies</a:t>
                      </a:r>
                      <a:endParaRPr lang="en-US" sz="2600" dirty="0">
                        <a:latin typeface="Arial" panose="020B0604020202020204" pitchFamily="34" charset="0"/>
                        <a:cs typeface="Arial" panose="020B0604020202020204" pitchFamily="34" charset="0"/>
                      </a:endParaRPr>
                    </a:p>
                  </a:txBody>
                  <a:tcPr/>
                </a:tc>
                <a:tc>
                  <a:txBody>
                    <a:bodyPr/>
                    <a:lstStyle/>
                    <a:p>
                      <a:r>
                        <a:rPr lang="fr-CA" sz="2600" dirty="0" smtClean="0">
                          <a:latin typeface="Arial" panose="020B0604020202020204" pitchFamily="34" charset="0"/>
                          <a:cs typeface="Arial" panose="020B0604020202020204" pitchFamily="34" charset="0"/>
                        </a:rPr>
                        <a:t>% des enseignants qui les</a:t>
                      </a:r>
                      <a:r>
                        <a:rPr lang="fr-CA" sz="2600" baseline="0" dirty="0" smtClean="0">
                          <a:latin typeface="Arial" panose="020B0604020202020204" pitchFamily="34" charset="0"/>
                          <a:cs typeface="Arial" panose="020B0604020202020204" pitchFamily="34" charset="0"/>
                        </a:rPr>
                        <a:t> utilisent</a:t>
                      </a:r>
                      <a:endParaRPr lang="en-US" sz="2600" dirty="0">
                        <a:latin typeface="Arial" panose="020B0604020202020204" pitchFamily="34" charset="0"/>
                        <a:cs typeface="Arial" panose="020B0604020202020204" pitchFamily="34" charset="0"/>
                      </a:endParaRPr>
                    </a:p>
                  </a:txBody>
                  <a:tcPr/>
                </a:tc>
              </a:tr>
              <a:tr h="1065432">
                <a:tc>
                  <a:txBody>
                    <a:bodyPr/>
                    <a:lstStyle/>
                    <a:p>
                      <a:r>
                        <a:rPr lang="en-US" sz="2600" dirty="0" smtClean="0">
                          <a:latin typeface="Arial" panose="020B0604020202020204" pitchFamily="34" charset="0"/>
                          <a:cs typeface="Arial" panose="020B0604020202020204" pitchFamily="34" charset="0"/>
                        </a:rPr>
                        <a:t>Communication à</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l’aide</a:t>
                      </a:r>
                      <a:r>
                        <a:rPr lang="en-US" sz="2600" baseline="0" dirty="0" smtClean="0">
                          <a:latin typeface="Arial" panose="020B0604020202020204" pitchFamily="34" charset="0"/>
                          <a:cs typeface="Arial" panose="020B0604020202020204" pitchFamily="34" charset="0"/>
                        </a:rPr>
                        <a:t> de </a:t>
                      </a:r>
                      <a:r>
                        <a:rPr lang="en-US" sz="2600" baseline="0" dirty="0" err="1" smtClean="0">
                          <a:latin typeface="Arial" panose="020B0604020202020204" pitchFamily="34" charset="0"/>
                          <a:cs typeface="Arial" panose="020B0604020202020204" pitchFamily="34" charset="0"/>
                        </a:rPr>
                        <a:t>courriels</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incluant</a:t>
                      </a:r>
                      <a:r>
                        <a:rPr lang="en-US" sz="2600" baseline="0" dirty="0" smtClean="0">
                          <a:latin typeface="Arial" panose="020B0604020202020204" pitchFamily="34" charset="0"/>
                          <a:cs typeface="Arial" panose="020B0604020202020204" pitchFamily="34" charset="0"/>
                        </a:rPr>
                        <a:t> MIO)</a:t>
                      </a:r>
                      <a:endParaRPr lang="en-US" sz="2600" dirty="0">
                        <a:latin typeface="Arial" panose="020B0604020202020204" pitchFamily="34" charset="0"/>
                        <a:cs typeface="Arial" panose="020B0604020202020204" pitchFamily="34" charset="0"/>
                      </a:endParaRPr>
                    </a:p>
                  </a:txBody>
                  <a:tcPr/>
                </a:tc>
                <a:tc>
                  <a:txBody>
                    <a:bodyPr/>
                    <a:lstStyle/>
                    <a:p>
                      <a:pPr algn="ctr"/>
                      <a:endParaRPr lang="en-US" sz="2600" dirty="0">
                        <a:latin typeface="Arial" panose="020B0604020202020204" pitchFamily="34" charset="0"/>
                        <a:cs typeface="Arial" panose="020B0604020202020204" pitchFamily="34" charset="0"/>
                      </a:endParaRPr>
                    </a:p>
                  </a:txBody>
                  <a:tcPr/>
                </a:tc>
              </a:tr>
              <a:tr h="6487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err="1" smtClean="0">
                          <a:latin typeface="Arial" panose="020B0604020202020204" pitchFamily="34" charset="0"/>
                          <a:cs typeface="Arial" panose="020B0604020202020204" pitchFamily="34" charset="0"/>
                        </a:rPr>
                        <a:t>Locigiels</a:t>
                      </a:r>
                      <a:r>
                        <a:rPr lang="en-US" sz="2600" dirty="0" smtClean="0">
                          <a:latin typeface="Arial" panose="020B0604020202020204" pitchFamily="34" charset="0"/>
                          <a:cs typeface="Arial" panose="020B0604020202020204" pitchFamily="34" charset="0"/>
                        </a:rPr>
                        <a:t> de </a:t>
                      </a:r>
                      <a:r>
                        <a:rPr lang="en-US" sz="2600" dirty="0" err="1" smtClean="0">
                          <a:latin typeface="Arial" panose="020B0604020202020204" pitchFamily="34" charset="0"/>
                          <a:cs typeface="Arial" panose="020B0604020202020204" pitchFamily="34" charset="0"/>
                        </a:rPr>
                        <a:t>présentation</a:t>
                      </a:r>
                      <a:endParaRPr lang="en-US" sz="2600" dirty="0" smtClean="0">
                        <a:latin typeface="Arial" panose="020B0604020202020204" pitchFamily="34" charset="0"/>
                        <a:cs typeface="Arial" panose="020B0604020202020204" pitchFamily="34" charset="0"/>
                      </a:endParaRPr>
                    </a:p>
                  </a:txBody>
                  <a:tcPr>
                    <a:solidFill>
                      <a:srgbClr val="EAF0F7"/>
                    </a:solidFill>
                  </a:tcPr>
                </a:tc>
                <a:tc>
                  <a:txBody>
                    <a:bodyPr/>
                    <a:lstStyle/>
                    <a:p>
                      <a:pPr algn="ctr"/>
                      <a:endParaRPr lang="en-US" sz="2600" dirty="0">
                        <a:latin typeface="Arial" panose="020B0604020202020204" pitchFamily="34" charset="0"/>
                        <a:cs typeface="Arial" panose="020B0604020202020204" pitchFamily="34" charset="0"/>
                      </a:endParaRPr>
                    </a:p>
                  </a:txBody>
                  <a:tcPr>
                    <a:solidFill>
                      <a:srgbClr val="EAF0F7"/>
                    </a:solidFill>
                  </a:tcPr>
                </a:tc>
              </a:tr>
              <a:tr h="7376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solidFill>
                            <a:schemeClr val="tx1"/>
                          </a:solidFill>
                          <a:latin typeface="Arial" panose="020B0604020202020204" pitchFamily="34" charset="0"/>
                          <a:cs typeface="Arial" panose="020B0604020202020204" pitchFamily="34" charset="0"/>
                        </a:rPr>
                        <a:t>Devoirs</a:t>
                      </a:r>
                      <a:r>
                        <a:rPr lang="en-US" sz="2600" baseline="0" dirty="0" smtClean="0">
                          <a:solidFill>
                            <a:schemeClr val="tx1"/>
                          </a:solidFill>
                          <a:latin typeface="Arial" panose="020B0604020202020204" pitchFamily="34" charset="0"/>
                          <a:cs typeface="Arial" panose="020B0604020202020204" pitchFamily="34" charset="0"/>
                        </a:rPr>
                        <a:t> </a:t>
                      </a:r>
                      <a:r>
                        <a:rPr lang="en-US" sz="2600" baseline="0" dirty="0" err="1" smtClean="0">
                          <a:solidFill>
                            <a:schemeClr val="tx1"/>
                          </a:solidFill>
                          <a:latin typeface="Arial" panose="020B0604020202020204" pitchFamily="34" charset="0"/>
                          <a:cs typeface="Arial" panose="020B0604020202020204" pitchFamily="34" charset="0"/>
                        </a:rPr>
                        <a:t>disponibles</a:t>
                      </a:r>
                      <a:r>
                        <a:rPr lang="en-US" sz="2600" baseline="0" dirty="0" smtClean="0">
                          <a:solidFill>
                            <a:schemeClr val="tx1"/>
                          </a:solidFill>
                          <a:latin typeface="Arial" panose="020B0604020202020204" pitchFamily="34" charset="0"/>
                          <a:cs typeface="Arial" panose="020B0604020202020204" pitchFamily="34" charset="0"/>
                        </a:rPr>
                        <a:t> </a:t>
                      </a:r>
                      <a:r>
                        <a:rPr lang="en-US" sz="2600" baseline="0" dirty="0" err="1" smtClean="0">
                          <a:solidFill>
                            <a:schemeClr val="tx1"/>
                          </a:solidFill>
                          <a:latin typeface="Arial" panose="020B0604020202020204" pitchFamily="34" charset="0"/>
                          <a:cs typeface="Arial" panose="020B0604020202020204" pitchFamily="34" charset="0"/>
                        </a:rPr>
                        <a:t>en</a:t>
                      </a:r>
                      <a:r>
                        <a:rPr lang="en-US" sz="2600" baseline="0" dirty="0" smtClean="0">
                          <a:solidFill>
                            <a:schemeClr val="tx1"/>
                          </a:solidFill>
                          <a:latin typeface="Arial" panose="020B0604020202020204" pitchFamily="34" charset="0"/>
                          <a:cs typeface="Arial" panose="020B0604020202020204" pitchFamily="34" charset="0"/>
                        </a:rPr>
                        <a:t> </a:t>
                      </a:r>
                      <a:r>
                        <a:rPr lang="en-US" sz="2600" baseline="0" dirty="0" err="1" smtClean="0">
                          <a:solidFill>
                            <a:schemeClr val="tx1"/>
                          </a:solidFill>
                          <a:latin typeface="Arial" panose="020B0604020202020204" pitchFamily="34" charset="0"/>
                          <a:cs typeface="Arial" panose="020B0604020202020204" pitchFamily="34" charset="0"/>
                        </a:rPr>
                        <a:t>ligne</a:t>
                      </a:r>
                      <a:endParaRPr lang="en-US" sz="2600" dirty="0" smtClean="0">
                        <a:solidFill>
                          <a:schemeClr val="tx1"/>
                        </a:solidFill>
                        <a:latin typeface="Arial" panose="020B0604020202020204" pitchFamily="34" charset="0"/>
                        <a:cs typeface="Arial" panose="020B0604020202020204" pitchFamily="34" charset="0"/>
                      </a:endParaRPr>
                    </a:p>
                  </a:txBody>
                  <a:tcPr/>
                </a:tc>
                <a:tc>
                  <a:txBody>
                    <a:bodyPr/>
                    <a:lstStyle/>
                    <a:p>
                      <a:pPr algn="ctr"/>
                      <a:endParaRPr lang="en-US" sz="2600" dirty="0">
                        <a:solidFill>
                          <a:schemeClr val="tx1"/>
                        </a:solidFill>
                        <a:latin typeface="Arial" panose="020B0604020202020204" pitchFamily="34" charset="0"/>
                        <a:cs typeface="Arial" panose="020B0604020202020204" pitchFamily="34" charset="0"/>
                      </a:endParaRPr>
                    </a:p>
                  </a:txBody>
                  <a:tcPr/>
                </a:tc>
              </a:tr>
              <a:tr h="648763">
                <a:tc>
                  <a:txBody>
                    <a:bodyPr/>
                    <a:lstStyle/>
                    <a:p>
                      <a:r>
                        <a:rPr lang="en-US" sz="2600" dirty="0" err="1" smtClean="0">
                          <a:latin typeface="Arial" panose="020B0604020202020204" pitchFamily="34" charset="0"/>
                          <a:cs typeface="Arial" panose="020B0604020202020204" pitchFamily="34" charset="0"/>
                        </a:rPr>
                        <a:t>Présences</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en</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ligne</a:t>
                      </a:r>
                      <a:endParaRPr lang="en-US" sz="2600" dirty="0">
                        <a:latin typeface="Arial" panose="020B0604020202020204" pitchFamily="34" charset="0"/>
                        <a:cs typeface="Arial" panose="020B0604020202020204" pitchFamily="34" charset="0"/>
                      </a:endParaRPr>
                    </a:p>
                  </a:txBody>
                  <a:tcPr>
                    <a:solidFill>
                      <a:srgbClr val="FFC000"/>
                    </a:solidFill>
                  </a:tcPr>
                </a:tc>
                <a:tc>
                  <a:txBody>
                    <a:bodyPr/>
                    <a:lstStyle/>
                    <a:p>
                      <a:pPr algn="ctr"/>
                      <a:endParaRPr lang="en-US" sz="2600" dirty="0">
                        <a:latin typeface="Arial" panose="020B0604020202020204" pitchFamily="34" charset="0"/>
                        <a:cs typeface="Arial" panose="020B0604020202020204" pitchFamily="34" charset="0"/>
                      </a:endParaRPr>
                    </a:p>
                  </a:txBody>
                  <a:tcPr>
                    <a:solidFill>
                      <a:srgbClr val="FFC000"/>
                    </a:solidFill>
                  </a:tcPr>
                </a:tc>
              </a:tr>
              <a:tr h="6487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latin typeface="Arial" panose="020B0604020202020204" pitchFamily="34" charset="0"/>
                          <a:cs typeface="Arial" panose="020B0604020202020204" pitchFamily="34" charset="0"/>
                        </a:rPr>
                        <a:t>Liens</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électroniques</a:t>
                      </a:r>
                      <a:endParaRPr lang="en-US" sz="2600" dirty="0">
                        <a:latin typeface="Arial" panose="020B0604020202020204" pitchFamily="34" charset="0"/>
                        <a:cs typeface="Arial" panose="020B0604020202020204" pitchFamily="34" charset="0"/>
                      </a:endParaRPr>
                    </a:p>
                  </a:txBody>
                  <a:tcPr/>
                </a:tc>
                <a:tc>
                  <a:txBody>
                    <a:bodyPr/>
                    <a:lstStyle/>
                    <a:p>
                      <a:pPr algn="ctr"/>
                      <a:endParaRPr lang="en-US" sz="2600" dirty="0">
                        <a:latin typeface="Arial" panose="020B0604020202020204" pitchFamily="34" charset="0"/>
                        <a:cs typeface="Arial" panose="020B0604020202020204" pitchFamily="34" charset="0"/>
                      </a:endParaRPr>
                    </a:p>
                  </a:txBody>
                  <a:tcPr/>
                </a:tc>
              </a:tr>
            </a:tbl>
          </a:graphicData>
        </a:graphic>
      </p:graphicFrame>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5</a:t>
            </a:fld>
            <a:endParaRPr lang="fr-FR" altLang="fr-FR" sz="1400" smtClean="0">
              <a:solidFill>
                <a:srgbClr val="0033CC"/>
              </a:solidFill>
            </a:endParaRPr>
          </a:p>
        </p:txBody>
      </p:sp>
      <p:sp>
        <p:nvSpPr>
          <p:cNvPr id="3" name="TextBox 2"/>
          <p:cNvSpPr txBox="1"/>
          <p:nvPr/>
        </p:nvSpPr>
        <p:spPr>
          <a:xfrm>
            <a:off x="6876256" y="2636912"/>
            <a:ext cx="1177410" cy="461665"/>
          </a:xfrm>
          <a:prstGeom prst="rect">
            <a:avLst/>
          </a:prstGeom>
          <a:noFill/>
        </p:spPr>
        <p:txBody>
          <a:bodyPr wrap="square" rtlCol="0">
            <a:spAutoFit/>
          </a:bodyPr>
          <a:lstStyle/>
          <a:p>
            <a:r>
              <a:rPr lang="fr-CA" dirty="0" smtClean="0"/>
              <a:t>100%</a:t>
            </a:r>
            <a:endParaRPr lang="en-US" dirty="0"/>
          </a:p>
        </p:txBody>
      </p:sp>
      <p:sp>
        <p:nvSpPr>
          <p:cNvPr id="4" name="TextBox 3"/>
          <p:cNvSpPr txBox="1"/>
          <p:nvPr/>
        </p:nvSpPr>
        <p:spPr>
          <a:xfrm>
            <a:off x="6939770" y="3551957"/>
            <a:ext cx="1050382" cy="461665"/>
          </a:xfrm>
          <a:prstGeom prst="rect">
            <a:avLst/>
          </a:prstGeom>
          <a:noFill/>
        </p:spPr>
        <p:txBody>
          <a:bodyPr wrap="square" rtlCol="0">
            <a:spAutoFit/>
          </a:bodyPr>
          <a:lstStyle/>
          <a:p>
            <a:r>
              <a:rPr lang="fr-CA" dirty="0" smtClean="0"/>
              <a:t>90%</a:t>
            </a:r>
            <a:endParaRPr lang="en-US" dirty="0"/>
          </a:p>
        </p:txBody>
      </p:sp>
      <p:sp>
        <p:nvSpPr>
          <p:cNvPr id="5" name="TextBox 4"/>
          <p:cNvSpPr txBox="1"/>
          <p:nvPr/>
        </p:nvSpPr>
        <p:spPr>
          <a:xfrm>
            <a:off x="6924901" y="4170275"/>
            <a:ext cx="1080120" cy="461665"/>
          </a:xfrm>
          <a:prstGeom prst="rect">
            <a:avLst/>
          </a:prstGeom>
          <a:noFill/>
        </p:spPr>
        <p:txBody>
          <a:bodyPr wrap="square" rtlCol="0">
            <a:spAutoFit/>
          </a:bodyPr>
          <a:lstStyle/>
          <a:p>
            <a:r>
              <a:rPr lang="fr-CA" dirty="0" smtClean="0"/>
              <a:t>89%</a:t>
            </a:r>
            <a:endParaRPr lang="en-US" dirty="0"/>
          </a:p>
        </p:txBody>
      </p:sp>
      <p:sp>
        <p:nvSpPr>
          <p:cNvPr id="6" name="TextBox 5"/>
          <p:cNvSpPr txBox="1"/>
          <p:nvPr/>
        </p:nvSpPr>
        <p:spPr>
          <a:xfrm>
            <a:off x="6924901" y="4936957"/>
            <a:ext cx="936104" cy="461665"/>
          </a:xfrm>
          <a:prstGeom prst="rect">
            <a:avLst/>
          </a:prstGeom>
          <a:noFill/>
        </p:spPr>
        <p:txBody>
          <a:bodyPr wrap="square" rtlCol="0">
            <a:spAutoFit/>
          </a:bodyPr>
          <a:lstStyle/>
          <a:p>
            <a:r>
              <a:rPr lang="fr-CA" dirty="0" smtClean="0"/>
              <a:t>86%</a:t>
            </a:r>
            <a:endParaRPr lang="en-US" dirty="0"/>
          </a:p>
        </p:txBody>
      </p:sp>
      <p:sp>
        <p:nvSpPr>
          <p:cNvPr id="7" name="TextBox 6"/>
          <p:cNvSpPr txBox="1"/>
          <p:nvPr/>
        </p:nvSpPr>
        <p:spPr>
          <a:xfrm>
            <a:off x="6939770" y="5566743"/>
            <a:ext cx="1008112" cy="461665"/>
          </a:xfrm>
          <a:prstGeom prst="rect">
            <a:avLst/>
          </a:prstGeom>
          <a:noFill/>
        </p:spPr>
        <p:txBody>
          <a:bodyPr wrap="square" rtlCol="0">
            <a:spAutoFit/>
          </a:bodyPr>
          <a:lstStyle/>
          <a:p>
            <a:r>
              <a:rPr lang="fr-CA" dirty="0" smtClean="0"/>
              <a:t>83%</a:t>
            </a:r>
            <a:endParaRPr lang="en-US" dirty="0"/>
          </a:p>
        </p:txBody>
      </p:sp>
    </p:spTree>
    <p:extLst>
      <p:ext uri="{BB962C8B-B14F-4D97-AF65-F5344CB8AC3E}">
        <p14:creationId xmlns:p14="http://schemas.microsoft.com/office/powerpoint/2010/main" val="33639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526615"/>
            <a:ext cx="8229600" cy="684213"/>
          </a:xfrm>
        </p:spPr>
        <p:txBody>
          <a:bodyPr/>
          <a:lstStyle/>
          <a:p>
            <a:r>
              <a:rPr lang="en-US" altLang="en-US" sz="4000" dirty="0" smtClean="0">
                <a:latin typeface="Arial" charset="0"/>
                <a:cs typeface="Arial" charset="0"/>
              </a:rPr>
              <a:t>Les technologies les </a:t>
            </a:r>
            <a:r>
              <a:rPr lang="en-US" altLang="en-US" sz="4000" dirty="0" err="1" smtClean="0">
                <a:latin typeface="Arial" charset="0"/>
                <a:cs typeface="Arial" charset="0"/>
              </a:rPr>
              <a:t>moins</a:t>
            </a:r>
            <a:r>
              <a:rPr lang="en-US" altLang="en-US" sz="4000" dirty="0" smtClean="0">
                <a:latin typeface="Arial" charset="0"/>
                <a:cs typeface="Arial" charset="0"/>
              </a:rPr>
              <a:t> </a:t>
            </a:r>
            <a:r>
              <a:rPr lang="en-US" altLang="en-US" sz="4000" dirty="0" err="1" smtClean="0">
                <a:latin typeface="Arial" charset="0"/>
                <a:cs typeface="Arial" charset="0"/>
              </a:rPr>
              <a:t>utilisées</a:t>
            </a:r>
            <a:r>
              <a:rPr lang="en-US" altLang="en-US" sz="4000" dirty="0" smtClean="0">
                <a:latin typeface="Arial" charset="0"/>
                <a:cs typeface="Arial" charset="0"/>
              </a:rPr>
              <a:t> par les </a:t>
            </a:r>
            <a:r>
              <a:rPr lang="en-US" altLang="en-US" sz="4000" dirty="0" err="1" smtClean="0">
                <a:latin typeface="Arial" charset="0"/>
                <a:cs typeface="Arial" charset="0"/>
              </a:rPr>
              <a:t>enseignants</a:t>
            </a:r>
            <a:endParaRPr lang="en-US" altLang="en-US" sz="4000" dirty="0" smtClean="0">
              <a:latin typeface="Arial" charset="0"/>
              <a:cs typeface="Arial" charset="0"/>
            </a:endParaRP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6</a:t>
            </a:fld>
            <a:endParaRPr lang="fr-FR" altLang="fr-FR" sz="1400" smtClean="0">
              <a:solidFill>
                <a:srgbClr val="0033CC"/>
              </a:solidFill>
            </a:endParaRPr>
          </a:p>
        </p:txBody>
      </p:sp>
      <p:graphicFrame>
        <p:nvGraphicFramePr>
          <p:cNvPr id="7" name="Content Placeholder 1"/>
          <p:cNvGraphicFramePr>
            <a:graphicFrameLocks noGrp="1"/>
          </p:cNvGraphicFramePr>
          <p:nvPr>
            <p:ph sz="quarter" idx="1"/>
            <p:extLst>
              <p:ext uri="{D42A27DB-BD31-4B8C-83A1-F6EECF244321}">
                <p14:modId xmlns:p14="http://schemas.microsoft.com/office/powerpoint/2010/main" val="2531300545"/>
              </p:ext>
            </p:extLst>
          </p:nvPr>
        </p:nvGraphicFramePr>
        <p:xfrm>
          <a:off x="217566" y="1340768"/>
          <a:ext cx="8713788" cy="4752528"/>
        </p:xfrm>
        <a:graphic>
          <a:graphicData uri="http://schemas.openxmlformats.org/drawingml/2006/table">
            <a:tbl>
              <a:tblPr firstRow="1" bandRow="1">
                <a:tableStyleId>{5C22544A-7EE6-4342-B048-85BDC9FD1C3A}</a:tableStyleId>
              </a:tblPr>
              <a:tblGrid>
                <a:gridCol w="5220990"/>
                <a:gridCol w="3492798"/>
              </a:tblGrid>
              <a:tr h="1152093">
                <a:tc>
                  <a:txBody>
                    <a:bodyPr/>
                    <a:lstStyle/>
                    <a:p>
                      <a:r>
                        <a:rPr lang="fr-CA" sz="2600" dirty="0" smtClean="0">
                          <a:latin typeface="Arial" panose="020B0604020202020204" pitchFamily="34" charset="0"/>
                          <a:cs typeface="Arial" panose="020B0604020202020204" pitchFamily="34" charset="0"/>
                        </a:rPr>
                        <a:t>Technologies</a:t>
                      </a:r>
                      <a:endParaRPr lang="en-US" sz="2600" dirty="0">
                        <a:latin typeface="Arial" panose="020B0604020202020204" pitchFamily="34" charset="0"/>
                        <a:cs typeface="Arial" panose="020B0604020202020204" pitchFamily="34" charset="0"/>
                      </a:endParaRPr>
                    </a:p>
                  </a:txBody>
                  <a:tcPr/>
                </a:tc>
                <a:tc>
                  <a:txBody>
                    <a:bodyPr/>
                    <a:lstStyle/>
                    <a:p>
                      <a:r>
                        <a:rPr lang="fr-CA" sz="2600" dirty="0" smtClean="0">
                          <a:latin typeface="Arial" panose="020B0604020202020204" pitchFamily="34" charset="0"/>
                          <a:cs typeface="Arial" panose="020B0604020202020204" pitchFamily="34" charset="0"/>
                        </a:rPr>
                        <a:t>% des enseignants qui les</a:t>
                      </a:r>
                      <a:r>
                        <a:rPr lang="fr-CA" sz="2600" baseline="0" dirty="0" smtClean="0">
                          <a:latin typeface="Arial" panose="020B0604020202020204" pitchFamily="34" charset="0"/>
                          <a:cs typeface="Arial" panose="020B0604020202020204" pitchFamily="34" charset="0"/>
                        </a:rPr>
                        <a:t> utilisent</a:t>
                      </a:r>
                      <a:endParaRPr lang="en-US" sz="2600" dirty="0">
                        <a:latin typeface="Arial" panose="020B0604020202020204" pitchFamily="34" charset="0"/>
                        <a:cs typeface="Arial" panose="020B0604020202020204" pitchFamily="34" charset="0"/>
                      </a:endParaRPr>
                    </a:p>
                  </a:txBody>
                  <a:tcPr/>
                </a:tc>
              </a:tr>
              <a:tr h="631793">
                <a:tc>
                  <a:txBody>
                    <a:bodyPr/>
                    <a:lstStyle/>
                    <a:p>
                      <a:endParaRPr lang="en-US" sz="2600" dirty="0">
                        <a:latin typeface="Arial" panose="020B0604020202020204" pitchFamily="34" charset="0"/>
                        <a:cs typeface="Arial" panose="020B0604020202020204" pitchFamily="34" charset="0"/>
                      </a:endParaRPr>
                    </a:p>
                  </a:txBody>
                  <a:tcPr/>
                </a:tc>
                <a:tc>
                  <a:txBody>
                    <a:bodyPr/>
                    <a:lstStyle/>
                    <a:p>
                      <a:pPr algn="ctr"/>
                      <a:r>
                        <a:rPr lang="en-US" sz="2600" dirty="0" smtClean="0">
                          <a:latin typeface="Arial" panose="020B0604020202020204" pitchFamily="34" charset="0"/>
                          <a:cs typeface="Arial" panose="020B0604020202020204" pitchFamily="34" charset="0"/>
                        </a:rPr>
                        <a:t>37%</a:t>
                      </a:r>
                      <a:endParaRPr lang="en-US" sz="2600" dirty="0">
                        <a:latin typeface="Arial" panose="020B0604020202020204" pitchFamily="34" charset="0"/>
                        <a:cs typeface="Arial" panose="020B0604020202020204" pitchFamily="34" charset="0"/>
                      </a:endParaRPr>
                    </a:p>
                  </a:txBody>
                  <a:tcPr/>
                </a:tc>
              </a:tr>
              <a:tr h="6317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600" dirty="0" smtClean="0">
                        <a:latin typeface="Arial" panose="020B0604020202020204" pitchFamily="34" charset="0"/>
                        <a:cs typeface="Arial" panose="020B0604020202020204" pitchFamily="34" charset="0"/>
                      </a:endParaRPr>
                    </a:p>
                  </a:txBody>
                  <a:tcPr>
                    <a:solidFill>
                      <a:srgbClr val="EAF0F7"/>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600" dirty="0" smtClean="0">
                          <a:latin typeface="Arial" panose="020B0604020202020204" pitchFamily="34" charset="0"/>
                          <a:cs typeface="Arial" panose="020B0604020202020204" pitchFamily="34" charset="0"/>
                        </a:rPr>
                        <a:t>20%</a:t>
                      </a:r>
                    </a:p>
                  </a:txBody>
                  <a:tcPr>
                    <a:solidFill>
                      <a:srgbClr val="EAF0F7"/>
                    </a:solidFill>
                  </a:tcPr>
                </a:tc>
              </a:tr>
              <a:tr h="686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600" dirty="0" smtClean="0">
                        <a:latin typeface="Arial" panose="020B0604020202020204" pitchFamily="34" charset="0"/>
                        <a:cs typeface="Arial" panose="020B0604020202020204" pitchFamily="34" charset="0"/>
                      </a:endParaRPr>
                    </a:p>
                  </a:txBody>
                  <a:tcPr/>
                </a:tc>
                <a:tc>
                  <a:txBody>
                    <a:bodyPr/>
                    <a:lstStyle/>
                    <a:p>
                      <a:pPr algn="ctr"/>
                      <a:r>
                        <a:rPr lang="en-US" sz="2600" dirty="0" smtClean="0">
                          <a:latin typeface="Arial" panose="020B0604020202020204" pitchFamily="34" charset="0"/>
                          <a:cs typeface="Arial" panose="020B0604020202020204" pitchFamily="34" charset="0"/>
                        </a:rPr>
                        <a:t>10%</a:t>
                      </a:r>
                      <a:endParaRPr lang="en-US" sz="2600" dirty="0">
                        <a:latin typeface="Arial" panose="020B0604020202020204" pitchFamily="34" charset="0"/>
                        <a:cs typeface="Arial" panose="020B0604020202020204" pitchFamily="34" charset="0"/>
                      </a:endParaRPr>
                    </a:p>
                  </a:txBody>
                  <a:tcPr/>
                </a:tc>
              </a:tr>
              <a:tr h="6980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600" dirty="0" smtClean="0">
                        <a:latin typeface="Arial" panose="020B0604020202020204" pitchFamily="34" charset="0"/>
                        <a:cs typeface="Arial" panose="020B0604020202020204" pitchFamily="34" charset="0"/>
                      </a:endParaRPr>
                    </a:p>
                  </a:txBody>
                  <a:tcPr>
                    <a:solidFill>
                      <a:srgbClr val="FFC000"/>
                    </a:solidFill>
                  </a:tcPr>
                </a:tc>
                <a:tc>
                  <a:txBody>
                    <a:bodyPr/>
                    <a:lstStyle/>
                    <a:p>
                      <a:pPr algn="ctr"/>
                      <a:r>
                        <a:rPr lang="en-US" sz="2600" dirty="0" smtClean="0">
                          <a:latin typeface="Arial" panose="020B0604020202020204" pitchFamily="34" charset="0"/>
                          <a:cs typeface="Arial" panose="020B0604020202020204" pitchFamily="34" charset="0"/>
                        </a:rPr>
                        <a:t>10%</a:t>
                      </a:r>
                      <a:endParaRPr lang="en-US" sz="2600" dirty="0">
                        <a:latin typeface="Arial" panose="020B0604020202020204" pitchFamily="34" charset="0"/>
                        <a:cs typeface="Arial" panose="020B0604020202020204" pitchFamily="34" charset="0"/>
                      </a:endParaRPr>
                    </a:p>
                  </a:txBody>
                  <a:tcPr>
                    <a:solidFill>
                      <a:srgbClr val="FFC000"/>
                    </a:solidFill>
                  </a:tcPr>
                </a:tc>
              </a:tr>
              <a:tr h="9520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600" dirty="0" smtClean="0">
                        <a:latin typeface="Arial" panose="020B0604020202020204" pitchFamily="34" charset="0"/>
                        <a:cs typeface="Arial" panose="020B0604020202020204" pitchFamily="34" charset="0"/>
                      </a:endParaRPr>
                    </a:p>
                  </a:txBody>
                  <a:tcPr/>
                </a:tc>
                <a:tc>
                  <a:txBody>
                    <a:bodyPr/>
                    <a:lstStyle/>
                    <a:p>
                      <a:pPr algn="ctr"/>
                      <a:r>
                        <a:rPr lang="en-US" sz="2600" dirty="0" smtClean="0">
                          <a:latin typeface="Arial" panose="020B0604020202020204" pitchFamily="34" charset="0"/>
                          <a:cs typeface="Arial" panose="020B0604020202020204" pitchFamily="34" charset="0"/>
                        </a:rPr>
                        <a:t>4%</a:t>
                      </a:r>
                      <a:endParaRPr lang="en-US" sz="2600" dirty="0">
                        <a:latin typeface="Arial" panose="020B0604020202020204" pitchFamily="34" charset="0"/>
                        <a:cs typeface="Arial" panose="020B0604020202020204" pitchFamily="34" charset="0"/>
                      </a:endParaRPr>
                    </a:p>
                  </a:txBody>
                  <a:tcPr/>
                </a:tc>
              </a:tr>
            </a:tbl>
          </a:graphicData>
        </a:graphic>
      </p:graphicFrame>
      <p:sp>
        <p:nvSpPr>
          <p:cNvPr id="3" name="TextBox 2"/>
          <p:cNvSpPr txBox="1"/>
          <p:nvPr/>
        </p:nvSpPr>
        <p:spPr>
          <a:xfrm>
            <a:off x="248743" y="2564904"/>
            <a:ext cx="2232248" cy="8309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Tests/quiz</a:t>
            </a:r>
            <a:endParaRPr lang="en-US" dirty="0">
              <a:latin typeface="Arial" panose="020B0604020202020204" pitchFamily="34" charset="0"/>
              <a:cs typeface="Arial" panose="020B0604020202020204" pitchFamily="34" charset="0"/>
            </a:endParaRPr>
          </a:p>
          <a:p>
            <a:endParaRPr lang="en-US" dirty="0"/>
          </a:p>
        </p:txBody>
      </p:sp>
      <p:sp>
        <p:nvSpPr>
          <p:cNvPr id="4" name="TextBox 3"/>
          <p:cNvSpPr txBox="1"/>
          <p:nvPr/>
        </p:nvSpPr>
        <p:spPr>
          <a:xfrm>
            <a:off x="248743" y="3212976"/>
            <a:ext cx="2304256" cy="861774"/>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Facebook</a:t>
            </a:r>
            <a:endParaRPr lang="en-US" dirty="0">
              <a:latin typeface="Arial" panose="020B0604020202020204" pitchFamily="34" charset="0"/>
              <a:cs typeface="Arial" panose="020B0604020202020204" pitchFamily="34" charset="0"/>
            </a:endParaRPr>
          </a:p>
          <a:p>
            <a:endParaRPr lang="en-US" dirty="0"/>
          </a:p>
        </p:txBody>
      </p:sp>
      <p:sp>
        <p:nvSpPr>
          <p:cNvPr id="5" name="TextBox 4"/>
          <p:cNvSpPr txBox="1"/>
          <p:nvPr/>
        </p:nvSpPr>
        <p:spPr>
          <a:xfrm>
            <a:off x="252940" y="3891825"/>
            <a:ext cx="3456384" cy="8309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Forums </a:t>
            </a:r>
            <a:r>
              <a:rPr lang="en-US" dirty="0">
                <a:latin typeface="Arial" panose="020B0604020202020204" pitchFamily="34" charset="0"/>
                <a:cs typeface="Arial" panose="020B0604020202020204" pitchFamily="34" charset="0"/>
              </a:rPr>
              <a:t>de discussion</a:t>
            </a:r>
          </a:p>
          <a:p>
            <a:endParaRPr lang="en-US" dirty="0"/>
          </a:p>
        </p:txBody>
      </p:sp>
      <p:sp>
        <p:nvSpPr>
          <p:cNvPr id="6" name="TextBox 5"/>
          <p:cNvSpPr txBox="1"/>
          <p:nvPr/>
        </p:nvSpPr>
        <p:spPr>
          <a:xfrm>
            <a:off x="243467" y="4613065"/>
            <a:ext cx="3528392" cy="83099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Travail </a:t>
            </a:r>
            <a:r>
              <a:rPr lang="en-US" dirty="0" err="1">
                <a:latin typeface="Arial" panose="020B0604020202020204" pitchFamily="34" charset="0"/>
                <a:cs typeface="Arial" panose="020B0604020202020204" pitchFamily="34" charset="0"/>
              </a:rPr>
              <a:t>d’équipe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ligne</a:t>
            </a:r>
            <a:endParaRPr lang="en-US" dirty="0">
              <a:latin typeface="Arial" panose="020B0604020202020204" pitchFamily="34" charset="0"/>
              <a:cs typeface="Arial" panose="020B0604020202020204" pitchFamily="34" charset="0"/>
            </a:endParaRPr>
          </a:p>
          <a:p>
            <a:endParaRPr lang="en-US" dirty="0"/>
          </a:p>
        </p:txBody>
      </p:sp>
      <p:sp>
        <p:nvSpPr>
          <p:cNvPr id="8" name="TextBox 7"/>
          <p:cNvSpPr txBox="1"/>
          <p:nvPr/>
        </p:nvSpPr>
        <p:spPr>
          <a:xfrm>
            <a:off x="268289" y="5197548"/>
            <a:ext cx="3744416" cy="1200329"/>
          </a:xfrm>
          <a:prstGeom prst="rect">
            <a:avLst/>
          </a:prstGeom>
          <a:noFill/>
        </p:spPr>
        <p:txBody>
          <a:bodyPr wrap="square" rtlCol="0">
            <a:spAutoFit/>
          </a:bodyPr>
          <a:lstStyle/>
          <a:p>
            <a:r>
              <a:rPr lang="en-US" dirty="0" err="1" smtClean="0">
                <a:latin typeface="Arial" panose="020B0604020202020204" pitchFamily="34" charset="0"/>
                <a:cs typeface="Arial" panose="020B0604020202020204" pitchFamily="34" charset="0"/>
              </a:rPr>
              <a:t>Cartes</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conceptuelles</a:t>
            </a:r>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ex: Inspiration, </a:t>
            </a:r>
            <a:r>
              <a:rPr lang="en-US" dirty="0" err="1">
                <a:latin typeface="Arial" panose="020B0604020202020204" pitchFamily="34" charset="0"/>
                <a:cs typeface="Arial" panose="020B0604020202020204" pitchFamily="34" charset="0"/>
              </a:rPr>
              <a:t>Cmap</a:t>
            </a:r>
            <a:r>
              <a:rPr lang="en-US" dirty="0">
                <a:latin typeface="Arial" panose="020B0604020202020204" pitchFamily="34" charset="0"/>
                <a:cs typeface="Arial" panose="020B0604020202020204" pitchFamily="34" charset="0"/>
              </a:rPr>
              <a:t>)</a:t>
            </a:r>
          </a:p>
          <a:p>
            <a:endParaRPr lang="en-US" dirty="0"/>
          </a:p>
        </p:txBody>
      </p:sp>
    </p:spTree>
    <p:extLst>
      <p:ext uri="{BB962C8B-B14F-4D97-AF65-F5344CB8AC3E}">
        <p14:creationId xmlns:p14="http://schemas.microsoft.com/office/powerpoint/2010/main" val="33639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err="1" smtClean="0">
                <a:latin typeface="Arial" charset="0"/>
                <a:cs typeface="Arial" charset="0"/>
              </a:rPr>
              <a:t>Résultats</a:t>
            </a:r>
            <a:r>
              <a:rPr lang="en-US" altLang="en-US" dirty="0" smtClean="0">
                <a:latin typeface="Arial" charset="0"/>
                <a:cs typeface="Arial" charset="0"/>
              </a:rPr>
              <a:t> </a:t>
            </a:r>
            <a:r>
              <a:rPr lang="en-US" altLang="en-US" dirty="0" err="1" smtClean="0">
                <a:latin typeface="Arial" charset="0"/>
                <a:cs typeface="Arial" charset="0"/>
              </a:rPr>
              <a:t>dignes</a:t>
            </a:r>
            <a:r>
              <a:rPr lang="en-US" altLang="en-US" dirty="0" smtClean="0">
                <a:latin typeface="Arial" charset="0"/>
                <a:cs typeface="Arial" charset="0"/>
              </a:rPr>
              <a:t> de mention</a:t>
            </a:r>
            <a:endParaRPr lang="en-US" altLang="en-US" dirty="0" smtClean="0">
              <a:solidFill>
                <a:srgbClr val="FF0000"/>
              </a:solidFill>
              <a:latin typeface="Arial" charset="0"/>
              <a:cs typeface="Arial" charset="0"/>
            </a:endParaRPr>
          </a:p>
        </p:txBody>
      </p:sp>
      <p:graphicFrame>
        <p:nvGraphicFramePr>
          <p:cNvPr id="6" name="Content Placeholder 1"/>
          <p:cNvGraphicFramePr>
            <a:graphicFrameLocks noGrp="1"/>
          </p:cNvGraphicFramePr>
          <p:nvPr>
            <p:ph sz="quarter" idx="1"/>
            <p:extLst>
              <p:ext uri="{D42A27DB-BD31-4B8C-83A1-F6EECF244321}">
                <p14:modId xmlns:p14="http://schemas.microsoft.com/office/powerpoint/2010/main" val="2656424339"/>
              </p:ext>
            </p:extLst>
          </p:nvPr>
        </p:nvGraphicFramePr>
        <p:xfrm>
          <a:off x="251520" y="1340768"/>
          <a:ext cx="8640960" cy="4824535"/>
        </p:xfrm>
        <a:graphic>
          <a:graphicData uri="http://schemas.openxmlformats.org/drawingml/2006/table">
            <a:tbl>
              <a:tblPr firstRow="1" bandRow="1">
                <a:tableStyleId>{5C22544A-7EE6-4342-B048-85BDC9FD1C3A}</a:tableStyleId>
              </a:tblPr>
              <a:tblGrid>
                <a:gridCol w="5400600"/>
                <a:gridCol w="3240360"/>
              </a:tblGrid>
              <a:tr h="1078281">
                <a:tc>
                  <a:txBody>
                    <a:bodyPr/>
                    <a:lstStyle/>
                    <a:p>
                      <a:r>
                        <a:rPr lang="fr-CA" sz="2400" dirty="0" smtClean="0">
                          <a:latin typeface="Arial" panose="020B0604020202020204" pitchFamily="34" charset="0"/>
                          <a:cs typeface="Arial" panose="020B0604020202020204" pitchFamily="34" charset="0"/>
                        </a:rPr>
                        <a:t>Technologies</a:t>
                      </a:r>
                      <a:endParaRPr lang="en-US" sz="2400" dirty="0">
                        <a:latin typeface="Arial" panose="020B0604020202020204" pitchFamily="34" charset="0"/>
                        <a:cs typeface="Arial" panose="020B0604020202020204" pitchFamily="34" charset="0"/>
                      </a:endParaRPr>
                    </a:p>
                  </a:txBody>
                  <a:tcPr marL="86359" marR="86359"/>
                </a:tc>
                <a:tc>
                  <a:txBody>
                    <a:bodyPr/>
                    <a:lstStyle/>
                    <a:p>
                      <a:r>
                        <a:rPr lang="fr-CA" sz="2400" dirty="0" smtClean="0">
                          <a:latin typeface="Arial" panose="020B0604020202020204" pitchFamily="34" charset="0"/>
                          <a:cs typeface="Arial" panose="020B0604020202020204" pitchFamily="34" charset="0"/>
                        </a:rPr>
                        <a:t>% des enseignants qui les</a:t>
                      </a:r>
                      <a:r>
                        <a:rPr lang="fr-CA" sz="2400" baseline="0" dirty="0" smtClean="0">
                          <a:latin typeface="Arial" panose="020B0604020202020204" pitchFamily="34" charset="0"/>
                          <a:cs typeface="Arial" panose="020B0604020202020204" pitchFamily="34" charset="0"/>
                        </a:rPr>
                        <a:t> utilisent</a:t>
                      </a:r>
                      <a:endParaRPr lang="en-US" sz="2400" dirty="0">
                        <a:latin typeface="Arial" panose="020B0604020202020204" pitchFamily="34" charset="0"/>
                        <a:cs typeface="Arial" panose="020B0604020202020204" pitchFamily="34" charset="0"/>
                      </a:endParaRPr>
                    </a:p>
                  </a:txBody>
                  <a:tcPr marL="86359" marR="86359"/>
                </a:tc>
              </a:tr>
              <a:tr h="1158154">
                <a:tc>
                  <a:txBody>
                    <a:bodyPr/>
                    <a:lstStyle/>
                    <a:p>
                      <a:r>
                        <a:rPr lang="en-US" sz="2600" dirty="0" err="1" smtClean="0">
                          <a:solidFill>
                            <a:schemeClr val="tx1"/>
                          </a:solidFill>
                          <a:latin typeface="Arial" panose="020B0604020202020204" pitchFamily="34" charset="0"/>
                          <a:cs typeface="Arial" panose="020B0604020202020204" pitchFamily="34" charset="0"/>
                        </a:rPr>
                        <a:t>Permettent</a:t>
                      </a:r>
                      <a:r>
                        <a:rPr lang="en-US" sz="2600" dirty="0" smtClean="0">
                          <a:solidFill>
                            <a:schemeClr val="tx1"/>
                          </a:solidFill>
                          <a:latin typeface="Arial" panose="020B0604020202020204" pitchFamily="34" charset="0"/>
                          <a:cs typeface="Arial" panose="020B0604020202020204" pitchFamily="34" charset="0"/>
                        </a:rPr>
                        <a:t> aux </a:t>
                      </a:r>
                      <a:r>
                        <a:rPr lang="en-US" sz="2600" dirty="0" err="1" smtClean="0">
                          <a:solidFill>
                            <a:schemeClr val="tx1"/>
                          </a:solidFill>
                          <a:latin typeface="Arial" panose="020B0604020202020204" pitchFamily="34" charset="0"/>
                          <a:cs typeface="Arial" panose="020B0604020202020204" pitchFamily="34" charset="0"/>
                        </a:rPr>
                        <a:t>étudiants</a:t>
                      </a:r>
                      <a:r>
                        <a:rPr lang="en-US" sz="2600" dirty="0" smtClean="0">
                          <a:solidFill>
                            <a:schemeClr val="tx1"/>
                          </a:solidFill>
                          <a:latin typeface="Arial" panose="020B0604020202020204" pitchFamily="34" charset="0"/>
                          <a:cs typeface="Arial" panose="020B0604020202020204" pitchFamily="34" charset="0"/>
                        </a:rPr>
                        <a:t> </a:t>
                      </a:r>
                      <a:r>
                        <a:rPr lang="en-US" sz="2600" dirty="0" err="1" smtClean="0">
                          <a:solidFill>
                            <a:schemeClr val="tx1"/>
                          </a:solidFill>
                          <a:latin typeface="Arial" panose="020B0604020202020204" pitchFamily="34" charset="0"/>
                          <a:cs typeface="Arial" panose="020B0604020202020204" pitchFamily="34" charset="0"/>
                        </a:rPr>
                        <a:t>d’utiliser</a:t>
                      </a:r>
                      <a:r>
                        <a:rPr lang="en-US" sz="2600" dirty="0" smtClean="0">
                          <a:solidFill>
                            <a:schemeClr val="tx1"/>
                          </a:solidFill>
                          <a:latin typeface="Arial" panose="020B0604020202020204" pitchFamily="34" charset="0"/>
                          <a:cs typeface="Arial" panose="020B0604020202020204" pitchFamily="34" charset="0"/>
                        </a:rPr>
                        <a:t> </a:t>
                      </a:r>
                      <a:r>
                        <a:rPr lang="en-US" sz="2600" dirty="0" err="1" smtClean="0">
                          <a:solidFill>
                            <a:schemeClr val="tx1"/>
                          </a:solidFill>
                          <a:latin typeface="Arial" panose="020B0604020202020204" pitchFamily="34" charset="0"/>
                          <a:cs typeface="Arial" panose="020B0604020202020204" pitchFamily="34" charset="0"/>
                        </a:rPr>
                        <a:t>leurs</a:t>
                      </a:r>
                      <a:r>
                        <a:rPr lang="en-US" sz="2600" dirty="0" smtClean="0">
                          <a:solidFill>
                            <a:schemeClr val="tx1"/>
                          </a:solidFill>
                          <a:latin typeface="Arial" panose="020B0604020202020204" pitchFamily="34" charset="0"/>
                          <a:cs typeface="Arial" panose="020B0604020202020204" pitchFamily="34" charset="0"/>
                        </a:rPr>
                        <a:t> </a:t>
                      </a:r>
                      <a:r>
                        <a:rPr lang="en-US" sz="2600" dirty="0" err="1" smtClean="0">
                          <a:solidFill>
                            <a:schemeClr val="tx1"/>
                          </a:solidFill>
                          <a:latin typeface="Arial" panose="020B0604020202020204" pitchFamily="34" charset="0"/>
                          <a:cs typeface="Arial" panose="020B0604020202020204" pitchFamily="34" charset="0"/>
                        </a:rPr>
                        <a:t>propres</a:t>
                      </a:r>
                      <a:r>
                        <a:rPr lang="en-US" sz="2600" dirty="0" smtClean="0">
                          <a:solidFill>
                            <a:schemeClr val="tx1"/>
                          </a:solidFill>
                          <a:latin typeface="Arial" panose="020B0604020202020204" pitchFamily="34" charset="0"/>
                          <a:cs typeface="Arial" panose="020B0604020202020204" pitchFamily="34" charset="0"/>
                        </a:rPr>
                        <a:t> technologies</a:t>
                      </a:r>
                      <a:endParaRPr lang="en-US" sz="2600" dirty="0">
                        <a:solidFill>
                          <a:schemeClr val="tx1"/>
                        </a:solidFill>
                        <a:latin typeface="Arial" panose="020B0604020202020204" pitchFamily="34" charset="0"/>
                        <a:cs typeface="Arial" panose="020B0604020202020204" pitchFamily="34" charset="0"/>
                      </a:endParaRPr>
                    </a:p>
                  </a:txBody>
                  <a:tcPr marL="86359" marR="86359">
                    <a:solidFill>
                      <a:srgbClr val="D3DFEE"/>
                    </a:solidFill>
                  </a:tcPr>
                </a:tc>
                <a:tc>
                  <a:txBody>
                    <a:bodyPr/>
                    <a:lstStyle/>
                    <a:p>
                      <a:pPr algn="ctr"/>
                      <a:r>
                        <a:rPr lang="en-US" sz="2600" dirty="0" smtClean="0">
                          <a:latin typeface="Arial" panose="020B0604020202020204" pitchFamily="34" charset="0"/>
                          <a:cs typeface="Arial" panose="020B0604020202020204" pitchFamily="34" charset="0"/>
                        </a:rPr>
                        <a:t>78%</a:t>
                      </a:r>
                      <a:endParaRPr lang="en-US" sz="2600" dirty="0">
                        <a:latin typeface="Arial" panose="020B0604020202020204" pitchFamily="34" charset="0"/>
                        <a:cs typeface="Arial" panose="020B0604020202020204" pitchFamily="34" charset="0"/>
                      </a:endParaRPr>
                    </a:p>
                  </a:txBody>
                  <a:tcPr marL="86359" marR="86359">
                    <a:solidFill>
                      <a:srgbClr val="D3DFEE"/>
                    </a:solidFill>
                  </a:tcPr>
                </a:tc>
              </a:tr>
              <a:tr h="647025">
                <a:tc>
                  <a:txBody>
                    <a:bodyPr/>
                    <a:lstStyle/>
                    <a:p>
                      <a:r>
                        <a:rPr lang="en-US" sz="2600" dirty="0" err="1" smtClean="0">
                          <a:latin typeface="Arial" panose="020B0604020202020204" pitchFamily="34" charset="0"/>
                          <a:cs typeface="Arial" panose="020B0604020202020204" pitchFamily="34" charset="0"/>
                        </a:rPr>
                        <a:t>Exercices</a:t>
                      </a:r>
                      <a:r>
                        <a:rPr lang="en-US" sz="2600" baseline="0" dirty="0" smtClean="0">
                          <a:latin typeface="Arial" panose="020B0604020202020204" pitchFamily="34" charset="0"/>
                          <a:cs typeface="Arial" panose="020B0604020202020204" pitchFamily="34" charset="0"/>
                        </a:rPr>
                        <a:t> </a:t>
                      </a:r>
                      <a:r>
                        <a:rPr lang="en-US" sz="2600" baseline="0" dirty="0" err="1" smtClean="0">
                          <a:latin typeface="Arial" panose="020B0604020202020204" pitchFamily="34" charset="0"/>
                          <a:cs typeface="Arial" panose="020B0604020202020204" pitchFamily="34" charset="0"/>
                        </a:rPr>
                        <a:t>dirigés</a:t>
                      </a:r>
                      <a:r>
                        <a:rPr lang="en-US" sz="2600" baseline="0" dirty="0" smtClean="0">
                          <a:latin typeface="Arial" panose="020B0604020202020204" pitchFamily="34" charset="0"/>
                          <a:cs typeface="Arial" panose="020B0604020202020204" pitchFamily="34" charset="0"/>
                        </a:rPr>
                        <a:t>/</a:t>
                      </a:r>
                      <a:r>
                        <a:rPr lang="en-US" sz="2600" baseline="0" dirty="0" err="1" smtClean="0">
                          <a:latin typeface="Arial" panose="020B0604020202020204" pitchFamily="34" charset="0"/>
                          <a:cs typeface="Arial" panose="020B0604020202020204" pitchFamily="34" charset="0"/>
                        </a:rPr>
                        <a:t>pratiques</a:t>
                      </a:r>
                      <a:endParaRPr lang="en-US" sz="2600" dirty="0">
                        <a:latin typeface="Arial" panose="020B0604020202020204" pitchFamily="34" charset="0"/>
                        <a:cs typeface="Arial" panose="020B0604020202020204" pitchFamily="34" charset="0"/>
                      </a:endParaRPr>
                    </a:p>
                  </a:txBody>
                  <a:tcPr marL="86359" marR="86359"/>
                </a:tc>
                <a:tc>
                  <a:txBody>
                    <a:bodyPr/>
                    <a:lstStyle/>
                    <a:p>
                      <a:pPr algn="ctr"/>
                      <a:r>
                        <a:rPr lang="en-US" sz="2600" dirty="0" smtClean="0">
                          <a:solidFill>
                            <a:schemeClr val="tx1"/>
                          </a:solidFill>
                          <a:latin typeface="Arial" panose="020B0604020202020204" pitchFamily="34" charset="0"/>
                          <a:cs typeface="Arial" panose="020B0604020202020204" pitchFamily="34" charset="0"/>
                        </a:rPr>
                        <a:t>78</a:t>
                      </a:r>
                      <a:r>
                        <a:rPr lang="en-US" sz="2600" dirty="0" smtClean="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txBody>
                  <a:tcPr marL="86359" marR="86359"/>
                </a:tc>
              </a:tr>
              <a:tr h="647025">
                <a:tc>
                  <a:txBody>
                    <a:bodyPr/>
                    <a:lstStyle/>
                    <a:p>
                      <a:r>
                        <a:rPr lang="en-US" sz="2600" dirty="0" err="1" smtClean="0">
                          <a:latin typeface="Arial" panose="020B0604020202020204" pitchFamily="34" charset="0"/>
                          <a:cs typeface="Arial" panose="020B0604020202020204" pitchFamily="34" charset="0"/>
                        </a:rPr>
                        <a:t>Manuels</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numériques</a:t>
                      </a:r>
                      <a:endParaRPr lang="en-US" sz="2600" dirty="0">
                        <a:latin typeface="Arial" panose="020B0604020202020204" pitchFamily="34" charset="0"/>
                        <a:cs typeface="Arial" panose="020B0604020202020204" pitchFamily="34" charset="0"/>
                      </a:endParaRPr>
                    </a:p>
                  </a:txBody>
                  <a:tcPr marL="86359" marR="86359"/>
                </a:tc>
                <a:tc>
                  <a:txBody>
                    <a:bodyPr/>
                    <a:lstStyle/>
                    <a:p>
                      <a:pPr algn="ctr"/>
                      <a:r>
                        <a:rPr lang="en-US" sz="2600" dirty="0" smtClean="0">
                          <a:solidFill>
                            <a:schemeClr val="tx1"/>
                          </a:solidFill>
                          <a:latin typeface="Arial" panose="020B0604020202020204" pitchFamily="34" charset="0"/>
                          <a:cs typeface="Arial" panose="020B0604020202020204" pitchFamily="34" charset="0"/>
                        </a:rPr>
                        <a:t>45</a:t>
                      </a:r>
                      <a:r>
                        <a:rPr lang="en-US" sz="2600" dirty="0" smtClean="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txBody>
                  <a:tcPr marL="86359" marR="86359"/>
                </a:tc>
              </a:tr>
              <a:tr h="647025">
                <a:tc>
                  <a:txBody>
                    <a:bodyPr/>
                    <a:lstStyle/>
                    <a:p>
                      <a:r>
                        <a:rPr lang="en-US" sz="2600" dirty="0" smtClean="0">
                          <a:latin typeface="Arial" panose="020B0604020202020204" pitchFamily="34" charset="0"/>
                          <a:cs typeface="Arial" panose="020B0604020202020204" pitchFamily="34" charset="0"/>
                        </a:rPr>
                        <a:t>Tests/quiz </a:t>
                      </a:r>
                      <a:r>
                        <a:rPr lang="en-US" sz="2600" dirty="0" err="1" smtClean="0">
                          <a:latin typeface="Arial" panose="020B0604020202020204" pitchFamily="34" charset="0"/>
                          <a:cs typeface="Arial" panose="020B0604020202020204" pitchFamily="34" charset="0"/>
                        </a:rPr>
                        <a:t>en</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ligne</a:t>
                      </a:r>
                      <a:endParaRPr lang="en-US" sz="2600" dirty="0">
                        <a:latin typeface="Arial" panose="020B0604020202020204" pitchFamily="34" charset="0"/>
                        <a:cs typeface="Arial" panose="020B0604020202020204" pitchFamily="34" charset="0"/>
                      </a:endParaRPr>
                    </a:p>
                  </a:txBody>
                  <a:tcPr marL="86359" marR="86359"/>
                </a:tc>
                <a:tc>
                  <a:txBody>
                    <a:bodyPr/>
                    <a:lstStyle/>
                    <a:p>
                      <a:pPr algn="ctr"/>
                      <a:r>
                        <a:rPr lang="en-US" sz="2600" dirty="0" smtClean="0">
                          <a:solidFill>
                            <a:schemeClr val="tx1"/>
                          </a:solidFill>
                          <a:latin typeface="Arial" panose="020B0604020202020204" pitchFamily="34" charset="0"/>
                          <a:cs typeface="Arial" panose="020B0604020202020204" pitchFamily="34" charset="0"/>
                        </a:rPr>
                        <a:t>37</a:t>
                      </a:r>
                      <a:r>
                        <a:rPr lang="en-US" sz="2600" dirty="0" smtClean="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txBody>
                  <a:tcPr marL="86359" marR="86359"/>
                </a:tc>
              </a:tr>
              <a:tr h="647025">
                <a:tc>
                  <a:txBody>
                    <a:bodyPr/>
                    <a:lstStyle/>
                    <a:p>
                      <a:r>
                        <a:rPr lang="en-US" sz="2600" dirty="0" err="1" smtClean="0">
                          <a:latin typeface="Arial" panose="020B0604020202020204" pitchFamily="34" charset="0"/>
                          <a:cs typeface="Arial" panose="020B0604020202020204" pitchFamily="34" charset="0"/>
                        </a:rPr>
                        <a:t>Heures</a:t>
                      </a:r>
                      <a:r>
                        <a:rPr lang="en-US" sz="2600" dirty="0" smtClean="0">
                          <a:latin typeface="Arial" panose="020B0604020202020204" pitchFamily="34" charset="0"/>
                          <a:cs typeface="Arial" panose="020B0604020202020204" pitchFamily="34" charset="0"/>
                        </a:rPr>
                        <a:t> de bureau </a:t>
                      </a:r>
                      <a:r>
                        <a:rPr lang="en-US" sz="2600" dirty="0" err="1" smtClean="0">
                          <a:latin typeface="Arial" panose="020B0604020202020204" pitchFamily="34" charset="0"/>
                          <a:cs typeface="Arial" panose="020B0604020202020204" pitchFamily="34" charset="0"/>
                        </a:rPr>
                        <a:t>virtuelles</a:t>
                      </a:r>
                      <a:endParaRPr lang="en-US" sz="2600" dirty="0">
                        <a:latin typeface="Arial" panose="020B0604020202020204" pitchFamily="34" charset="0"/>
                        <a:cs typeface="Arial" panose="020B0604020202020204" pitchFamily="34" charset="0"/>
                      </a:endParaRPr>
                    </a:p>
                  </a:txBody>
                  <a:tcPr marL="86359" marR="86359"/>
                </a:tc>
                <a:tc>
                  <a:txBody>
                    <a:bodyPr/>
                    <a:lstStyle/>
                    <a:p>
                      <a:pPr algn="ctr"/>
                      <a:r>
                        <a:rPr lang="en-US" sz="2600" dirty="0" smtClean="0">
                          <a:solidFill>
                            <a:schemeClr val="tx1"/>
                          </a:solidFill>
                          <a:latin typeface="Arial" panose="020B0604020202020204" pitchFamily="34" charset="0"/>
                          <a:cs typeface="Arial" panose="020B0604020202020204" pitchFamily="34" charset="0"/>
                        </a:rPr>
                        <a:t>29</a:t>
                      </a:r>
                      <a:r>
                        <a:rPr lang="en-US" sz="2600" dirty="0" smtClean="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txBody>
                  <a:tcPr marL="86359" marR="86359"/>
                </a:tc>
              </a:tr>
            </a:tbl>
          </a:graphicData>
        </a:graphic>
      </p:graphicFrame>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7</a:t>
            </a:fld>
            <a:endParaRPr lang="fr-FR" altLang="fr-FR" sz="1400" smtClean="0">
              <a:solidFill>
                <a:srgbClr val="0033CC"/>
              </a:solidFill>
            </a:endParaRPr>
          </a:p>
        </p:txBody>
      </p:sp>
    </p:spTree>
    <p:extLst>
      <p:ext uri="{BB962C8B-B14F-4D97-AF65-F5344CB8AC3E}">
        <p14:creationId xmlns:p14="http://schemas.microsoft.com/office/powerpoint/2010/main" val="1818572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93614" y="548680"/>
            <a:ext cx="8229600" cy="684213"/>
          </a:xfrm>
        </p:spPr>
        <p:txBody>
          <a:bodyPr/>
          <a:lstStyle/>
          <a:p>
            <a:r>
              <a:rPr lang="en-US" altLang="en-US" sz="4000" dirty="0" err="1">
                <a:latin typeface="Arial" charset="0"/>
                <a:cs typeface="Arial" charset="0"/>
              </a:rPr>
              <a:t>P</a:t>
            </a:r>
            <a:r>
              <a:rPr lang="en-US" altLang="en-US" sz="4000" dirty="0" err="1" smtClean="0">
                <a:latin typeface="Arial" charset="0"/>
                <a:cs typeface="Arial" charset="0"/>
              </a:rPr>
              <a:t>roblèmes</a:t>
            </a:r>
            <a:r>
              <a:rPr lang="en-US" altLang="en-US" sz="4000" dirty="0" smtClean="0">
                <a:latin typeface="Arial" charset="0"/>
                <a:cs typeface="Arial" charset="0"/>
              </a:rPr>
              <a:t> </a:t>
            </a:r>
            <a:r>
              <a:rPr lang="en-US" altLang="en-US" sz="4000" dirty="0" err="1" smtClean="0">
                <a:latin typeface="Arial" charset="0"/>
                <a:cs typeface="Arial" charset="0"/>
              </a:rPr>
              <a:t>rencontrés</a:t>
            </a:r>
            <a:r>
              <a:rPr lang="en-US" altLang="en-US" sz="4000" dirty="0" smtClean="0">
                <a:latin typeface="Arial" charset="0"/>
                <a:cs typeface="Arial" charset="0"/>
              </a:rPr>
              <a:t> par les </a:t>
            </a:r>
            <a:r>
              <a:rPr lang="en-US" altLang="en-US" sz="4000" dirty="0" err="1" smtClean="0">
                <a:latin typeface="Arial" charset="0"/>
                <a:cs typeface="Arial" charset="0"/>
              </a:rPr>
              <a:t>enseignants</a:t>
            </a:r>
            <a:endParaRPr lang="en-US" altLang="en-US" sz="4000" dirty="0" smtClean="0">
              <a:latin typeface="Arial" charset="0"/>
              <a:cs typeface="Arial" charset="0"/>
            </a:endParaRP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8</a:t>
            </a:fld>
            <a:endParaRPr lang="fr-FR" altLang="fr-FR" sz="1400" smtClean="0">
              <a:solidFill>
                <a:srgbClr val="0033CC"/>
              </a:solidFill>
            </a:endParaRPr>
          </a:p>
        </p:txBody>
      </p:sp>
      <p:sp>
        <p:nvSpPr>
          <p:cNvPr id="2" name="Content Placeholder 1"/>
          <p:cNvSpPr>
            <a:spLocks noGrp="1"/>
          </p:cNvSpPr>
          <p:nvPr>
            <p:ph sz="quarter" idx="1"/>
          </p:nvPr>
        </p:nvSpPr>
        <p:spPr>
          <a:xfrm>
            <a:off x="457200" y="1340768"/>
            <a:ext cx="8229600" cy="4888200"/>
          </a:xfrm>
        </p:spPr>
        <p:txBody>
          <a:bodyPr/>
          <a:lstStyle/>
          <a:p>
            <a:pPr lvl="1"/>
            <a:r>
              <a:rPr lang="fr-CA" dirty="0">
                <a:sym typeface="Wingdings" panose="05000000000000000000" pitchFamily="2" charset="2"/>
              </a:rPr>
              <a:t>Problèmes techniques</a:t>
            </a:r>
          </a:p>
          <a:p>
            <a:pPr lvl="2"/>
            <a:r>
              <a:rPr lang="fr-CA" dirty="0" smtClean="0">
                <a:sym typeface="Wingdings" panose="05000000000000000000" pitchFamily="2" charset="2"/>
              </a:rPr>
              <a:t>Lenteur des ordinateurs, plateforme de gestion de cours en panne</a:t>
            </a:r>
          </a:p>
          <a:p>
            <a:pPr marL="593725" lvl="2" indent="0">
              <a:buNone/>
            </a:pPr>
            <a:endParaRPr lang="fr-CA" sz="600" dirty="0" smtClean="0">
              <a:sym typeface="Wingdings" panose="05000000000000000000" pitchFamily="2" charset="2"/>
            </a:endParaRPr>
          </a:p>
          <a:p>
            <a:pPr lvl="1"/>
            <a:r>
              <a:rPr lang="en-CA" dirty="0" err="1"/>
              <a:t>Problèmes</a:t>
            </a:r>
            <a:r>
              <a:rPr lang="en-CA" dirty="0"/>
              <a:t> </a:t>
            </a:r>
            <a:r>
              <a:rPr lang="en-CA" dirty="0" err="1"/>
              <a:t>institutionnels</a:t>
            </a:r>
            <a:endParaRPr lang="fr-CA" dirty="0">
              <a:sym typeface="Wingdings" panose="05000000000000000000" pitchFamily="2" charset="2"/>
            </a:endParaRPr>
          </a:p>
          <a:p>
            <a:pPr lvl="2"/>
            <a:r>
              <a:rPr lang="fr-CA" dirty="0" smtClean="0">
                <a:sym typeface="Wingdings" panose="05000000000000000000" pitchFamily="2" charset="2"/>
              </a:rPr>
              <a:t>Lenteur du réseau, non-renouvellement des </a:t>
            </a:r>
            <a:r>
              <a:rPr lang="fr-CA" dirty="0" err="1" smtClean="0">
                <a:sym typeface="Wingdings" panose="05000000000000000000" pitchFamily="2" charset="2"/>
              </a:rPr>
              <a:t>licenses</a:t>
            </a:r>
            <a:r>
              <a:rPr lang="fr-CA" dirty="0" smtClean="0">
                <a:sym typeface="Wingdings" panose="05000000000000000000" pitchFamily="2" charset="2"/>
              </a:rPr>
              <a:t> de certains programmes</a:t>
            </a:r>
          </a:p>
          <a:p>
            <a:pPr marL="593725" lvl="2" indent="0">
              <a:buNone/>
            </a:pPr>
            <a:endParaRPr lang="fr-CA" sz="600" dirty="0" smtClean="0">
              <a:sym typeface="Wingdings" panose="05000000000000000000" pitchFamily="2" charset="2"/>
            </a:endParaRPr>
          </a:p>
          <a:p>
            <a:pPr lvl="1"/>
            <a:r>
              <a:rPr lang="en-CA" dirty="0" err="1" smtClean="0"/>
              <a:t>Défis</a:t>
            </a:r>
            <a:r>
              <a:rPr lang="en-CA" dirty="0" smtClean="0"/>
              <a:t> </a:t>
            </a:r>
            <a:r>
              <a:rPr lang="en-CA" dirty="0" err="1" smtClean="0"/>
              <a:t>liés</a:t>
            </a:r>
            <a:r>
              <a:rPr lang="en-CA" dirty="0" smtClean="0"/>
              <a:t> </a:t>
            </a:r>
            <a:r>
              <a:rPr lang="en-CA" dirty="0"/>
              <a:t>aux </a:t>
            </a:r>
            <a:r>
              <a:rPr lang="en-CA" dirty="0" err="1"/>
              <a:t>étudiants</a:t>
            </a:r>
            <a:endParaRPr lang="en-CA" dirty="0"/>
          </a:p>
          <a:p>
            <a:pPr lvl="2"/>
            <a:r>
              <a:rPr lang="fr-CA" dirty="0" smtClean="0">
                <a:sym typeface="Wingdings" panose="05000000000000000000" pitchFamily="2" charset="2"/>
              </a:rPr>
              <a:t>Différents</a:t>
            </a:r>
            <a:r>
              <a:rPr lang="en-CA" dirty="0" smtClean="0">
                <a:sym typeface="Wingdings" panose="05000000000000000000" pitchFamily="2" charset="2"/>
              </a:rPr>
              <a:t> </a:t>
            </a:r>
            <a:r>
              <a:rPr lang="en-CA" dirty="0" err="1" smtClean="0">
                <a:sym typeface="Wingdings" panose="05000000000000000000" pitchFamily="2" charset="2"/>
              </a:rPr>
              <a:t>niveaux</a:t>
            </a:r>
            <a:r>
              <a:rPr lang="en-CA" dirty="0" smtClean="0">
                <a:sym typeface="Wingdings" panose="05000000000000000000" pitchFamily="2" charset="2"/>
              </a:rPr>
              <a:t> de </a:t>
            </a:r>
            <a:r>
              <a:rPr lang="en-CA" dirty="0" err="1" smtClean="0">
                <a:sym typeface="Wingdings" panose="05000000000000000000" pitchFamily="2" charset="2"/>
              </a:rPr>
              <a:t>connaissances</a:t>
            </a:r>
            <a:r>
              <a:rPr lang="en-CA" dirty="0" smtClean="0">
                <a:sym typeface="Wingdings" panose="05000000000000000000" pitchFamily="2" charset="2"/>
              </a:rPr>
              <a:t>, utilisation de </a:t>
            </a:r>
            <a:r>
              <a:rPr lang="en-CA" dirty="0" err="1" smtClean="0">
                <a:sym typeface="Wingdings" panose="05000000000000000000" pitchFamily="2" charset="2"/>
              </a:rPr>
              <a:t>leurs</a:t>
            </a:r>
            <a:r>
              <a:rPr lang="en-CA" dirty="0" smtClean="0">
                <a:sym typeface="Wingdings" panose="05000000000000000000" pitchFamily="2" charset="2"/>
              </a:rPr>
              <a:t> </a:t>
            </a:r>
            <a:r>
              <a:rPr lang="en-CA" dirty="0" err="1" smtClean="0">
                <a:sym typeface="Wingdings" panose="05000000000000000000" pitchFamily="2" charset="2"/>
              </a:rPr>
              <a:t>propres</a:t>
            </a:r>
            <a:r>
              <a:rPr lang="en-CA" dirty="0" smtClean="0">
                <a:sym typeface="Wingdings" panose="05000000000000000000" pitchFamily="2" charset="2"/>
              </a:rPr>
              <a:t> technologies</a:t>
            </a:r>
            <a:endParaRPr lang="fr-CA" dirty="0" smtClean="0">
              <a:sym typeface="Wingdings" panose="05000000000000000000" pitchFamily="2" charset="2"/>
            </a:endParaRPr>
          </a:p>
        </p:txBody>
      </p:sp>
    </p:spTree>
    <p:extLst>
      <p:ext uri="{BB962C8B-B14F-4D97-AF65-F5344CB8AC3E}">
        <p14:creationId xmlns:p14="http://schemas.microsoft.com/office/powerpoint/2010/main" val="2918649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err="1" smtClean="0">
                <a:latin typeface="Arial" charset="0"/>
                <a:cs typeface="Arial" charset="0"/>
              </a:rPr>
              <a:t>Souhaits</a:t>
            </a:r>
            <a:r>
              <a:rPr lang="en-US" altLang="en-US" dirty="0" smtClean="0">
                <a:latin typeface="Arial" charset="0"/>
                <a:cs typeface="Arial" charset="0"/>
              </a:rPr>
              <a:t> des </a:t>
            </a:r>
            <a:r>
              <a:rPr lang="en-US" altLang="en-US" dirty="0" err="1" smtClean="0">
                <a:latin typeface="Arial" charset="0"/>
                <a:cs typeface="Arial" charset="0"/>
              </a:rPr>
              <a:t>enseignants</a:t>
            </a:r>
            <a:endParaRPr lang="en-US" altLang="en-US" dirty="0" smtClean="0">
              <a:latin typeface="Arial" charset="0"/>
              <a:cs typeface="Arial" charset="0"/>
            </a:endParaRPr>
          </a:p>
        </p:txBody>
      </p:sp>
      <p:sp>
        <p:nvSpPr>
          <p:cNvPr id="81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rgbClr val="0033CC"/>
              </a:buClr>
              <a:buSzPct val="110000"/>
              <a:buFont typeface="Arial" charset="0"/>
              <a:buChar char="•"/>
              <a:defRPr sz="3600">
                <a:solidFill>
                  <a:schemeClr val="tx1"/>
                </a:solidFill>
                <a:latin typeface="Arial" charset="0"/>
                <a:cs typeface="Arial" charset="0"/>
              </a:defRPr>
            </a:lvl1pPr>
            <a:lvl2pPr marL="742950" indent="-285750" eaLnBrk="0" hangingPunct="0">
              <a:spcBef>
                <a:spcPts val="500"/>
              </a:spcBef>
              <a:buClr>
                <a:srgbClr val="0033CC"/>
              </a:buClr>
              <a:buSzPct val="110000"/>
              <a:buFont typeface="Arial" charset="0"/>
              <a:buChar char="•"/>
              <a:defRPr sz="3400">
                <a:solidFill>
                  <a:schemeClr val="tx1"/>
                </a:solidFill>
                <a:latin typeface="Arial" charset="0"/>
                <a:cs typeface="Arial" charset="0"/>
              </a:defRPr>
            </a:lvl2pPr>
            <a:lvl3pPr marL="1143000" indent="-228600" eaLnBrk="0" hangingPunct="0">
              <a:spcBef>
                <a:spcPts val="500"/>
              </a:spcBef>
              <a:buClr>
                <a:srgbClr val="0033CC"/>
              </a:buClr>
              <a:buSzPct val="110000"/>
              <a:buFont typeface="Arial" charset="0"/>
              <a:buChar char="•"/>
              <a:defRPr sz="3200">
                <a:solidFill>
                  <a:schemeClr val="tx1"/>
                </a:solidFill>
                <a:latin typeface="Arial" charset="0"/>
                <a:cs typeface="Arial" charset="0"/>
              </a:defRPr>
            </a:lvl3pPr>
            <a:lvl4pPr marL="1600200" indent="-228600" eaLnBrk="0" hangingPunct="0">
              <a:spcBef>
                <a:spcPts val="400"/>
              </a:spcBef>
              <a:buClr>
                <a:srgbClr val="0033CC"/>
              </a:buClr>
              <a:buSzPct val="110000"/>
              <a:buFont typeface="Arial" charset="0"/>
              <a:buChar char="•"/>
              <a:defRPr sz="3000">
                <a:solidFill>
                  <a:schemeClr val="tx1"/>
                </a:solidFill>
                <a:latin typeface="Arial" charset="0"/>
                <a:cs typeface="Arial" charset="0"/>
              </a:defRPr>
            </a:lvl4pPr>
            <a:lvl5pPr marL="2057400" indent="-228600" eaLnBrk="0" hangingPunct="0">
              <a:spcBef>
                <a:spcPts val="300"/>
              </a:spcBef>
              <a:buClr>
                <a:srgbClr val="0033CC"/>
              </a:buClr>
              <a:buSzPct val="110000"/>
              <a:buFont typeface="Arial" charset="0"/>
              <a:buChar char="•"/>
              <a:defRPr sz="2800">
                <a:solidFill>
                  <a:schemeClr val="tx1"/>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chemeClr val="tx1"/>
                </a:solidFill>
                <a:latin typeface="Arial" charset="0"/>
                <a:cs typeface="Arial" charset="0"/>
              </a:defRPr>
            </a:lvl9pPr>
          </a:lstStyle>
          <a:p>
            <a:pPr eaLnBrk="1" hangingPunct="1">
              <a:spcBef>
                <a:spcPct val="0"/>
              </a:spcBef>
              <a:buClrTx/>
              <a:buSzTx/>
              <a:buFontTx/>
              <a:buNone/>
            </a:pPr>
            <a:fld id="{9C3B1164-9C08-4B4A-81ED-E36D22917047}" type="slidenum">
              <a:rPr lang="fr-FR" altLang="fr-FR" sz="1400" smtClean="0">
                <a:solidFill>
                  <a:srgbClr val="0033CC"/>
                </a:solidFill>
              </a:rPr>
              <a:pPr eaLnBrk="1" hangingPunct="1">
                <a:spcBef>
                  <a:spcPct val="0"/>
                </a:spcBef>
                <a:buClrTx/>
                <a:buSzTx/>
                <a:buFontTx/>
                <a:buNone/>
              </a:pPr>
              <a:t>9</a:t>
            </a:fld>
            <a:endParaRPr lang="fr-FR" altLang="fr-FR" sz="1400" smtClean="0">
              <a:solidFill>
                <a:srgbClr val="0033CC"/>
              </a:solidFill>
            </a:endParaRPr>
          </a:p>
        </p:txBody>
      </p:sp>
      <p:sp>
        <p:nvSpPr>
          <p:cNvPr id="2" name="Content Placeholder 1"/>
          <p:cNvSpPr>
            <a:spLocks noGrp="1"/>
          </p:cNvSpPr>
          <p:nvPr>
            <p:ph sz="quarter" idx="1"/>
          </p:nvPr>
        </p:nvSpPr>
        <p:spPr>
          <a:xfrm>
            <a:off x="457200" y="1268760"/>
            <a:ext cx="8229600" cy="792088"/>
          </a:xfrm>
        </p:spPr>
        <p:txBody>
          <a:bodyPr/>
          <a:lstStyle/>
          <a:p>
            <a:r>
              <a:rPr lang="fr-CA" dirty="0" smtClean="0"/>
              <a:t>Très variés</a:t>
            </a:r>
            <a:endParaRPr lang="en-CA" dirty="0"/>
          </a:p>
        </p:txBody>
      </p:sp>
      <p:pic>
        <p:nvPicPr>
          <p:cNvPr id="3" name="Picture 2"/>
          <p:cNvPicPr>
            <a:picLocks noChangeAspect="1"/>
          </p:cNvPicPr>
          <p:nvPr/>
        </p:nvPicPr>
        <p:blipFill>
          <a:blip r:embed="rId3"/>
          <a:stretch>
            <a:fillRect/>
          </a:stretch>
        </p:blipFill>
        <p:spPr>
          <a:xfrm>
            <a:off x="1917796" y="1988840"/>
            <a:ext cx="5308409" cy="4032349"/>
          </a:xfrm>
          <a:prstGeom prst="rect">
            <a:avLst/>
          </a:prstGeom>
        </p:spPr>
      </p:pic>
    </p:spTree>
    <p:extLst>
      <p:ext uri="{BB962C8B-B14F-4D97-AF65-F5344CB8AC3E}">
        <p14:creationId xmlns:p14="http://schemas.microsoft.com/office/powerpoint/2010/main" val="25321927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aptechPowerPointTemplat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1_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AdaptechPowerPointTemplate</Template>
  <TotalTime>1243</TotalTime>
  <Words>883</Words>
  <Application>Microsoft Office PowerPoint</Application>
  <PresentationFormat>On-screen Show (4:3)</PresentationFormat>
  <Paragraphs>131</Paragraphs>
  <Slides>12</Slides>
  <Notes>12</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AdaptechPowerPointTemplate</vt:lpstr>
      <vt:lpstr>1_Origine</vt:lpstr>
      <vt:lpstr>Aprendiendo de los mejores Apprendre des meilleurs Learning from the Best </vt:lpstr>
      <vt:lpstr>Survol de notre recherche</vt:lpstr>
      <vt:lpstr>Méthodologie</vt:lpstr>
      <vt:lpstr>Caractéristiques des enseignants interviewés</vt:lpstr>
      <vt:lpstr>Technologies fréquemment utilisées par les enseignants</vt:lpstr>
      <vt:lpstr>Les technologies les moins utilisées par les enseignants</vt:lpstr>
      <vt:lpstr>Résultats dignes de mention</vt:lpstr>
      <vt:lpstr>Problèmes rencontrés par les enseignants</vt:lpstr>
      <vt:lpstr>Souhaits des enseignants</vt:lpstr>
      <vt:lpstr>Conclusion 1</vt:lpstr>
      <vt:lpstr>Conclusion 2</vt:lpstr>
      <vt:lpstr>Merci de votre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f</dc:creator>
  <cp:lastModifiedBy>Admin</cp:lastModifiedBy>
  <cp:revision>70</cp:revision>
  <cp:lastPrinted>2016-03-03T00:37:17Z</cp:lastPrinted>
  <dcterms:created xsi:type="dcterms:W3CDTF">2016-03-04T17:46:16Z</dcterms:created>
  <dcterms:modified xsi:type="dcterms:W3CDTF">2017-12-05T20:03:59Z</dcterms:modified>
</cp:coreProperties>
</file>