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9"/>
  </p:notesMasterIdLst>
  <p:handoutMasterIdLst>
    <p:handoutMasterId r:id="rId20"/>
  </p:handoutMasterIdLst>
  <p:sldIdLst>
    <p:sldId id="283" r:id="rId2"/>
    <p:sldId id="313" r:id="rId3"/>
    <p:sldId id="319" r:id="rId4"/>
    <p:sldId id="308" r:id="rId5"/>
    <p:sldId id="304" r:id="rId6"/>
    <p:sldId id="305" r:id="rId7"/>
    <p:sldId id="314" r:id="rId8"/>
    <p:sldId id="316" r:id="rId9"/>
    <p:sldId id="284" r:id="rId10"/>
    <p:sldId id="295" r:id="rId11"/>
    <p:sldId id="298" r:id="rId12"/>
    <p:sldId id="302" r:id="rId13"/>
    <p:sldId id="301" r:id="rId14"/>
    <p:sldId id="311" r:id="rId15"/>
    <p:sldId id="312" r:id="rId16"/>
    <p:sldId id="320" r:id="rId17"/>
    <p:sldId id="318" r:id="rId18"/>
  </p:sldIdLst>
  <p:sldSz cx="9144000" cy="6858000" type="screen4x3"/>
  <p:notesSz cx="68580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F" initials="CF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62" autoAdjust="0"/>
    <p:restoredTop sz="93357" autoAdjust="0"/>
  </p:normalViewPr>
  <p:slideViewPr>
    <p:cSldViewPr>
      <p:cViewPr>
        <p:scale>
          <a:sx n="67" d="100"/>
          <a:sy n="67" d="100"/>
        </p:scale>
        <p:origin x="-1686" y="-8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01" y="0"/>
            <a:ext cx="2972821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160"/>
            <a:ext cx="2971643" cy="46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01" y="8831160"/>
            <a:ext cx="2972821" cy="46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C9F4C71-03B5-46E0-BFFB-DCA3C0F8586D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229316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358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3536" y="4416633"/>
            <a:ext cx="5030929" cy="418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161"/>
            <a:ext cx="2971643" cy="465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358" y="8831161"/>
            <a:ext cx="2971643" cy="465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00D08F7-0A18-484A-AB15-A0B7FE19C275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4701649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8263" y="1162050"/>
            <a:ext cx="4181475" cy="3136900"/>
          </a:xfrm>
          <a:ln/>
        </p:spPr>
      </p:sp>
      <p:sp>
        <p:nvSpPr>
          <p:cNvPr id="2560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56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5C87BF94-D8AF-44D9-81EF-3A430C5658D0}" type="slidenum">
              <a:rPr lang="fr-CA" altLang="fr-FR" smtClean="0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888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439036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160284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69311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900875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743844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98392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98392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485469E-19BB-47A8-B6C4-FDCA3EE60788}" type="slidenum">
              <a:rPr lang="fr-CA" altLang="fr-FR" sz="1200" smtClean="0"/>
              <a:pPr/>
              <a:t>17</a:t>
            </a:fld>
            <a:endParaRPr lang="fr-CA" altLang="fr-FR" sz="1200" smtClean="0"/>
          </a:p>
        </p:txBody>
      </p:sp>
    </p:spTree>
    <p:extLst>
      <p:ext uri="{BB962C8B-B14F-4D97-AF65-F5344CB8AC3E}">
        <p14:creationId xmlns:p14="http://schemas.microsoft.com/office/powerpoint/2010/main" val="390111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55530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513973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1561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68013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3294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81297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C324171-FEE0-43E6-B381-FEEBD626CD0E}" type="slidenum">
              <a:rPr lang="fr-CA" altLang="fr-FR" sz="1200" smtClean="0"/>
              <a:pPr/>
              <a:t>9</a:t>
            </a:fld>
            <a:endParaRPr lang="fr-CA" altLang="fr-FR" sz="1200" smtClean="0"/>
          </a:p>
        </p:txBody>
      </p:sp>
    </p:spTree>
    <p:extLst>
      <p:ext uri="{BB962C8B-B14F-4D97-AF65-F5344CB8AC3E}">
        <p14:creationId xmlns:p14="http://schemas.microsoft.com/office/powerpoint/2010/main" val="4203112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159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4F0D0-9B52-4DAC-9FAE-95A5440E5A6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1172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6A3790F5-85A2-41CB-9E76-BDB4D013E3A4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Excel_Worksheet2.xlsx"/><Relationship Id="rId5" Type="http://schemas.openxmlformats.org/officeDocument/2006/relationships/oleObject" Target="../embeddings/oleObject2.bin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emf"/><Relationship Id="rId5" Type="http://schemas.openxmlformats.org/officeDocument/2006/relationships/package" Target="../embeddings/Microsoft_Excel_Worksheet3.xlsx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notesSlide" Target="../notesSlides/notesSlide12.xml"/><Relationship Id="rId7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package" Target="../embeddings/Microsoft_Excel_Worksheet5.xlsx"/><Relationship Id="rId5" Type="http://schemas.openxmlformats.org/officeDocument/2006/relationships/oleObject" Target="../embeddings/oleObject5.bin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88908" y="476672"/>
            <a:ext cx="8112125" cy="23034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fr-CA" sz="3600" dirty="0">
                <a:solidFill>
                  <a:srgbClr val="0033CC"/>
                </a:solidFill>
              </a:rPr>
              <a:t>Les perspectives des étudiants et des professeurs sur l’excellence dans l’utilisation des TIC et du </a:t>
            </a:r>
            <a:r>
              <a:rPr lang="fr-CA" sz="3600" dirty="0" err="1">
                <a:solidFill>
                  <a:srgbClr val="0033CC"/>
                </a:solidFill>
              </a:rPr>
              <a:t>cyberapprentissage</a:t>
            </a:r>
            <a:r>
              <a:rPr lang="fr-CA" sz="3600" dirty="0">
                <a:solidFill>
                  <a:srgbClr val="0033CC"/>
                </a:solidFill>
              </a:rPr>
              <a:t> au </a:t>
            </a:r>
            <a:r>
              <a:rPr lang="fr-CA" sz="3600" dirty="0" smtClean="0">
                <a:solidFill>
                  <a:srgbClr val="0033CC"/>
                </a:solidFill>
              </a:rPr>
              <a:t>collégial</a:t>
            </a:r>
            <a:r>
              <a:rPr lang="fr-FR" sz="3600" dirty="0">
                <a:effectLst/>
              </a:rPr>
              <a:t/>
            </a:r>
            <a:br>
              <a:rPr lang="fr-FR" sz="3600" dirty="0">
                <a:effectLst/>
              </a:rPr>
            </a:br>
            <a:endParaRPr lang="en-US" sz="3600" dirty="0">
              <a:solidFill>
                <a:srgbClr val="0033CC"/>
              </a:solidFill>
            </a:endParaRPr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87337" y="3572334"/>
            <a:ext cx="85693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CA" altLang="en-US" sz="1800" dirty="0" err="1" smtClean="0">
                <a:solidFill>
                  <a:schemeClr val="tx2"/>
                </a:solidFill>
              </a:rPr>
              <a:t>Activité</a:t>
            </a:r>
            <a:r>
              <a:rPr lang="en-CA" altLang="en-US" sz="1800" dirty="0" smtClean="0">
                <a:solidFill>
                  <a:schemeClr val="tx2"/>
                </a:solidFill>
              </a:rPr>
              <a:t> </a:t>
            </a:r>
            <a:r>
              <a:rPr lang="en-CA" altLang="en-US" sz="1800" dirty="0" err="1" smtClean="0">
                <a:solidFill>
                  <a:schemeClr val="tx2"/>
                </a:solidFill>
              </a:rPr>
              <a:t>pédagogique</a:t>
            </a:r>
            <a:endParaRPr lang="fr-CA" altLang="en-US" sz="1800" dirty="0" smtClean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CA" altLang="en-US" sz="1800" dirty="0" smtClean="0">
                <a:solidFill>
                  <a:schemeClr val="tx2"/>
                </a:solidFill>
              </a:rPr>
              <a:t>Département de langues, Cégep André-</a:t>
            </a:r>
            <a:r>
              <a:rPr lang="fr-CA" altLang="en-US" sz="1800" dirty="0" err="1" smtClean="0">
                <a:solidFill>
                  <a:schemeClr val="tx2"/>
                </a:solidFill>
              </a:rPr>
              <a:t>Laurendeau</a:t>
            </a:r>
            <a:endParaRPr lang="fr-CA" altLang="en-US" sz="1800" dirty="0" smtClean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None/>
            </a:pPr>
            <a:r>
              <a:rPr lang="fr-FR" altLang="en-US" sz="1800" dirty="0" smtClean="0"/>
              <a:t>29 </a:t>
            </a:r>
            <a:r>
              <a:rPr lang="en-US" altLang="en-US" sz="1800" dirty="0" err="1">
                <a:solidFill>
                  <a:schemeClr val="tx2"/>
                </a:solidFill>
              </a:rPr>
              <a:t>avril</a:t>
            </a:r>
            <a:r>
              <a:rPr lang="en-US" altLang="en-US" sz="1800" dirty="0">
                <a:solidFill>
                  <a:schemeClr val="tx2"/>
                </a:solidFill>
              </a:rPr>
              <a:t> 2015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solidFill>
                <a:schemeClr val="tx2"/>
              </a:solidFill>
            </a:endParaRPr>
          </a:p>
        </p:txBody>
      </p:sp>
      <p:sp>
        <p:nvSpPr>
          <p:cNvPr id="4100" name="Connecteur droit 28"/>
          <p:cNvSpPr>
            <a:spLocks noChangeShapeType="1"/>
          </p:cNvSpPr>
          <p:nvPr/>
        </p:nvSpPr>
        <p:spPr bwMode="auto">
          <a:xfrm>
            <a:off x="457200" y="3281363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10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538" y="6073775"/>
            <a:ext cx="1768475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088" y="6110288"/>
            <a:ext cx="12604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529" y="4581128"/>
            <a:ext cx="2049463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638" y="6121400"/>
            <a:ext cx="138906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88075"/>
            <a:ext cx="1181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54725"/>
            <a:ext cx="5651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812" y="5546461"/>
            <a:ext cx="882047" cy="30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logo CRISPESH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171" y="6054725"/>
            <a:ext cx="1760145" cy="63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1" descr="Ministry of Education logo&#10;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836" y="4581128"/>
            <a:ext cx="2056404" cy="793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pPr marL="0" lvl="1" indent="0">
              <a:spcBef>
                <a:spcPts val="600"/>
              </a:spcBef>
              <a:buFont typeface="Arial" charset="0"/>
              <a:buNone/>
            </a:pPr>
            <a:endParaRPr lang="en-CA" altLang="en-US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14339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5D0A009-E3F7-4872-88C6-9D09E703BBFD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10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7504" y="476250"/>
            <a:ext cx="8928991" cy="684213"/>
          </a:xfrm>
        </p:spPr>
        <p:txBody>
          <a:bodyPr/>
          <a:lstStyle/>
          <a:p>
            <a:pPr>
              <a:defRPr/>
            </a:pPr>
            <a:r>
              <a:rPr lang="fr-CA" sz="3600" dirty="0" smtClean="0">
                <a:effectLst/>
              </a:rPr>
              <a:t>Matériel de cours rendu disponible </a:t>
            </a:r>
            <a:r>
              <a:rPr lang="fr-CA" sz="3600" dirty="0">
                <a:effectLst/>
              </a:rPr>
              <a:t>en ligne par </a:t>
            </a:r>
            <a:r>
              <a:rPr lang="fr-CA" sz="3600" dirty="0" smtClean="0">
                <a:effectLst/>
              </a:rPr>
              <a:t>mes professeurs</a:t>
            </a:r>
            <a:endParaRPr lang="en-US" altLang="en-US" sz="3600" dirty="0" smtClean="0">
              <a:effectLst/>
              <a:latin typeface="Arial" charset="0"/>
              <a:cs typeface="Arial" charset="0"/>
            </a:endParaRP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827984"/>
            <a:ext cx="1328627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34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202898"/>
              </p:ext>
            </p:extLst>
          </p:nvPr>
        </p:nvGraphicFramePr>
        <p:xfrm>
          <a:off x="611560" y="1340768"/>
          <a:ext cx="7848872" cy="3704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1" name="Worksheet" r:id="rId6" imgW="4143250" imgH="1790764" progId="Excel.Sheet.12">
                  <p:embed/>
                </p:oleObj>
              </mc:Choice>
              <mc:Fallback>
                <p:oleObj name="Worksheet" r:id="rId6" imgW="4143250" imgH="1790764" progId="Excel.Sheet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340768"/>
                        <a:ext cx="7848872" cy="37049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34925"/>
            <a:ext cx="8220075" cy="1125538"/>
          </a:xfrm>
        </p:spPr>
        <p:txBody>
          <a:bodyPr/>
          <a:lstStyle/>
          <a:p>
            <a:pPr>
              <a:defRPr/>
            </a:pPr>
            <a:r>
              <a:rPr lang="en-CA" sz="3600" dirty="0">
                <a:effectLst/>
              </a:rPr>
              <a:t/>
            </a:r>
            <a:br>
              <a:rPr lang="en-CA" sz="3600" dirty="0">
                <a:effectLst/>
              </a:rPr>
            </a:br>
            <a:r>
              <a:rPr lang="en-CA" sz="3600" dirty="0" err="1" smtClean="0">
                <a:effectLst/>
              </a:rPr>
              <a:t>Outils</a:t>
            </a:r>
            <a:r>
              <a:rPr lang="en-CA" sz="3600" dirty="0" smtClean="0">
                <a:effectLst/>
              </a:rPr>
              <a:t> </a:t>
            </a:r>
            <a:r>
              <a:rPr lang="en-CA" sz="3600" dirty="0" err="1" smtClean="0">
                <a:effectLst/>
              </a:rPr>
              <a:t>en</a:t>
            </a:r>
            <a:r>
              <a:rPr lang="en-CA" sz="3600" dirty="0" smtClean="0">
                <a:effectLst/>
              </a:rPr>
              <a:t> </a:t>
            </a:r>
            <a:r>
              <a:rPr lang="en-CA" sz="3600" dirty="0" err="1">
                <a:effectLst/>
              </a:rPr>
              <a:t>l</a:t>
            </a:r>
            <a:r>
              <a:rPr lang="en-CA" sz="3600" dirty="0" err="1" smtClean="0">
                <a:effectLst/>
              </a:rPr>
              <a:t>igne</a:t>
            </a:r>
            <a:r>
              <a:rPr lang="en-CA" sz="3600" dirty="0" smtClean="0">
                <a:effectLst/>
              </a:rPr>
              <a:t> </a:t>
            </a:r>
            <a:r>
              <a:rPr lang="en-CA" sz="3600" dirty="0" err="1">
                <a:effectLst/>
              </a:rPr>
              <a:t>u</a:t>
            </a:r>
            <a:r>
              <a:rPr lang="en-CA" sz="3600" dirty="0" err="1" smtClean="0">
                <a:effectLst/>
              </a:rPr>
              <a:t>tilis</a:t>
            </a:r>
            <a:r>
              <a:rPr lang="fr-CA" sz="3600" dirty="0" err="1" smtClean="0">
                <a:effectLst/>
              </a:rPr>
              <a:t>és</a:t>
            </a:r>
            <a:r>
              <a:rPr lang="fr-CA" sz="3600" dirty="0" smtClean="0">
                <a:effectLst/>
              </a:rPr>
              <a:t> par mes professeurs</a:t>
            </a:r>
            <a:endParaRPr lang="en-US" sz="3600" dirty="0">
              <a:effectLst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9DE6CBE-4EDB-4A49-A579-4F6531A2DFB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11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graphicFrame>
        <p:nvGraphicFramePr>
          <p:cNvPr id="15364" name="Object 2"/>
          <p:cNvGraphicFramePr>
            <a:graphicFrameLocks noChangeAspect="1"/>
          </p:cNvGraphicFramePr>
          <p:nvPr/>
        </p:nvGraphicFramePr>
        <p:xfrm>
          <a:off x="395288" y="1412875"/>
          <a:ext cx="8374062" cy="446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0" name="Worksheet" r:id="rId5" imgW="4591179" imgH="2447820" progId="Excel.Sheet.12">
                  <p:embed/>
                </p:oleObj>
              </mc:Choice>
              <mc:Fallback>
                <p:oleObj name="Worksheet" r:id="rId5" imgW="4591179" imgH="2447820" progId="Excel.Shee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412875"/>
                        <a:ext cx="8374062" cy="446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684212"/>
          </a:xfrm>
        </p:spPr>
        <p:txBody>
          <a:bodyPr/>
          <a:lstStyle/>
          <a:p>
            <a:pPr>
              <a:defRPr/>
            </a:pPr>
            <a:r>
              <a:rPr lang="en-US" altLang="en-US" sz="3600" dirty="0" err="1" smtClean="0">
                <a:effectLst/>
                <a:latin typeface="Arial" charset="0"/>
                <a:cs typeface="Arial" charset="0"/>
              </a:rPr>
              <a:t>Réseaux</a:t>
            </a:r>
            <a:r>
              <a:rPr lang="en-US" altLang="en-US" sz="3600" dirty="0" smtClean="0">
                <a:effectLst/>
                <a:latin typeface="Arial" charset="0"/>
                <a:cs typeface="Arial" charset="0"/>
              </a:rPr>
              <a:t> </a:t>
            </a:r>
            <a:r>
              <a:rPr lang="en-US" altLang="en-US" sz="3600" dirty="0" err="1">
                <a:effectLst/>
                <a:latin typeface="Arial" charset="0"/>
                <a:cs typeface="Arial" charset="0"/>
              </a:rPr>
              <a:t>s</a:t>
            </a:r>
            <a:r>
              <a:rPr lang="en-US" altLang="en-US" sz="3600" dirty="0" err="1" smtClean="0">
                <a:effectLst/>
                <a:latin typeface="Arial" charset="0"/>
                <a:cs typeface="Arial" charset="0"/>
              </a:rPr>
              <a:t>ociaux</a:t>
            </a:r>
            <a:r>
              <a:rPr lang="en-US" altLang="en-US" sz="3600" dirty="0" smtClean="0">
                <a:effectLst/>
                <a:latin typeface="Arial" charset="0"/>
                <a:cs typeface="Arial" charset="0"/>
              </a:rPr>
              <a:t> </a:t>
            </a:r>
            <a:r>
              <a:rPr lang="en-US" altLang="en-US" sz="3600" dirty="0" err="1">
                <a:effectLst/>
                <a:latin typeface="Arial" charset="0"/>
                <a:cs typeface="Arial" charset="0"/>
              </a:rPr>
              <a:t>u</a:t>
            </a:r>
            <a:r>
              <a:rPr lang="en-US" altLang="en-US" sz="3600" dirty="0" err="1" smtClean="0">
                <a:effectLst/>
                <a:latin typeface="Arial" charset="0"/>
                <a:cs typeface="Arial" charset="0"/>
              </a:rPr>
              <a:t>tilisés</a:t>
            </a:r>
            <a:r>
              <a:rPr lang="en-US" altLang="en-US" sz="3600" dirty="0" smtClean="0">
                <a:effectLst/>
                <a:latin typeface="Arial" charset="0"/>
                <a:cs typeface="Arial" charset="0"/>
              </a:rPr>
              <a:t> par </a:t>
            </a:r>
            <a:r>
              <a:rPr lang="en-US" altLang="en-US" sz="3600" dirty="0" err="1" smtClean="0">
                <a:effectLst/>
                <a:latin typeface="Arial" charset="0"/>
                <a:cs typeface="Arial" charset="0"/>
              </a:rPr>
              <a:t>mes</a:t>
            </a:r>
            <a:r>
              <a:rPr lang="en-US" altLang="en-US" sz="3600" dirty="0" smtClean="0">
                <a:effectLst/>
                <a:latin typeface="Arial" charset="0"/>
                <a:cs typeface="Arial" charset="0"/>
              </a:rPr>
              <a:t> </a:t>
            </a:r>
            <a:r>
              <a:rPr lang="en-US" altLang="en-US" sz="3600" dirty="0" err="1">
                <a:effectLst/>
                <a:latin typeface="Arial" charset="0"/>
                <a:cs typeface="Arial" charset="0"/>
              </a:rPr>
              <a:t>p</a:t>
            </a:r>
            <a:r>
              <a:rPr lang="en-US" altLang="en-US" sz="3600" dirty="0" err="1" smtClean="0">
                <a:effectLst/>
                <a:latin typeface="Arial" charset="0"/>
                <a:cs typeface="Arial" charset="0"/>
              </a:rPr>
              <a:t>rofesseurs</a:t>
            </a:r>
            <a:endParaRPr lang="en-US" altLang="en-US" sz="3600" dirty="0" smtClean="0">
              <a:effectLst/>
              <a:latin typeface="Arial" charset="0"/>
              <a:cs typeface="Arial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EAB3364-D5B9-48D5-B2E8-13D8F4D7A8D4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12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1484313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2708275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438" name="Object 1"/>
          <p:cNvGraphicFramePr>
            <a:graphicFrameLocks noChangeAspect="1"/>
          </p:cNvGraphicFramePr>
          <p:nvPr/>
        </p:nvGraphicFramePr>
        <p:xfrm>
          <a:off x="468313" y="1465263"/>
          <a:ext cx="6696075" cy="2354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4" name="Worksheet" r:id="rId7" imgW="3143267" imgH="1104840" progId="Excel.Sheet.12">
                  <p:embed/>
                </p:oleObj>
              </mc:Choice>
              <mc:Fallback>
                <p:oleObj name="Worksheet" r:id="rId7" imgW="3143267" imgH="1104840" progId="Excel.Sheet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465263"/>
                        <a:ext cx="6696075" cy="2354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109" y="4566443"/>
            <a:ext cx="18256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008062"/>
          </a:xfrm>
        </p:spPr>
        <p:txBody>
          <a:bodyPr/>
          <a:lstStyle/>
          <a:p>
            <a:pPr>
              <a:defRPr/>
            </a:pPr>
            <a:r>
              <a:rPr lang="fr-CA" sz="3600" dirty="0" smtClean="0">
                <a:effectLst/>
              </a:rPr>
              <a:t>Outils de communication </a:t>
            </a:r>
            <a:r>
              <a:rPr lang="fr-CA" sz="3600" dirty="0">
                <a:effectLst/>
              </a:rPr>
              <a:t>u</a:t>
            </a:r>
            <a:r>
              <a:rPr lang="fr-CA" sz="3600" dirty="0" smtClean="0">
                <a:effectLst/>
              </a:rPr>
              <a:t>tilisés par mes professeurs</a:t>
            </a:r>
            <a:endParaRPr lang="en-US" sz="3600" dirty="0">
              <a:effectLst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D0E50308-CB50-4253-B8E2-D14F43F8D05C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13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797425"/>
            <a:ext cx="1152525" cy="123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4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5213103"/>
              </p:ext>
            </p:extLst>
          </p:nvPr>
        </p:nvGraphicFramePr>
        <p:xfrm>
          <a:off x="395288" y="1412875"/>
          <a:ext cx="8586787" cy="338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9" name="Worksheet" r:id="rId6" imgW="5067424" imgH="1657260" progId="Excel.Sheet.12">
                  <p:embed/>
                </p:oleObj>
              </mc:Choice>
              <mc:Fallback>
                <p:oleObj name="Worksheet" r:id="rId6" imgW="5067424" imgH="1657260" progId="Excel.Shee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412875"/>
                        <a:ext cx="8586787" cy="338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412" y="332656"/>
            <a:ext cx="8858250" cy="1116037"/>
          </a:xfrm>
        </p:spPr>
        <p:txBody>
          <a:bodyPr/>
          <a:lstStyle/>
          <a:p>
            <a:pPr>
              <a:defRPr/>
            </a:pPr>
            <a:r>
              <a:rPr lang="fr-FR" sz="3600" dirty="0" smtClean="0">
                <a:effectLst/>
              </a:rPr>
              <a:t>Ce qui fonctionne bien</a:t>
            </a:r>
            <a:r>
              <a:rPr lang="en-CA" sz="3600" dirty="0">
                <a:effectLst/>
              </a:rPr>
              <a:t/>
            </a:r>
            <a:br>
              <a:rPr lang="en-CA" sz="3600" dirty="0">
                <a:effectLst/>
              </a:rPr>
            </a:br>
            <a:endParaRPr lang="en-US" sz="3600" dirty="0"/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PowerPoint </a:t>
            </a:r>
          </a:p>
          <a:p>
            <a:r>
              <a:rPr lang="en-CA" dirty="0" err="1" smtClean="0"/>
              <a:t>Vidéos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r>
              <a:rPr lang="en-US" altLang="en-US" dirty="0" smtClean="0">
                <a:latin typeface="Arial" charset="0"/>
                <a:cs typeface="Arial" charset="0"/>
              </a:rPr>
              <a:t>Notes de </a:t>
            </a:r>
            <a:r>
              <a:rPr lang="en-US" altLang="en-US" dirty="0" err="1" smtClean="0">
                <a:latin typeface="Arial" charset="0"/>
                <a:cs typeface="Arial" charset="0"/>
              </a:rPr>
              <a:t>cours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en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ligne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r>
              <a:rPr lang="en-US" altLang="en-US" dirty="0" err="1" smtClean="0">
                <a:latin typeface="Arial" charset="0"/>
                <a:cs typeface="Arial" charset="0"/>
              </a:rPr>
              <a:t>Autre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matériel</a:t>
            </a:r>
            <a:r>
              <a:rPr lang="en-US" altLang="en-US" dirty="0" smtClean="0">
                <a:latin typeface="Arial" charset="0"/>
                <a:cs typeface="Arial" charset="0"/>
              </a:rPr>
              <a:t> de </a:t>
            </a:r>
            <a:r>
              <a:rPr lang="en-US" altLang="en-US" dirty="0" err="1" smtClean="0">
                <a:latin typeface="Arial" charset="0"/>
                <a:cs typeface="Arial" charset="0"/>
              </a:rPr>
              <a:t>cours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en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ligne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 lvl="0"/>
            <a:r>
              <a:rPr lang="fr-CA" dirty="0"/>
              <a:t>Résultats </a:t>
            </a:r>
            <a:r>
              <a:rPr lang="fr-CA" dirty="0" smtClean="0"/>
              <a:t>scolaires en ligne</a:t>
            </a:r>
            <a:endParaRPr lang="en-CA" dirty="0"/>
          </a:p>
          <a:p>
            <a:pPr marL="0" indent="0">
              <a:buNone/>
            </a:pPr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BF1978D-A84D-4988-87C7-58C696E32BF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14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PowerPoint </a:t>
            </a:r>
          </a:p>
          <a:p>
            <a:r>
              <a:rPr lang="fr-FR" altLang="en-US" dirty="0" smtClean="0"/>
              <a:t>Outils de communication </a:t>
            </a:r>
          </a:p>
          <a:p>
            <a:pPr lvl="1"/>
            <a:r>
              <a:rPr lang="fr-FR" altLang="en-US" dirty="0" smtClean="0"/>
              <a:t>ne sont pas utilisées/sont mal utilisées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r>
              <a:rPr lang="en-US" altLang="en-US" dirty="0" err="1" smtClean="0">
                <a:latin typeface="Arial" charset="0"/>
                <a:cs typeface="Arial" charset="0"/>
              </a:rPr>
              <a:t>Manque</a:t>
            </a:r>
            <a:r>
              <a:rPr lang="en-US" altLang="en-US" dirty="0" smtClean="0">
                <a:latin typeface="Arial" charset="0"/>
                <a:cs typeface="Arial" charset="0"/>
              </a:rPr>
              <a:t> de </a:t>
            </a:r>
            <a:r>
              <a:rPr lang="en-US" altLang="en-US" dirty="0" err="1" smtClean="0">
                <a:latin typeface="Arial" charset="0"/>
                <a:cs typeface="Arial" charset="0"/>
              </a:rPr>
              <a:t>connaissance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sur</a:t>
            </a:r>
            <a:r>
              <a:rPr lang="en-US" altLang="en-US" dirty="0" smtClean="0">
                <a:latin typeface="Arial" charset="0"/>
                <a:cs typeface="Arial" charset="0"/>
              </a:rPr>
              <a:t> les TIC/ absence </a:t>
            </a:r>
            <a:r>
              <a:rPr lang="en-US" altLang="en-US" dirty="0" err="1" smtClean="0">
                <a:latin typeface="Arial" charset="0"/>
                <a:cs typeface="Arial" charset="0"/>
              </a:rPr>
              <a:t>d’utilisation</a:t>
            </a:r>
            <a:r>
              <a:rPr lang="en-US" altLang="en-US" dirty="0" smtClean="0">
                <a:latin typeface="Arial" charset="0"/>
                <a:cs typeface="Arial" charset="0"/>
              </a:rPr>
              <a:t> des TIC par les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professeurs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r>
              <a:rPr lang="en-US" altLang="en-US" dirty="0" err="1">
                <a:latin typeface="Arial" charset="0"/>
                <a:cs typeface="Arial" charset="0"/>
              </a:rPr>
              <a:t>Autre</a:t>
            </a:r>
            <a:r>
              <a:rPr lang="en-US" altLang="en-US" dirty="0">
                <a:latin typeface="Arial" charset="0"/>
                <a:cs typeface="Arial" charset="0"/>
              </a:rPr>
              <a:t> </a:t>
            </a:r>
            <a:r>
              <a:rPr lang="en-US" altLang="en-US" dirty="0" err="1">
                <a:latin typeface="Arial" charset="0"/>
                <a:cs typeface="Arial" charset="0"/>
              </a:rPr>
              <a:t>matériel</a:t>
            </a:r>
            <a:r>
              <a:rPr lang="en-US" altLang="en-US" dirty="0">
                <a:latin typeface="Arial" charset="0"/>
                <a:cs typeface="Arial" charset="0"/>
              </a:rPr>
              <a:t> de </a:t>
            </a:r>
            <a:r>
              <a:rPr lang="en-US" altLang="en-US" dirty="0" err="1">
                <a:latin typeface="Arial" charset="0"/>
                <a:cs typeface="Arial" charset="0"/>
              </a:rPr>
              <a:t>cours</a:t>
            </a:r>
            <a:r>
              <a:rPr lang="en-US" altLang="en-US" dirty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en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>
                <a:latin typeface="Arial" charset="0"/>
                <a:cs typeface="Arial" charset="0"/>
              </a:rPr>
              <a:t>ligne</a:t>
            </a:r>
            <a:endParaRPr lang="en-US" altLang="en-US" dirty="0">
              <a:latin typeface="Arial" charset="0"/>
              <a:cs typeface="Arial" charset="0"/>
            </a:endParaRPr>
          </a:p>
          <a:p>
            <a:r>
              <a:rPr lang="en-US" altLang="en-US" dirty="0" smtClean="0">
                <a:latin typeface="Arial" charset="0"/>
                <a:cs typeface="Arial" charset="0"/>
              </a:rPr>
              <a:t>TIC ne </a:t>
            </a:r>
            <a:r>
              <a:rPr lang="en-US" altLang="en-US" dirty="0" err="1" smtClean="0">
                <a:latin typeface="Arial" charset="0"/>
                <a:cs typeface="Arial" charset="0"/>
              </a:rPr>
              <a:t>fonctionnent</a:t>
            </a:r>
            <a:r>
              <a:rPr lang="en-US" altLang="en-US" dirty="0" smtClean="0">
                <a:latin typeface="Arial" charset="0"/>
                <a:cs typeface="Arial" charset="0"/>
              </a:rPr>
              <a:t> pas/pas </a:t>
            </a:r>
            <a:r>
              <a:rPr lang="en-US" altLang="en-US" dirty="0" err="1" smtClean="0">
                <a:latin typeface="Arial" charset="0"/>
                <a:cs typeface="Arial" charset="0"/>
              </a:rPr>
              <a:t>bien</a:t>
            </a:r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BB7B2539-434C-4E95-B576-3A63B6DF104F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15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53975" y="639515"/>
            <a:ext cx="9251950" cy="864096"/>
          </a:xfrm>
        </p:spPr>
        <p:txBody>
          <a:bodyPr/>
          <a:lstStyle/>
          <a:p>
            <a:pPr>
              <a:defRPr/>
            </a:pPr>
            <a:r>
              <a:rPr lang="fr-FR" sz="3600" dirty="0" smtClean="0">
                <a:effectLst/>
              </a:rPr>
              <a:t>Ce qui ne fonctionne pas bien</a:t>
            </a:r>
            <a:r>
              <a:rPr lang="en-CA" sz="3600" dirty="0">
                <a:effectLst/>
              </a:rPr>
              <a:t/>
            </a:r>
            <a:br>
              <a:rPr lang="en-CA" sz="3600" dirty="0">
                <a:effectLst/>
              </a:rPr>
            </a:b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le </a:t>
            </a:r>
            <a:r>
              <a:rPr lang="en-US" altLang="en-US" dirty="0" err="1">
                <a:latin typeface="Arial" charset="0"/>
                <a:cs typeface="Arial" charset="0"/>
              </a:rPr>
              <a:t>Cégep</a:t>
            </a:r>
            <a:r>
              <a:rPr lang="en-US" altLang="en-US" dirty="0">
                <a:latin typeface="Arial" charset="0"/>
                <a:cs typeface="Arial" charset="0"/>
              </a:rPr>
              <a:t> : </a:t>
            </a:r>
            <a:r>
              <a:rPr lang="en-US" altLang="en-US" dirty="0" smtClean="0">
                <a:latin typeface="Arial" charset="0"/>
                <a:cs typeface="Arial" charset="0"/>
              </a:rPr>
              <a:t>technologies plus </a:t>
            </a:r>
            <a:r>
              <a:rPr lang="en-US" altLang="en-US" dirty="0" err="1" smtClean="0">
                <a:latin typeface="Arial" charset="0"/>
                <a:cs typeface="Arial" charset="0"/>
              </a:rPr>
              <a:t>disponibles</a:t>
            </a:r>
            <a:endParaRPr lang="en-US" altLang="en-US" dirty="0">
              <a:latin typeface="Arial" charset="0"/>
              <a:cs typeface="Arial" charset="0"/>
            </a:endParaRPr>
          </a:p>
          <a:p>
            <a:r>
              <a:rPr lang="en-US" altLang="en-US" dirty="0">
                <a:latin typeface="Arial" charset="0"/>
                <a:cs typeface="Arial" charset="0"/>
              </a:rPr>
              <a:t>le </a:t>
            </a:r>
            <a:r>
              <a:rPr lang="en-US" altLang="en-US" dirty="0" err="1">
                <a:latin typeface="Arial" charset="0"/>
                <a:cs typeface="Arial" charset="0"/>
              </a:rPr>
              <a:t>Cégep</a:t>
            </a:r>
            <a:r>
              <a:rPr lang="en-US" altLang="en-US" dirty="0">
                <a:latin typeface="Arial" charset="0"/>
                <a:cs typeface="Arial" charset="0"/>
              </a:rPr>
              <a:t> : TIC plus </a:t>
            </a:r>
            <a:r>
              <a:rPr lang="en-US" altLang="en-US" dirty="0" err="1">
                <a:latin typeface="Arial" charset="0"/>
                <a:cs typeface="Arial" charset="0"/>
              </a:rPr>
              <a:t>peformantes</a:t>
            </a:r>
            <a:endParaRPr lang="en-US" altLang="en-US" dirty="0">
              <a:latin typeface="Arial" charset="0"/>
              <a:cs typeface="Arial" charset="0"/>
            </a:endParaRPr>
          </a:p>
          <a:p>
            <a:r>
              <a:rPr lang="en-US" altLang="en-US" dirty="0">
                <a:latin typeface="Arial" charset="0"/>
                <a:cs typeface="Arial" charset="0"/>
              </a:rPr>
              <a:t>les </a:t>
            </a:r>
            <a:r>
              <a:rPr lang="en-US" altLang="en-US" dirty="0" err="1">
                <a:latin typeface="Arial" charset="0"/>
                <a:cs typeface="Arial" charset="0"/>
              </a:rPr>
              <a:t>enseignants</a:t>
            </a:r>
            <a:r>
              <a:rPr lang="en-US" altLang="en-US" dirty="0">
                <a:latin typeface="Arial" charset="0"/>
                <a:cs typeface="Arial" charset="0"/>
              </a:rPr>
              <a:t> : + </a:t>
            </a:r>
            <a:r>
              <a:rPr lang="en-US" altLang="en-US" dirty="0" err="1">
                <a:latin typeface="Arial" charset="0"/>
                <a:cs typeface="Arial" charset="0"/>
              </a:rPr>
              <a:t>connaissances</a:t>
            </a:r>
            <a:r>
              <a:rPr lang="en-US" altLang="en-US" dirty="0">
                <a:latin typeface="Arial" charset="0"/>
                <a:cs typeface="Arial" charset="0"/>
              </a:rPr>
              <a:t> et + </a:t>
            </a:r>
            <a:r>
              <a:rPr lang="en-US" altLang="en-US" dirty="0" err="1">
                <a:latin typeface="Arial" charset="0"/>
                <a:cs typeface="Arial" charset="0"/>
              </a:rPr>
              <a:t>habilités</a:t>
            </a:r>
            <a:endParaRPr lang="en-US" altLang="en-US" dirty="0">
              <a:latin typeface="Arial" charset="0"/>
              <a:cs typeface="Arial" charset="0"/>
            </a:endParaRPr>
          </a:p>
          <a:p>
            <a:r>
              <a:rPr lang="en-US" altLang="en-US" dirty="0" smtClean="0">
                <a:latin typeface="Arial" charset="0"/>
                <a:cs typeface="Arial" charset="0"/>
              </a:rPr>
              <a:t>PowerPoint</a:t>
            </a:r>
            <a:endParaRPr lang="en-US" altLang="en-US" dirty="0">
              <a:latin typeface="Arial" charset="0"/>
              <a:cs typeface="Arial" charset="0"/>
            </a:endParaRPr>
          </a:p>
          <a:p>
            <a:pPr lvl="0"/>
            <a:r>
              <a:rPr lang="fr-CA" dirty="0" smtClean="0"/>
              <a:t>Le </a:t>
            </a:r>
            <a:r>
              <a:rPr lang="fr-CA" dirty="0"/>
              <a:t>droit d’utiliser leurs </a:t>
            </a:r>
            <a:r>
              <a:rPr lang="fr-CA" dirty="0" smtClean="0"/>
              <a:t>technologies en classe</a:t>
            </a:r>
            <a:endParaRPr lang="en-CA" dirty="0"/>
          </a:p>
          <a:p>
            <a:pPr marL="0" indent="0">
              <a:buNone/>
            </a:pPr>
            <a:endParaRPr lang="en-US" altLang="en-US" dirty="0">
              <a:latin typeface="Arial" charset="0"/>
              <a:cs typeface="Arial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BB7B2539-434C-4E95-B576-3A63B6DF104F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16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53975" y="639515"/>
            <a:ext cx="9251950" cy="864096"/>
          </a:xfrm>
        </p:spPr>
        <p:txBody>
          <a:bodyPr/>
          <a:lstStyle/>
          <a:p>
            <a:pPr>
              <a:defRPr/>
            </a:pPr>
            <a:r>
              <a:rPr lang="fr-FR" sz="3600" dirty="0" smtClean="0">
                <a:effectLst/>
              </a:rPr>
              <a:t>Suggestions</a:t>
            </a:r>
            <a:r>
              <a:rPr lang="en-CA" sz="3600" dirty="0">
                <a:effectLst/>
              </a:rPr>
              <a:t/>
            </a:r>
            <a:br>
              <a:rPr lang="en-CA" sz="3600" dirty="0">
                <a:effectLst/>
              </a:rPr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9548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528638" y="333375"/>
            <a:ext cx="8229600" cy="684213"/>
          </a:xfrm>
        </p:spPr>
        <p:txBody>
          <a:bodyPr/>
          <a:lstStyle/>
          <a:p>
            <a:pPr>
              <a:defRPr/>
            </a:pPr>
            <a:r>
              <a:rPr lang="en-US" altLang="en-US" sz="4400" dirty="0" smtClean="0">
                <a:effectLst/>
                <a:latin typeface="Arial" charset="0"/>
                <a:cs typeface="Arial" charset="0"/>
              </a:rPr>
              <a:t>Questions?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F33AE25-01A8-4333-ACE8-9A8196CF1656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fr-CA" altLang="en-US" sz="1400" smtClean="0">
              <a:solidFill>
                <a:srgbClr val="0033CC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64904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sz="3600" dirty="0" smtClean="0">
                <a:effectLst/>
              </a:rPr>
              <a:t>É</a:t>
            </a:r>
            <a:r>
              <a:rPr lang="fr-CA" sz="3600" dirty="0" err="1" smtClean="0">
                <a:effectLst/>
              </a:rPr>
              <a:t>quipe</a:t>
            </a:r>
            <a:endParaRPr lang="en-US" dirty="0">
              <a:effectLst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5365178-89C4-4F07-A7EF-85A9DD12FCCC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12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229600" cy="4959920"/>
          </a:xfrm>
        </p:spPr>
        <p:txBody>
          <a:bodyPr/>
          <a:lstStyle/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Catherine S. Fichten 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Laura King 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Cégep André-Laurendeau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Rhonda Amsel 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Université McGill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r>
              <a:rPr lang="fr-CA" altLang="en-US" sz="20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Tiiu</a:t>
            </a: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0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Poldma</a:t>
            </a: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Université de Montréal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Alice Havel 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Jennison Asuncion -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Réseau de recherche Adaptech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Jillian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Budd –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Réseau de recherche Adaptech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Marie-Jeanne </a:t>
            </a:r>
            <a:r>
              <a:rPr lang="fr-CA" altLang="en-US" sz="20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Carriere</a:t>
            </a: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APOP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Robert </a:t>
            </a:r>
            <a:r>
              <a:rPr lang="fr-CA" altLang="en-US" sz="20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Cassidy</a:t>
            </a: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–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Collège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Dawson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Elizabeth Charles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–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SALTISE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Alexandre Chauvin –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Réseau de recherche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Adaptech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err="1">
                <a:solidFill>
                  <a:schemeClr val="tx2"/>
                </a:solidFill>
                <a:latin typeface="Arial" charset="0"/>
                <a:cs typeface="Arial" charset="0"/>
              </a:rPr>
              <a:t>Tali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000" dirty="0" err="1">
                <a:solidFill>
                  <a:schemeClr val="tx2"/>
                </a:solidFill>
                <a:latin typeface="Arial" charset="0"/>
                <a:cs typeface="Arial" charset="0"/>
              </a:rPr>
              <a:t>Heiman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 –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Open </a:t>
            </a:r>
            <a:r>
              <a:rPr lang="fr-CA" altLang="en-US" sz="2000" i="1" dirty="0" err="1">
                <a:solidFill>
                  <a:schemeClr val="tx2"/>
                </a:solidFill>
                <a:latin typeface="Arial" charset="0"/>
                <a:cs typeface="Arial" charset="0"/>
              </a:rPr>
              <a:t>University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 of </a:t>
            </a:r>
            <a:r>
              <a:rPr lang="fr-CA" altLang="en-US" sz="2000" i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Israel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Maureen Hewlett 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Mount Royal </a:t>
            </a:r>
            <a:r>
              <a:rPr lang="fr-CA" altLang="en-US" sz="2000" i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College</a:t>
            </a:r>
            <a:endParaRPr lang="fr-CA" altLang="en-US" sz="2000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Mary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Jorgensen –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Réseau de recherche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Adaptech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sz="3600" dirty="0" smtClean="0">
                <a:effectLst/>
              </a:rPr>
              <a:t>É</a:t>
            </a:r>
            <a:r>
              <a:rPr lang="fr-CA" sz="3600" dirty="0" err="1" smtClean="0">
                <a:effectLst/>
              </a:rPr>
              <a:t>quipe</a:t>
            </a:r>
            <a:endParaRPr lang="en-US" dirty="0">
              <a:effectLst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5365178-89C4-4F07-A7EF-85A9DD12FCCC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3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12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5112915"/>
          </a:xfrm>
        </p:spPr>
        <p:txBody>
          <a:bodyPr/>
          <a:lstStyle/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Shirley Jorgensen –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Collège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Dawson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Isabelle Laplante 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Centre de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d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ocumentation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c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ollégiale</a:t>
            </a:r>
            <a:endParaRPr lang="fr-CA" altLang="en-US" sz="2000" i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Catherine </a:t>
            </a:r>
            <a:r>
              <a:rPr lang="fr-CA" altLang="en-US" sz="20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Loiselle</a:t>
            </a: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CRISPESH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Alex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Lussier –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Cégep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André-</a:t>
            </a:r>
            <a:r>
              <a:rPr lang="fr-CA" altLang="en-US" sz="2000" i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Laurendeau</a:t>
            </a:r>
            <a:endParaRPr lang="fr-CA" altLang="en-US" sz="2000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Hélène Martineau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APOP</a:t>
            </a:r>
            <a:endParaRPr lang="fr-CA" altLang="en-US" sz="2000" i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Ryan Moon 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Cégep @ Distance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Mai Nhu Nguyen 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Réseau de recherche Adaptech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Séverine Parent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– </a:t>
            </a:r>
            <a:r>
              <a:rPr lang="fr-CA" altLang="en-US" sz="2000" i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Profweb</a:t>
            </a:r>
            <a:endParaRPr lang="fr-CA" altLang="en-US" sz="20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Nicole Perreault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REPTIC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Odette Raymond 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Réseau de recherche </a:t>
            </a:r>
            <a:r>
              <a:rPr lang="fr-CA" altLang="en-US" sz="2000" i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Adaptech</a:t>
            </a:r>
            <a:endParaRPr lang="fr-CA" altLang="en-US" sz="2000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Louise Ross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–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Cégep André-Laurendeau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Rafael Scapin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–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James Sparks – </a:t>
            </a: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Champlain</a:t>
            </a: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Cristina </a:t>
            </a:r>
            <a:r>
              <a:rPr lang="fr-CA" altLang="en-US" sz="2000" dirty="0" err="1">
                <a:solidFill>
                  <a:schemeClr val="tx2"/>
                </a:solidFill>
                <a:latin typeface="Arial" charset="0"/>
                <a:cs typeface="Arial" charset="0"/>
              </a:rPr>
              <a:t>Vitouchanskaia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 –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Réseau de recherche Adaptech </a:t>
            </a:r>
            <a:endParaRPr lang="fr-CA" altLang="en-US" sz="2000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Susie </a:t>
            </a:r>
            <a:r>
              <a:rPr lang="fr-CA" altLang="en-US" sz="20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Wileman</a:t>
            </a:r>
            <a:r>
              <a:rPr lang="fr-CA" alt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000" dirty="0">
                <a:solidFill>
                  <a:schemeClr val="tx2"/>
                </a:solidFill>
                <a:latin typeface="Arial" charset="0"/>
                <a:cs typeface="Arial" charset="0"/>
              </a:rPr>
              <a:t>– </a:t>
            </a:r>
            <a:r>
              <a:rPr lang="fr-CA" altLang="en-US" sz="2000" i="1" dirty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  <a:endParaRPr lang="fr-CA" altLang="en-US" sz="20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endParaRPr lang="fr-CA" altLang="en-US" sz="2000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013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91815"/>
          </a:xfrm>
        </p:spPr>
        <p:txBody>
          <a:bodyPr/>
          <a:lstStyle/>
          <a:p>
            <a:pPr>
              <a:defRPr/>
            </a:pPr>
            <a:r>
              <a:rPr lang="en-CA" sz="3600" dirty="0" smtClean="0">
                <a:effectLst/>
              </a:rPr>
              <a:t>Questions </a:t>
            </a:r>
            <a:r>
              <a:rPr lang="en-CA" sz="3600" dirty="0">
                <a:effectLst/>
              </a:rPr>
              <a:t>de </a:t>
            </a:r>
            <a:r>
              <a:rPr lang="en-CA" sz="3600" dirty="0" err="1" smtClean="0">
                <a:effectLst/>
              </a:rPr>
              <a:t>recherche</a:t>
            </a:r>
            <a:r>
              <a:rPr lang="en-CA" sz="3600" dirty="0" smtClean="0">
                <a:effectLst/>
              </a:rPr>
              <a:t> : Phase 1</a:t>
            </a:r>
            <a:endParaRPr lang="en-US" sz="3600" dirty="0">
              <a:effectLst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altLang="en-US" dirty="0" err="1" smtClean="0">
                <a:latin typeface="Arial" charset="0"/>
                <a:cs typeface="Arial" charset="0"/>
              </a:rPr>
              <a:t>Quelles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sont</a:t>
            </a:r>
            <a:r>
              <a:rPr lang="en-US" altLang="en-US" dirty="0" smtClean="0">
                <a:latin typeface="Arial" charset="0"/>
                <a:cs typeface="Arial" charset="0"/>
              </a:rPr>
              <a:t> les TIC </a:t>
            </a:r>
            <a:r>
              <a:rPr lang="en-US" altLang="en-US" dirty="0" err="1" smtClean="0">
                <a:latin typeface="Arial" charset="0"/>
                <a:cs typeface="Arial" charset="0"/>
              </a:rPr>
              <a:t>utilisées</a:t>
            </a:r>
            <a:r>
              <a:rPr lang="en-US" altLang="en-US" dirty="0" smtClean="0">
                <a:latin typeface="Arial" charset="0"/>
                <a:cs typeface="Arial" charset="0"/>
              </a:rPr>
              <a:t>…</a:t>
            </a:r>
          </a:p>
          <a:p>
            <a:pPr lvl="1">
              <a:spcAft>
                <a:spcPts val="12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par les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professeurs</a:t>
            </a:r>
            <a:r>
              <a:rPr lang="en-US" altLang="en-US" dirty="0" smtClean="0">
                <a:latin typeface="Arial" charset="0"/>
                <a:cs typeface="Arial" charset="0"/>
              </a:rPr>
              <a:t> au </a:t>
            </a:r>
            <a:r>
              <a:rPr lang="fr-CA" altLang="en-US" dirty="0" smtClean="0">
                <a:latin typeface="Arial" charset="0"/>
                <a:cs typeface="Arial" charset="0"/>
              </a:rPr>
              <a:t>cégep</a:t>
            </a:r>
            <a:r>
              <a:rPr lang="en-US" altLang="en-US" dirty="0" smtClean="0">
                <a:latin typeface="Arial" charset="0"/>
                <a:cs typeface="Arial" charset="0"/>
              </a:rPr>
              <a:t>?</a:t>
            </a:r>
          </a:p>
          <a:p>
            <a:pPr lvl="1">
              <a:spcAft>
                <a:spcPts val="1200"/>
              </a:spcAft>
            </a:pPr>
            <a:r>
              <a:rPr lang="fr-CA" altLang="en-US" dirty="0" smtClean="0">
                <a:latin typeface="Arial" charset="0"/>
                <a:cs typeface="Arial" charset="0"/>
              </a:rPr>
              <a:t>d’une façon qui fonctionne bien</a:t>
            </a:r>
            <a:r>
              <a:rPr lang="en-US" altLang="en-US" dirty="0" smtClean="0">
                <a:latin typeface="Arial" charset="0"/>
                <a:cs typeface="Arial" charset="0"/>
              </a:rPr>
              <a:t> pour les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professeurs</a:t>
            </a:r>
            <a:r>
              <a:rPr lang="en-US" altLang="en-US" dirty="0" smtClean="0">
                <a:latin typeface="Arial" charset="0"/>
                <a:cs typeface="Arial" charset="0"/>
              </a:rPr>
              <a:t> et les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étudiants</a:t>
            </a:r>
            <a:r>
              <a:rPr lang="en-US" altLang="en-US" dirty="0" smtClean="0">
                <a:latin typeface="Arial" charset="0"/>
                <a:cs typeface="Arial" charset="0"/>
              </a:rPr>
              <a:t>? </a:t>
            </a:r>
          </a:p>
          <a:p>
            <a:pPr lvl="1">
              <a:spcAft>
                <a:spcPts val="1200"/>
              </a:spcAft>
            </a:pPr>
            <a:r>
              <a:rPr lang="en-US" altLang="en-US" dirty="0" err="1" smtClean="0">
                <a:latin typeface="Arial" charset="0"/>
                <a:cs typeface="Arial" charset="0"/>
              </a:rPr>
              <a:t>d’une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façon</a:t>
            </a:r>
            <a:r>
              <a:rPr lang="en-US" altLang="en-US" dirty="0" smtClean="0">
                <a:latin typeface="Arial" charset="0"/>
                <a:cs typeface="Arial" charset="0"/>
              </a:rPr>
              <a:t> qui ne </a:t>
            </a:r>
            <a:r>
              <a:rPr lang="en-US" altLang="en-US" dirty="0" err="1" smtClean="0">
                <a:latin typeface="Arial" charset="0"/>
                <a:cs typeface="Arial" charset="0"/>
              </a:rPr>
              <a:t>fonctionne</a:t>
            </a:r>
            <a:r>
              <a:rPr lang="en-US" altLang="en-US" dirty="0" smtClean="0">
                <a:latin typeface="Arial" charset="0"/>
                <a:cs typeface="Arial" charset="0"/>
              </a:rPr>
              <a:t> pas </a:t>
            </a:r>
            <a:r>
              <a:rPr lang="en-US" altLang="en-US" dirty="0" err="1" smtClean="0">
                <a:latin typeface="Arial" charset="0"/>
                <a:cs typeface="Arial" charset="0"/>
              </a:rPr>
              <a:t>bien</a:t>
            </a:r>
            <a:r>
              <a:rPr lang="en-US" altLang="en-US" dirty="0" smtClean="0">
                <a:latin typeface="Arial" charset="0"/>
                <a:cs typeface="Arial" charset="0"/>
              </a:rPr>
              <a:t> pour les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professeurs</a:t>
            </a:r>
            <a:r>
              <a:rPr lang="en-US" altLang="en-US" dirty="0" smtClean="0">
                <a:latin typeface="Arial" charset="0"/>
                <a:cs typeface="Arial" charset="0"/>
              </a:rPr>
              <a:t> et les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étudiants</a:t>
            </a:r>
            <a:r>
              <a:rPr lang="en-US" altLang="en-US" dirty="0" smtClean="0">
                <a:latin typeface="Arial" charset="0"/>
                <a:cs typeface="Arial" charset="0"/>
              </a:rPr>
              <a:t>?</a:t>
            </a:r>
          </a:p>
          <a:p>
            <a:pPr marL="274637" lvl="1" indent="0">
              <a:spcAft>
                <a:spcPts val="1200"/>
              </a:spcAft>
              <a:buNone/>
            </a:pPr>
            <a:r>
              <a:rPr lang="en-US" altLang="en-US" dirty="0" smtClean="0">
                <a:latin typeface="Arial" charset="0"/>
                <a:cs typeface="Arial" charset="0"/>
              </a:rPr>
              <a:t>= questionnaires * 2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408EF413-0464-4DB6-845E-F8EA4CE4EE5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4</a:t>
            </a:fld>
            <a:endParaRPr lang="fr-FR" altLang="fr-FR" sz="1400" dirty="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157193"/>
            <a:ext cx="1577454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sz="quarter" idx="1"/>
          </p:nvPr>
        </p:nvSpPr>
        <p:spPr>
          <a:xfrm>
            <a:off x="468313" y="1052512"/>
            <a:ext cx="8229600" cy="5256807"/>
          </a:xfrm>
        </p:spPr>
        <p:txBody>
          <a:bodyPr/>
          <a:lstStyle/>
          <a:p>
            <a:r>
              <a:rPr lang="en-US" altLang="en-US" sz="3200" dirty="0" err="1" smtClean="0">
                <a:latin typeface="Arial" charset="0"/>
                <a:cs typeface="Arial" charset="0"/>
              </a:rPr>
              <a:t>Sexe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</a:p>
          <a:p>
            <a:pPr lvl="2"/>
            <a:r>
              <a:rPr lang="en-US" altLang="en-US" dirty="0" smtClean="0">
                <a:latin typeface="Arial" charset="0"/>
                <a:cs typeface="Arial" charset="0"/>
              </a:rPr>
              <a:t>Femmes : n = 183 (59 %)</a:t>
            </a:r>
          </a:p>
          <a:p>
            <a:pPr lvl="2"/>
            <a:r>
              <a:rPr lang="en-US" altLang="en-US" dirty="0" err="1" smtClean="0">
                <a:latin typeface="Arial" charset="0"/>
                <a:cs typeface="Arial" charset="0"/>
              </a:rPr>
              <a:t>Hommes</a:t>
            </a:r>
            <a:r>
              <a:rPr lang="en-US" altLang="en-US" dirty="0" smtClean="0">
                <a:latin typeface="Arial" charset="0"/>
                <a:cs typeface="Arial" charset="0"/>
              </a:rPr>
              <a:t> : n = 126 (40 %)</a:t>
            </a:r>
          </a:p>
          <a:p>
            <a:pPr lvl="2"/>
            <a:r>
              <a:rPr lang="en-US" altLang="en-US" dirty="0" err="1" smtClean="0">
                <a:latin typeface="Arial" charset="0"/>
                <a:cs typeface="Arial" charset="0"/>
              </a:rPr>
              <a:t>Autres</a:t>
            </a:r>
            <a:r>
              <a:rPr lang="en-US" altLang="en-US" dirty="0" smtClean="0">
                <a:latin typeface="Arial" charset="0"/>
                <a:cs typeface="Arial" charset="0"/>
              </a:rPr>
              <a:t> : n = 2 (1 %)</a:t>
            </a:r>
          </a:p>
          <a:p>
            <a:pPr lvl="2"/>
            <a:endParaRPr lang="en-US" altLang="en-US" dirty="0" smtClean="0">
              <a:latin typeface="Arial" charset="0"/>
              <a:cs typeface="Arial" charset="0"/>
            </a:endParaRPr>
          </a:p>
          <a:p>
            <a:r>
              <a:rPr lang="en-US" altLang="en-US" sz="3200" dirty="0" err="1" smtClean="0">
                <a:latin typeface="Arial" charset="0"/>
                <a:cs typeface="Arial" charset="0"/>
              </a:rPr>
              <a:t>Programme</a:t>
            </a:r>
            <a:r>
              <a:rPr lang="en-US" altLang="en-US" sz="3200" dirty="0" smtClean="0">
                <a:latin typeface="Arial" charset="0"/>
                <a:cs typeface="Arial" charset="0"/>
              </a:rPr>
              <a:t> </a:t>
            </a:r>
            <a:r>
              <a:rPr lang="en-US" altLang="en-US" sz="3200" dirty="0" err="1">
                <a:latin typeface="Arial" charset="0"/>
                <a:cs typeface="Arial" charset="0"/>
              </a:rPr>
              <a:t>d’études</a:t>
            </a:r>
            <a:endParaRPr lang="en-US" altLang="en-US" sz="3200" dirty="0">
              <a:latin typeface="Arial" charset="0"/>
              <a:cs typeface="Arial" charset="0"/>
            </a:endParaRPr>
          </a:p>
          <a:p>
            <a:pPr lvl="2"/>
            <a:r>
              <a:rPr lang="en-US" altLang="en-US" dirty="0" err="1">
                <a:latin typeface="Arial" charset="0"/>
                <a:cs typeface="Arial" charset="0"/>
              </a:rPr>
              <a:t>Préuniversitaire</a:t>
            </a:r>
            <a:r>
              <a:rPr lang="en-US" altLang="en-US" dirty="0">
                <a:latin typeface="Arial" charset="0"/>
                <a:cs typeface="Arial" charset="0"/>
              </a:rPr>
              <a:t> : n = 210 (68 %)</a:t>
            </a:r>
          </a:p>
          <a:p>
            <a:pPr lvl="2"/>
            <a:r>
              <a:rPr lang="en-CA" altLang="en-US" dirty="0">
                <a:latin typeface="Arial" charset="0"/>
                <a:cs typeface="Arial" charset="0"/>
              </a:rPr>
              <a:t>Technique </a:t>
            </a:r>
            <a:r>
              <a:rPr lang="en-US" altLang="en-US" dirty="0">
                <a:latin typeface="Arial" charset="0"/>
                <a:cs typeface="Arial" charset="0"/>
              </a:rPr>
              <a:t>: n = 94 (31 %)</a:t>
            </a:r>
          </a:p>
          <a:p>
            <a:pPr lvl="2"/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0B91B80-630E-4063-8E13-D5CAF8B5BBF9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5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1799" y="-603448"/>
            <a:ext cx="9036496" cy="1764605"/>
          </a:xfrm>
        </p:spPr>
        <p:txBody>
          <a:bodyPr/>
          <a:lstStyle/>
          <a:p>
            <a:pPr>
              <a:defRPr/>
            </a:pPr>
            <a:r>
              <a:rPr lang="en-US" sz="3200" dirty="0" err="1">
                <a:effectLst/>
              </a:rPr>
              <a:t>Caract</a:t>
            </a:r>
            <a:r>
              <a:rPr lang="en-US" altLang="en-US" sz="3200" dirty="0" err="1">
                <a:effectLst/>
              </a:rPr>
              <a:t>éristiques</a:t>
            </a:r>
            <a:r>
              <a:rPr lang="en-US" sz="3200" dirty="0">
                <a:effectLst/>
              </a:rPr>
              <a:t> </a:t>
            </a:r>
            <a:r>
              <a:rPr lang="en-US" sz="3200" dirty="0" err="1" smtClean="0">
                <a:effectLst/>
              </a:rPr>
              <a:t>sociod</a:t>
            </a:r>
            <a:r>
              <a:rPr lang="en-US" altLang="en-US" sz="3200" dirty="0" err="1" smtClean="0">
                <a:effectLst/>
              </a:rPr>
              <a:t>émographiques</a:t>
            </a:r>
            <a:r>
              <a:rPr lang="en-US" altLang="en-US" sz="3200" dirty="0" smtClean="0">
                <a:effectLst/>
              </a:rPr>
              <a:t> </a:t>
            </a:r>
            <a:r>
              <a:rPr lang="en-US" altLang="en-US" sz="3200" dirty="0">
                <a:effectLst/>
              </a:rPr>
              <a:t>:</a:t>
            </a:r>
            <a:br>
              <a:rPr lang="en-US" altLang="en-US" sz="3200" dirty="0">
                <a:effectLst/>
              </a:rPr>
            </a:br>
            <a:r>
              <a:rPr lang="en-US" altLang="en-US" sz="3200" dirty="0" smtClean="0">
                <a:effectLst/>
              </a:rPr>
              <a:t>é</a:t>
            </a:r>
            <a:r>
              <a:rPr lang="fr-CA" altLang="en-US" sz="3200" dirty="0" err="1" smtClean="0">
                <a:effectLst/>
              </a:rPr>
              <a:t>tudiants</a:t>
            </a:r>
            <a:r>
              <a:rPr lang="fr-CA" sz="3200" dirty="0" smtClean="0">
                <a:effectLst/>
              </a:rPr>
              <a:t> </a:t>
            </a:r>
            <a:endParaRPr lang="fr-CA" sz="32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r>
              <a:rPr lang="fr-CA" altLang="en-US" sz="3200" dirty="0" smtClean="0">
                <a:latin typeface="Arial" charset="0"/>
                <a:cs typeface="Arial" charset="0"/>
              </a:rPr>
              <a:t>Cégep fréquenté</a:t>
            </a:r>
            <a:endParaRPr lang="en-US" altLang="en-US" sz="3200" dirty="0" smtClean="0">
              <a:latin typeface="Arial" charset="0"/>
              <a:cs typeface="Arial" charset="0"/>
            </a:endParaRPr>
          </a:p>
          <a:p>
            <a:pPr lvl="2"/>
            <a:r>
              <a:rPr lang="en-US" altLang="en-US" dirty="0" err="1" smtClean="0">
                <a:latin typeface="Arial" charset="0"/>
                <a:cs typeface="Arial" charset="0"/>
              </a:rPr>
              <a:t>Collège</a:t>
            </a:r>
            <a:r>
              <a:rPr lang="en-US" altLang="en-US" dirty="0" smtClean="0">
                <a:latin typeface="Arial" charset="0"/>
                <a:cs typeface="Arial" charset="0"/>
              </a:rPr>
              <a:t> Dawson : n = 150 (48 %)</a:t>
            </a:r>
          </a:p>
          <a:p>
            <a:pPr lvl="2"/>
            <a:r>
              <a:rPr lang="en-US" altLang="en-US" dirty="0" err="1" smtClean="0">
                <a:latin typeface="Arial" charset="0"/>
                <a:cs typeface="Arial" charset="0"/>
              </a:rPr>
              <a:t>Cégep</a:t>
            </a:r>
            <a:r>
              <a:rPr lang="en-US" altLang="en-US" dirty="0" smtClean="0">
                <a:latin typeface="Arial" charset="0"/>
                <a:cs typeface="Arial" charset="0"/>
              </a:rPr>
              <a:t> André-</a:t>
            </a:r>
            <a:r>
              <a:rPr lang="en-US" altLang="en-US" dirty="0" err="1" smtClean="0">
                <a:latin typeface="Arial" charset="0"/>
                <a:cs typeface="Arial" charset="0"/>
              </a:rPr>
              <a:t>Laurendeau</a:t>
            </a:r>
            <a:r>
              <a:rPr lang="en-US" altLang="en-US" dirty="0" smtClean="0">
                <a:latin typeface="Arial" charset="0"/>
                <a:cs typeface="Arial" charset="0"/>
              </a:rPr>
              <a:t> : n = 161 (52 %)</a:t>
            </a:r>
          </a:p>
          <a:p>
            <a:pPr lvl="2"/>
            <a:endParaRPr lang="en-US" altLang="en-US" dirty="0" smtClean="0">
              <a:latin typeface="Arial" charset="0"/>
              <a:cs typeface="Arial" charset="0"/>
            </a:endParaRPr>
          </a:p>
          <a:p>
            <a:r>
              <a:rPr lang="en-US" altLang="en-US" sz="3200" dirty="0" err="1" smtClean="0">
                <a:latin typeface="Arial" charset="0"/>
                <a:cs typeface="Arial" charset="0"/>
              </a:rPr>
              <a:t>Statut</a:t>
            </a:r>
            <a:r>
              <a:rPr lang="en-US" altLang="en-US" sz="3200" dirty="0" smtClean="0">
                <a:latin typeface="Arial" charset="0"/>
                <a:cs typeface="Arial" charset="0"/>
              </a:rPr>
              <a:t> </a:t>
            </a:r>
            <a:r>
              <a:rPr lang="en-US" altLang="en-US" sz="3200" dirty="0" err="1" smtClean="0">
                <a:latin typeface="Arial" charset="0"/>
                <a:cs typeface="Arial" charset="0"/>
              </a:rPr>
              <a:t>d’immigrant</a:t>
            </a:r>
            <a:endParaRPr lang="en-US" altLang="en-US" sz="3200" dirty="0" smtClean="0">
              <a:latin typeface="Arial" charset="0"/>
              <a:cs typeface="Arial" charset="0"/>
            </a:endParaRPr>
          </a:p>
          <a:p>
            <a:pPr lvl="2"/>
            <a:r>
              <a:rPr lang="en-US" altLang="en-US" dirty="0" smtClean="0">
                <a:latin typeface="Arial" charset="0"/>
                <a:cs typeface="Arial" charset="0"/>
              </a:rPr>
              <a:t>Immigrant : n = 95 (31 %)</a:t>
            </a:r>
          </a:p>
          <a:p>
            <a:pPr lvl="2"/>
            <a:r>
              <a:rPr lang="en-US" altLang="en-US" dirty="0" smtClean="0">
                <a:latin typeface="Arial" charset="0"/>
                <a:cs typeface="Arial" charset="0"/>
              </a:rPr>
              <a:t>Non immigrant : n = 213 (69 %)</a:t>
            </a:r>
          </a:p>
          <a:p>
            <a:endParaRPr lang="en-US" altLang="en-US" sz="3200" dirty="0" smtClean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6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sz="3200" dirty="0" err="1">
                <a:effectLst/>
              </a:rPr>
              <a:t>Caract</a:t>
            </a:r>
            <a:r>
              <a:rPr lang="en-US" altLang="en-US" sz="3200" dirty="0" err="1">
                <a:effectLst/>
              </a:rPr>
              <a:t>éristiques</a:t>
            </a:r>
            <a:r>
              <a:rPr lang="en-US" sz="3200" dirty="0">
                <a:effectLst/>
              </a:rPr>
              <a:t> </a:t>
            </a:r>
            <a:r>
              <a:rPr lang="en-US" sz="3200" dirty="0" err="1" smtClean="0">
                <a:effectLst/>
              </a:rPr>
              <a:t>sociod</a:t>
            </a:r>
            <a:r>
              <a:rPr lang="en-US" altLang="en-US" sz="3200" dirty="0" err="1" smtClean="0">
                <a:effectLst/>
              </a:rPr>
              <a:t>émographiques</a:t>
            </a:r>
            <a:r>
              <a:rPr lang="en-US" altLang="en-US" sz="3200" dirty="0" smtClean="0">
                <a:effectLst/>
              </a:rPr>
              <a:t> </a:t>
            </a:r>
            <a:r>
              <a:rPr lang="en-US" altLang="en-US" sz="3200" dirty="0">
                <a:effectLst/>
              </a:rPr>
              <a:t>:</a:t>
            </a:r>
            <a:br>
              <a:rPr lang="en-US" altLang="en-US" sz="3200" dirty="0">
                <a:effectLst/>
              </a:rPr>
            </a:br>
            <a:r>
              <a:rPr lang="fr-CA" altLang="en-US" sz="3200" dirty="0">
                <a:effectLst/>
              </a:rPr>
              <a:t>é</a:t>
            </a:r>
            <a:r>
              <a:rPr lang="fr-CA" altLang="en-US" sz="3200" dirty="0" smtClean="0">
                <a:effectLst/>
              </a:rPr>
              <a:t>tudiants</a:t>
            </a:r>
            <a:r>
              <a:rPr lang="fr-CA" sz="3200" dirty="0" smtClean="0">
                <a:effectLst/>
              </a:rPr>
              <a:t> </a:t>
            </a:r>
            <a:endParaRPr lang="fr-CA" sz="32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612775"/>
          </a:xfrm>
        </p:spPr>
        <p:txBody>
          <a:bodyPr/>
          <a:lstStyle/>
          <a:p>
            <a:pPr>
              <a:defRPr/>
            </a:pPr>
            <a:r>
              <a:rPr lang="fr-FR" sz="3400" dirty="0">
                <a:effectLst/>
              </a:rPr>
              <a:t>Variables </a:t>
            </a:r>
            <a:r>
              <a:rPr lang="fr-FR" sz="3400" dirty="0" smtClean="0">
                <a:effectLst/>
              </a:rPr>
              <a:t>sans différence </a:t>
            </a:r>
            <a:r>
              <a:rPr lang="fr-FR" sz="3400" dirty="0">
                <a:effectLst/>
              </a:rPr>
              <a:t>significative</a:t>
            </a:r>
            <a:endParaRPr lang="en-US" sz="34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Statut</a:t>
            </a:r>
            <a:r>
              <a:rPr lang="en-US" dirty="0" smtClean="0"/>
              <a:t> </a:t>
            </a:r>
            <a:r>
              <a:rPr lang="en-US" dirty="0" err="1" smtClean="0"/>
              <a:t>d’immigrant</a:t>
            </a:r>
            <a:endParaRPr lang="en-US" dirty="0" smtClean="0"/>
          </a:p>
          <a:p>
            <a:pPr>
              <a:defRPr/>
            </a:pPr>
            <a:r>
              <a:rPr lang="fr-CA" altLang="en-US" dirty="0" smtClean="0">
                <a:latin typeface="Arial" charset="0"/>
                <a:cs typeface="Arial" charset="0"/>
              </a:rPr>
              <a:t>Étudiant ayant un…</a:t>
            </a:r>
          </a:p>
          <a:p>
            <a:pPr>
              <a:defRPr/>
            </a:pPr>
            <a:r>
              <a:rPr lang="fr-CA" altLang="en-US" dirty="0" smtClean="0">
                <a:latin typeface="Arial" charset="0"/>
                <a:cs typeface="Arial" charset="0"/>
              </a:rPr>
              <a:t>Femme versus homme : 1</a:t>
            </a:r>
          </a:p>
          <a:p>
            <a:pPr>
              <a:defRPr/>
            </a:pPr>
            <a:r>
              <a:rPr lang="en-US" altLang="en-US" dirty="0" err="1">
                <a:latin typeface="Arial" charset="0"/>
                <a:cs typeface="Arial" charset="0"/>
              </a:rPr>
              <a:t>Programme</a:t>
            </a:r>
            <a:r>
              <a:rPr lang="en-US" altLang="en-US" dirty="0">
                <a:latin typeface="Arial" charset="0"/>
                <a:cs typeface="Arial" charset="0"/>
              </a:rPr>
              <a:t> </a:t>
            </a:r>
            <a:r>
              <a:rPr lang="en-US" altLang="en-US" dirty="0" err="1">
                <a:latin typeface="Arial" charset="0"/>
                <a:cs typeface="Arial" charset="0"/>
              </a:rPr>
              <a:t>d’études</a:t>
            </a:r>
            <a:endParaRPr lang="en-US" altLang="en-US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fr-CA" dirty="0"/>
              <a:t>Cégep fréquenté</a:t>
            </a:r>
          </a:p>
          <a:p>
            <a:pPr>
              <a:defRPr/>
            </a:pPr>
            <a:endParaRPr lang="en-US" altLang="en-US" dirty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altLang="en-US" dirty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CABC2FB-7ED2-40B0-B308-3EA6102807F3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7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25" y="3492540"/>
            <a:ext cx="2634307" cy="241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89025"/>
          </a:xfrm>
        </p:spPr>
        <p:txBody>
          <a:bodyPr/>
          <a:lstStyle/>
          <a:p>
            <a:pPr>
              <a:defRPr/>
            </a:pPr>
            <a:r>
              <a:rPr lang="fr-CA" sz="3600" dirty="0">
                <a:effectLst/>
              </a:rPr>
              <a:t>J’aime les cours où les professeurs utilisent des </a:t>
            </a:r>
            <a:r>
              <a:rPr lang="fr-CA" sz="3600" dirty="0" smtClean="0">
                <a:effectLst/>
              </a:rPr>
              <a:t>TIC</a:t>
            </a:r>
            <a:endParaRPr lang="en-US" sz="3600" dirty="0"/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7AC8A10-73D5-402E-85D6-96BC17998A36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8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12292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341438"/>
            <a:ext cx="7993063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044575"/>
          </a:xfrm>
        </p:spPr>
        <p:txBody>
          <a:bodyPr/>
          <a:lstStyle/>
          <a:p>
            <a:pPr>
              <a:defRPr/>
            </a:pPr>
            <a:r>
              <a:rPr lang="fr-CA" sz="3600" dirty="0" smtClean="0">
                <a:effectLst/>
              </a:rPr>
              <a:t>Matériel de cours rendu disponible </a:t>
            </a:r>
            <a:r>
              <a:rPr lang="fr-CA" sz="3600" dirty="0">
                <a:effectLst/>
              </a:rPr>
              <a:t>en ligne par </a:t>
            </a:r>
            <a:r>
              <a:rPr lang="fr-CA" sz="3600" dirty="0" smtClean="0">
                <a:effectLst/>
              </a:rPr>
              <a:t>mes professeurs</a:t>
            </a:r>
            <a:endParaRPr lang="en-US" altLang="en-US" sz="3600" dirty="0" smtClean="0">
              <a:effectLst/>
              <a:latin typeface="Arial" charset="0"/>
              <a:cs typeface="Arial" charset="0"/>
            </a:endParaRP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CE240C4-FE1B-48D4-B9A1-B01ADEFCA7A2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fr-CA" altLang="en-US" sz="1400" smtClean="0">
              <a:solidFill>
                <a:srgbClr val="0033CC"/>
              </a:solidFill>
            </a:endParaRPr>
          </a:p>
        </p:txBody>
      </p:sp>
      <p:graphicFrame>
        <p:nvGraphicFramePr>
          <p:cNvPr id="13316" name="Object 2"/>
          <p:cNvGraphicFramePr>
            <a:graphicFrameLocks noChangeAspect="1"/>
          </p:cNvGraphicFramePr>
          <p:nvPr/>
        </p:nvGraphicFramePr>
        <p:xfrm>
          <a:off x="250825" y="1412875"/>
          <a:ext cx="8604250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4" name="Worksheet" r:id="rId5" imgW="3838589" imgH="1895400" progId="Excel.Sheet.12">
                  <p:embed/>
                </p:oleObj>
              </mc:Choice>
              <mc:Fallback>
                <p:oleObj name="Worksheet" r:id="rId5" imgW="3838589" imgH="1895400" progId="Excel.Shee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412875"/>
                        <a:ext cx="8604250" cy="424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7685</TotalTime>
  <Words>521</Words>
  <Application>Microsoft Office PowerPoint</Application>
  <PresentationFormat>On-screen Show (4:3)</PresentationFormat>
  <Paragraphs>130</Paragraphs>
  <Slides>17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Origine</vt:lpstr>
      <vt:lpstr>Worksheet</vt:lpstr>
      <vt:lpstr>Les perspectives des étudiants et des professeurs sur l’excellence dans l’utilisation des TIC et du cyberapprentissage au collégial </vt:lpstr>
      <vt:lpstr>Équipe</vt:lpstr>
      <vt:lpstr>Équipe</vt:lpstr>
      <vt:lpstr>Questions de recherche : Phase 1</vt:lpstr>
      <vt:lpstr>Caractéristiques sociodémographiques : étudiants </vt:lpstr>
      <vt:lpstr>Caractéristiques sociodémographiques : étudiants </vt:lpstr>
      <vt:lpstr>Variables sans différence significative</vt:lpstr>
      <vt:lpstr>J’aime les cours où les professeurs utilisent des TIC</vt:lpstr>
      <vt:lpstr>Matériel de cours rendu disponible en ligne par mes professeurs</vt:lpstr>
      <vt:lpstr>Matériel de cours rendu disponible en ligne par mes professeurs</vt:lpstr>
      <vt:lpstr> Outils en ligne utilisés par mes professeurs</vt:lpstr>
      <vt:lpstr>Réseaux sociaux utilisés par mes professeurs</vt:lpstr>
      <vt:lpstr>Outils de communication utilisés par mes professeurs</vt:lpstr>
      <vt:lpstr>Ce qui fonctionne bien </vt:lpstr>
      <vt:lpstr>Ce qui ne fonctionne pas bien </vt:lpstr>
      <vt:lpstr>Suggestions </vt:lpstr>
      <vt:lpstr>Questions?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632</cp:revision>
  <cp:lastPrinted>2015-04-10T14:26:36Z</cp:lastPrinted>
  <dcterms:created xsi:type="dcterms:W3CDTF">2002-08-29T15:31:57Z</dcterms:created>
  <dcterms:modified xsi:type="dcterms:W3CDTF">2017-12-05T19:55:15Z</dcterms:modified>
</cp:coreProperties>
</file>