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4"/>
  </p:notesMasterIdLst>
  <p:handoutMasterIdLst>
    <p:handoutMasterId r:id="rId15"/>
  </p:handoutMasterIdLst>
  <p:sldIdLst>
    <p:sldId id="283" r:id="rId2"/>
    <p:sldId id="302" r:id="rId3"/>
    <p:sldId id="359" r:id="rId4"/>
    <p:sldId id="361" r:id="rId5"/>
    <p:sldId id="365" r:id="rId6"/>
    <p:sldId id="335" r:id="rId7"/>
    <p:sldId id="366" r:id="rId8"/>
    <p:sldId id="367" r:id="rId9"/>
    <p:sldId id="373" r:id="rId10"/>
    <p:sldId id="370" r:id="rId11"/>
    <p:sldId id="294" r:id="rId12"/>
    <p:sldId id="371" r:id="rId13"/>
  </p:sldIdLst>
  <p:sldSz cx="9144000" cy="6858000" type="screen4x3"/>
  <p:notesSz cx="9296400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06" autoAdjust="0"/>
    <p:restoredTop sz="90962" autoAdjust="0"/>
  </p:normalViewPr>
  <p:slideViewPr>
    <p:cSldViewPr>
      <p:cViewPr varScale="1">
        <p:scale>
          <a:sx n="97" d="100"/>
          <a:sy n="97" d="100"/>
        </p:scale>
        <p:origin x="-96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-852" y="-96"/>
      </p:cViewPr>
      <p:guideLst>
        <p:guide orient="horz" pos="2160"/>
        <p:guide pos="29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5373" y="0"/>
            <a:ext cx="402944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27859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5373" y="6515100"/>
            <a:ext cx="402944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8542" y="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33700" y="514350"/>
            <a:ext cx="3430588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098" y="3257550"/>
            <a:ext cx="681820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8542" y="651510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05150" y="857250"/>
            <a:ext cx="3086100" cy="2314575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Insert information here.</a:t>
            </a:r>
            <a:endParaRPr lang="fr-CA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48431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F4930DE-639F-4E09-B60E-1526BEB056CC}" type="slidenum">
              <a:rPr lang="fr-CA" altLang="fr-FR" sz="1200"/>
              <a:pPr/>
              <a:t>11</a:t>
            </a:fld>
            <a:endParaRPr lang="fr-CA" altLang="fr-F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81824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671936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ClockWork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– early 2000s, administrative software (scheduling, data, accommodation letters), originally made to for the disability services at the post-secondary level, now used for other students services and used widely in the USA too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6709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90745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65975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ACA3574-7C47-403C-9EFD-7B4D829FC978}" type="slidenum">
              <a:rPr lang="fr-CA" altLang="fr-FR" sz="1200"/>
              <a:pPr/>
              <a:t>6</a:t>
            </a:fld>
            <a:endParaRPr lang="fr-CA" altLang="fr-F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21472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48431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956409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sites/default/files/abInformationAndCommunicationTechnologyProfiles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daptech.org/sites/default/files/abDigitaTechnologySpecialIssue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aura.king@claurendeau.qc.c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daptech.org/" TargetMode="External"/><Relationship Id="rId4" Type="http://schemas.openxmlformats.org/officeDocument/2006/relationships/hyperlink" Target="mailto:ahavel@dawsoncollege.qc.ca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a/url?sa=i&amp;rct=j&amp;q=&amp;esrc=s&amp;source=images&amp;cd=&amp;cad=rja&amp;uact=8&amp;ved=2ahUKEwjD5fzq5sbZAhVh5oMKHY8rDaAQjRx6BAgAEAY&amp;url=https://www.istockphoto.com/photos/languages&amp;psig=AOvVaw24GLqzVKtm4YJltWNIH6T4&amp;ust=151984487468820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a/url?sa=i&amp;rct=j&amp;q=&amp;esrc=s&amp;source=images&amp;cd=&amp;cad=rja&amp;uact=8&amp;ved=2ahUKEwjp6vKLysTZAhVLzIMKHbuvDiYQjRx6BAgAEAY&amp;url=https://commons.wikimedia.org/wiki/File:Flag_Map_of_Canada_(with_Independent_Quebec).png&amp;psig=AOvVaw0CY13dG5iup4UqsfWsmnfK&amp;ust=151976879159690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 descr="Cégep André-Laurendeau logo. Copyright is https://fr.wikipedia.org/wiki/Fichier:Logo_du_C%C3%A9gep_Andr%C3%A9-Laurendeau.svg" title="Cégep André-Laurendeau 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82370" y="6145213"/>
            <a:ext cx="1519238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5" descr="Adaptech logo blue. Copyright is http://www.adaptech.org/" title="Adaptech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902" y="6048375"/>
            <a:ext cx="6318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lobe with lines connecting different countries. Copyright is http://ed-ict.com/" title="Ed-ICT International Network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542" y="6030913"/>
            <a:ext cx="92371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awson College logo. Copyright is https://www.crowdrise.com/campusteamdawson1" title="Dawson College log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6201569"/>
            <a:ext cx="128270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375" y="5394216"/>
            <a:ext cx="1187251" cy="41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950" y="3068960"/>
            <a:ext cx="8928100" cy="2232248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King, Catherine Fichten, Alice Havel, </a:t>
            </a:r>
            <a:b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Roch Ducharme, Alex Lussier, Mary Jorgensen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defRPr/>
            </a:pPr>
            <a:r>
              <a:rPr lang="en-US" alt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26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en-US" sz="2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Ed-ICT International Network Symposium </a:t>
            </a:r>
            <a:br>
              <a:rPr lang="en-US" alt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 Aviv, Israel, March 13, 2018</a:t>
            </a:r>
            <a:endParaRPr lang="en-US" alt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457200" y="2925763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515938" y="260648"/>
            <a:ext cx="8112125" cy="2212975"/>
          </a:xfrm>
        </p:spPr>
        <p:txBody>
          <a:bodyPr anchor="ctr"/>
          <a:lstStyle/>
          <a:p>
            <a:pPr algn="ctr"/>
            <a:r>
              <a:rPr lang="en-US" altLang="en-US" sz="3600" dirty="0" smtClean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Small Fish in a Big Pond: A Canadian Perspective</a:t>
            </a:r>
            <a:endParaRPr lang="en-US" altLang="en-US" sz="360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en-US" sz="3800" dirty="0" smtClean="0"/>
              <a:t>Our Research on this Topic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8356" y="1916832"/>
            <a:ext cx="8507288" cy="3528392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2060"/>
                </a:solidFill>
              </a:rPr>
              <a:t>Experts versus students with LD </a:t>
            </a:r>
          </a:p>
          <a:p>
            <a:pPr marL="34290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rgbClr val="002060"/>
                </a:solidFill>
                <a:hlinkClick r:id="rId3"/>
              </a:rPr>
              <a:t>http</a:t>
            </a:r>
            <a:r>
              <a:rPr lang="en-US" sz="2800" dirty="0">
                <a:solidFill>
                  <a:srgbClr val="002060"/>
                </a:solidFill>
                <a:hlinkClick r:id="rId3"/>
              </a:rPr>
              <a:t>://</a:t>
            </a:r>
            <a:r>
              <a:rPr lang="en-US" sz="2800" dirty="0" smtClean="0">
                <a:solidFill>
                  <a:srgbClr val="002060"/>
                </a:solidFill>
                <a:hlinkClick r:id="rId3"/>
              </a:rPr>
              <a:t>www.adaptech.org/sites/default/files/abInformationAndCommunicationTechnologyProfiles.pdf</a:t>
            </a:r>
            <a:endParaRPr lang="en-US" sz="2800" dirty="0" smtClean="0">
              <a:solidFill>
                <a:srgbClr val="002060"/>
              </a:solidFill>
            </a:endParaRP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2060"/>
                </a:solidFill>
              </a:rPr>
              <a:t>Where we’ve been and where we’re going </a:t>
            </a:r>
          </a:p>
          <a:p>
            <a:pPr marL="40005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800" u="sng" dirty="0" smtClean="0">
                <a:hlinkClick r:id="rId4"/>
              </a:rPr>
              <a:t>http</a:t>
            </a:r>
            <a:r>
              <a:rPr lang="en-US" sz="2800" u="sng" dirty="0">
                <a:hlinkClick r:id="rId4"/>
              </a:rPr>
              <a:t>://</a:t>
            </a:r>
            <a:r>
              <a:rPr lang="en-US" sz="2800" u="sng" dirty="0" smtClean="0">
                <a:hlinkClick r:id="rId4"/>
              </a:rPr>
              <a:t>www.adaptech.org/sites/default/files/abDigitaTechnologySpecialIssue.pdf</a:t>
            </a:r>
            <a:endParaRPr lang="en-US" sz="2800" u="sng" dirty="0" smtClean="0"/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8523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84213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Contact </a:t>
            </a:r>
            <a:r>
              <a:rPr lang="en-US" altLang="en-US" dirty="0" smtClean="0">
                <a:latin typeface="Arial" charset="0"/>
                <a:cs typeface="Arial" charset="0"/>
              </a:rPr>
              <a:t>Information </a:t>
            </a:r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756" y="1285875"/>
            <a:ext cx="8218488" cy="4879975"/>
          </a:xfrm>
        </p:spPr>
        <p:txBody>
          <a:bodyPr>
            <a:noAutofit/>
          </a:bodyPr>
          <a:lstStyle/>
          <a:p>
            <a:pPr marL="492125" lvl="1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Laura King</a:t>
            </a:r>
          </a:p>
          <a:p>
            <a:pPr marL="492125" lvl="1" indent="-349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800" u="sng" dirty="0">
                <a:solidFill>
                  <a:srgbClr val="0033CC"/>
                </a:solidFill>
                <a:hlinkClick r:id="rId3"/>
              </a:rPr>
              <a:t>laura.king@claurendeau.qc.ca</a:t>
            </a:r>
            <a:endParaRPr lang="en-US" sz="2800" u="sng" dirty="0">
              <a:solidFill>
                <a:srgbClr val="0033CC"/>
              </a:solidFill>
            </a:endParaRPr>
          </a:p>
          <a:p>
            <a:pPr marL="492125" lvl="1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Catherine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Fichten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92125" lvl="1" indent="22225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>
                <a:solidFill>
                  <a:srgbClr val="0033CC"/>
                </a:solidFill>
              </a:rPr>
              <a:t>cfichten@dawsoncollege.qc.ca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492125" lvl="0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 smtClean="0">
                <a:solidFill>
                  <a:srgbClr val="ACCBF9">
                    <a:lumMod val="25000"/>
                  </a:srgbClr>
                </a:solidFill>
              </a:rPr>
              <a:t>Alice </a:t>
            </a:r>
            <a:r>
              <a:rPr lang="en-US" sz="3200" dirty="0">
                <a:solidFill>
                  <a:srgbClr val="ACCBF9">
                    <a:lumMod val="25000"/>
                  </a:srgbClr>
                </a:solidFill>
              </a:rPr>
              <a:t>Havel</a:t>
            </a:r>
          </a:p>
          <a:p>
            <a:pPr marL="492125" lvl="1" indent="-34925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 smtClean="0">
                <a:solidFill>
                  <a:srgbClr val="ACCBF9">
                    <a:lumMod val="25000"/>
                  </a:srgbClr>
                </a:solidFill>
                <a:hlinkClick r:id="rId4"/>
              </a:rPr>
              <a:t>ahavel@dawsoncollege.qc.ca</a:t>
            </a: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492125" lvl="0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 err="1" smtClean="0">
                <a:solidFill>
                  <a:srgbClr val="ACCBF9">
                    <a:lumMod val="25000"/>
                  </a:srgbClr>
                </a:solidFill>
              </a:rPr>
              <a:t>Adaptech</a:t>
            </a:r>
            <a:r>
              <a:rPr lang="en-US" sz="3200" dirty="0" smtClean="0">
                <a:solidFill>
                  <a:srgbClr val="ACCBF9">
                    <a:lumMod val="25000"/>
                  </a:srgbClr>
                </a:solidFill>
              </a:rPr>
              <a:t> </a:t>
            </a:r>
            <a:r>
              <a:rPr lang="en-US" sz="3200" dirty="0">
                <a:solidFill>
                  <a:srgbClr val="ACCBF9">
                    <a:lumMod val="25000"/>
                  </a:srgbClr>
                </a:solidFill>
              </a:rPr>
              <a:t>Research Network</a:t>
            </a:r>
          </a:p>
          <a:p>
            <a:pPr marL="492125" lvl="1" indent="22225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>
                <a:solidFill>
                  <a:srgbClr val="ACCBF9">
                    <a:lumMod val="25000"/>
                  </a:srgbClr>
                </a:solidFill>
                <a:hlinkClick r:id="rId5"/>
              </a:rPr>
              <a:t>www.adaptech.org</a:t>
            </a:r>
            <a:endParaRPr lang="en-US" sz="2800" u="sng" dirty="0">
              <a:solidFill>
                <a:srgbClr val="ACCBF9">
                  <a:lumMod val="25000"/>
                </a:srgbClr>
              </a:solidFill>
            </a:endParaRPr>
          </a:p>
          <a:p>
            <a:pPr marL="357188" lvl="1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US" sz="2800" u="sng" dirty="0">
              <a:solidFill>
                <a:srgbClr val="0033CC"/>
              </a:solidFill>
            </a:endParaRPr>
          </a:p>
          <a:p>
            <a:pPr marL="357188" lvl="1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800" u="sng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24E992-7B71-419F-89A6-CF04C5782A62}" type="slidenum">
              <a:rPr lang="fr-CA" altLang="en-US" sz="140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fr-CA" altLang="en-US" sz="140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8629650" y="6353175"/>
            <a:ext cx="514350" cy="385763"/>
          </a:xfrm>
        </p:spPr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pic>
        <p:nvPicPr>
          <p:cNvPr id="2050" name="Picture 2" descr="Picture of thank you in many languages.&#10;&#10;Copyright is https://www.istockphoto.com/ca/photos/languages?excludenudity=true&amp;sort=mostpopular&amp;mediatype=photography&amp;phrase=languages" title="Thank You">
            <a:hlinkClick r:id="rId3"/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88" y="1196752"/>
            <a:ext cx="707842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26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B24BB6E-AE0A-4E6B-9D8A-8CAAF95DED15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" name="Picture 2" descr="Map of Canada and Quebec with their respective flag outlining their territory.&#10;&#10;Copyright is https://commons.wikimedia.org/wiki/File:Flag_Map_of_Canada_(with_Independent_Quebec).png" title="Canada and province of Quebe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800" y="3212976"/>
            <a:ext cx="361240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1800547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dirty="0">
                <a:solidFill>
                  <a:srgbClr val="002060"/>
                </a:solidFill>
              </a:rPr>
              <a:t>What approaches to new technology design and development for disabled students is happening within Canada?</a:t>
            </a:r>
            <a:endParaRPr lang="en-CA" altLang="en-US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endParaRPr lang="en-CA" altLang="en-US" dirty="0">
              <a:latin typeface="Arial" charset="0"/>
              <a:cs typeface="Arial" charset="0"/>
            </a:endParaRP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84213"/>
          </a:xfrm>
        </p:spPr>
        <p:txBody>
          <a:bodyPr/>
          <a:lstStyle/>
          <a:p>
            <a:r>
              <a:rPr lang="en-CA" altLang="en-US" dirty="0" smtClean="0">
                <a:latin typeface="Arial" charset="0"/>
                <a:cs typeface="Arial" charset="0"/>
              </a:rPr>
              <a:t>Question One</a:t>
            </a:r>
            <a:endParaRPr lang="en-CA" altLang="en-US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pic>
        <p:nvPicPr>
          <p:cNvPr id="6" name="Picture 5" descr="Clockwork logo&#10;&#10;Copyright is&#10;http://www.clockworks.ca/#/" title="Clockwork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823" y="4640355"/>
            <a:ext cx="3372321" cy="1076475"/>
          </a:xfrm>
          <a:prstGeom prst="rect">
            <a:avLst/>
          </a:prstGeom>
        </p:spPr>
      </p:pic>
      <p:pic>
        <p:nvPicPr>
          <p:cNvPr id="3" name="Picture 2" descr="WordQ logo&#10;&#10;Copyright is&#10;http://cybersavoir.csdm.qc.ca/0009521/" title="WordQ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204864"/>
            <a:ext cx="3371850" cy="135255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>
              <a:spcBef>
                <a:spcPts val="1600"/>
              </a:spcBef>
            </a:pPr>
            <a:r>
              <a:rPr lang="en-US" dirty="0" smtClean="0">
                <a:solidFill>
                  <a:srgbClr val="002060"/>
                </a:solidFill>
              </a:rPr>
              <a:t>WordQ, </a:t>
            </a:r>
            <a:r>
              <a:rPr lang="en-US" dirty="0" err="1" smtClean="0">
                <a:solidFill>
                  <a:srgbClr val="002060"/>
                </a:solidFill>
              </a:rPr>
              <a:t>SpeakQ</a:t>
            </a:r>
            <a:r>
              <a:rPr lang="en-US" dirty="0">
                <a:solidFill>
                  <a:srgbClr val="002060"/>
                </a:solidFill>
              </a:rPr>
              <a:t>,</a:t>
            </a:r>
            <a:r>
              <a:rPr lang="en-US" dirty="0" smtClean="0">
                <a:solidFill>
                  <a:srgbClr val="002060"/>
                </a:solidFill>
              </a:rPr>
              <a:t> Thought Q</a:t>
            </a:r>
          </a:p>
          <a:p>
            <a:pPr lvl="1">
              <a:spcBef>
                <a:spcPts val="1600"/>
              </a:spcBef>
            </a:pPr>
            <a:r>
              <a:rPr lang="en-US" dirty="0" smtClean="0">
                <a:solidFill>
                  <a:srgbClr val="002060"/>
                </a:solidFill>
              </a:rPr>
              <a:t>Word prediction software</a:t>
            </a:r>
          </a:p>
          <a:p>
            <a:pPr lvl="1">
              <a:spcBef>
                <a:spcPts val="1600"/>
              </a:spcBef>
            </a:pPr>
            <a:r>
              <a:rPr lang="en-US" dirty="0" smtClean="0">
                <a:solidFill>
                  <a:srgbClr val="002060"/>
                </a:solidFill>
              </a:rPr>
              <a:t>Text-to-speech</a:t>
            </a:r>
          </a:p>
          <a:p>
            <a:pPr lvl="1">
              <a:spcBef>
                <a:spcPts val="1600"/>
              </a:spcBef>
            </a:pPr>
            <a:r>
              <a:rPr lang="en-US" dirty="0" smtClean="0">
                <a:solidFill>
                  <a:srgbClr val="002060"/>
                </a:solidFill>
              </a:rPr>
              <a:t>Speech recognition</a:t>
            </a:r>
          </a:p>
          <a:p>
            <a:pPr lvl="1">
              <a:spcBef>
                <a:spcPts val="1600"/>
              </a:spcBef>
            </a:pPr>
            <a:r>
              <a:rPr lang="en-US" dirty="0" smtClean="0">
                <a:solidFill>
                  <a:srgbClr val="002060"/>
                </a:solidFill>
              </a:rPr>
              <a:t>Research tool</a:t>
            </a:r>
          </a:p>
          <a:p>
            <a:pPr>
              <a:spcBef>
                <a:spcPts val="1600"/>
              </a:spcBef>
            </a:pPr>
            <a:r>
              <a:rPr lang="en-US" dirty="0" err="1" smtClean="0">
                <a:solidFill>
                  <a:srgbClr val="002060"/>
                </a:solidFill>
              </a:rPr>
              <a:t>ClockWork</a:t>
            </a:r>
            <a:endParaRPr lang="en-US" dirty="0" smtClean="0">
              <a:solidFill>
                <a:srgbClr val="002060"/>
              </a:solidFill>
            </a:endParaRPr>
          </a:p>
          <a:p>
            <a:pPr marL="800100" lvl="1" indent="-342900">
              <a:spcBef>
                <a:spcPts val="1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Administrative software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dirty="0" smtClean="0"/>
              <a:t>Canadian 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73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  <p:pic>
        <p:nvPicPr>
          <p:cNvPr id="1027" name="Picture 3" descr="Picture of Antidote software. &#10;&#10;Copyright is https://www.itfactory.ca/druide-antidote-9-download" title="Antido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582" y="4365104"/>
            <a:ext cx="1835019" cy="183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Picture of Lexibar software. &#10;&#10;Copyright is https://kardi.fr/prediction-de-mots/187-lexibar.html" title="Lexib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046" y="4238738"/>
            <a:ext cx="1961385" cy="196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95536" y="1364354"/>
            <a:ext cx="8352928" cy="4626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fr-CA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Antidote</a:t>
            </a:r>
          </a:p>
          <a:p>
            <a:pPr marL="800100" lvl="1" indent="-342900">
              <a:spcBef>
                <a:spcPts val="1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fr-CA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correction and </a:t>
            </a:r>
            <a:r>
              <a:rPr lang="fr-CA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editing</a:t>
            </a:r>
            <a:r>
              <a:rPr lang="fr-CA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</a:t>
            </a:r>
            <a:endParaRPr lang="fr-CA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fr-CA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Lexibar</a:t>
            </a:r>
            <a:endParaRPr lang="fr-CA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1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prediction software </a:t>
            </a:r>
          </a:p>
          <a:p>
            <a:pPr marL="1257300" lvl="2" indent="-342900">
              <a:spcBef>
                <a:spcPts val="1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French </a:t>
            </a:r>
          </a:p>
          <a:p>
            <a:pPr marL="1257300" lvl="2" indent="-342900">
              <a:spcBef>
                <a:spcPts val="1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fr-CA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3333FF"/>
              </a:buClr>
            </a:pPr>
            <a:endParaRPr lang="fr-CA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dirty="0" smtClean="0"/>
              <a:t>Quebec 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4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378632" y="1441097"/>
            <a:ext cx="8386737" cy="549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20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Adaptech Research Network</a:t>
            </a:r>
          </a:p>
          <a:p>
            <a:pPr marL="914400" lvl="1" indent="-457200">
              <a:spcBef>
                <a:spcPts val="20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and mobile apps for…</a:t>
            </a:r>
            <a:endParaRPr lang="en-CA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20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Neil </a:t>
            </a:r>
            <a:r>
              <a:rPr lang="en-CA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Squire Society </a:t>
            </a:r>
          </a:p>
          <a:p>
            <a:pPr marL="914400" lvl="1" indent="-457200">
              <a:spcBef>
                <a:spcPts val="20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Assistive technologies for</a:t>
            </a:r>
            <a:r>
              <a:rPr lang="en-CA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CA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20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TECLA </a:t>
            </a:r>
          </a:p>
          <a:p>
            <a:pPr marL="914400" lvl="1" indent="-457200">
              <a:spcBef>
                <a:spcPts val="20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 apps for…</a:t>
            </a:r>
          </a:p>
          <a:p>
            <a:pPr marL="914400" lvl="1" indent="-457200">
              <a:buClr>
                <a:srgbClr val="3333FF"/>
              </a:buClr>
              <a:buFont typeface="Arial" panose="020B0604020202020204" pitchFamily="34" charset="0"/>
              <a:buChar char="•"/>
            </a:pPr>
            <a:endParaRPr lang="en-CA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Clr>
                <a:srgbClr val="3333FF"/>
              </a:buClr>
              <a:buFont typeface="Arial" panose="020B0604020202020204" pitchFamily="34" charset="0"/>
              <a:buChar char="•"/>
            </a:pPr>
            <a:endParaRPr lang="en-CA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US" sz="3800" dirty="0" smtClean="0"/>
              <a:t>Not-for-Profits: </a:t>
            </a:r>
            <a:br>
              <a:rPr lang="en-US" sz="3800" dirty="0" smtClean="0"/>
            </a:br>
            <a:r>
              <a:rPr lang="en-US" sz="3800" dirty="0" smtClean="0"/>
              <a:t>Making, Sharing and Testing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220757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8D75347-9DC6-4139-9E06-351A656B49A2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6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1530" y="1124744"/>
            <a:ext cx="8460940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</a:p>
          <a:p>
            <a:pPr marL="800100" lvl="1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 on American technology</a:t>
            </a:r>
          </a:p>
          <a:p>
            <a:pPr marL="342900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2060"/>
                </a:solidFill>
              </a:rPr>
              <a:t>French</a:t>
            </a:r>
          </a:p>
          <a:p>
            <a:pPr marL="800100" lvl="1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CA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access French and Belgian technology</a:t>
            </a:r>
            <a:endParaRPr lang="fr-CA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Current Trends in </a:t>
            </a:r>
            <a:r>
              <a:rPr lang="en-US" sz="3200" dirty="0" smtClean="0">
                <a:solidFill>
                  <a:srgbClr val="002060"/>
                </a:solidFill>
              </a:rPr>
              <a:t>Canada</a:t>
            </a:r>
          </a:p>
          <a:p>
            <a:pPr marL="800100" lvl="1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Mobile learning</a:t>
            </a:r>
          </a:p>
          <a:p>
            <a:pPr marL="800100" lvl="1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Cloud computing</a:t>
            </a:r>
          </a:p>
          <a:p>
            <a:pPr marL="800100" lvl="1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MOOCs </a:t>
            </a:r>
          </a:p>
          <a:p>
            <a:pPr marL="800100" lvl="1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Online </a:t>
            </a:r>
            <a:r>
              <a:rPr lang="en-US" sz="2800" dirty="0" smtClean="0">
                <a:solidFill>
                  <a:srgbClr val="002060"/>
                </a:solidFill>
              </a:rPr>
              <a:t>courses</a:t>
            </a:r>
          </a:p>
          <a:p>
            <a:pPr marL="800100" lvl="1" indent="-342900">
              <a:spcBef>
                <a:spcPts val="600"/>
              </a:spcBef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</a:rPr>
              <a:t>Webinars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altLang="en-US" sz="3800" dirty="0" smtClean="0">
                <a:latin typeface="Arial" charset="0"/>
                <a:cs typeface="Arial" charset="0"/>
              </a:rPr>
              <a:t>Current Trends in Canada</a:t>
            </a:r>
            <a:endParaRPr lang="en-US" altLang="en-US" sz="3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pic>
        <p:nvPicPr>
          <p:cNvPr id="1026" name="Picture 2" descr="Picture of Dawson College.&#10;&#10;Copyright is http://www.660news.com/wp-content/blogs.dir/sites/8/2016/09/13/DAWSON-COLLEGE.jpg" title="Dawson Colle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464" y="3419282"/>
            <a:ext cx="5001072" cy="283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2016224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3200" dirty="0">
                <a:solidFill>
                  <a:srgbClr val="002060"/>
                </a:solidFill>
              </a:rPr>
              <a:t>What is our college doing for its disabled students in terms of procuring, developing, promoting, evaluating, designing </a:t>
            </a:r>
            <a:r>
              <a:rPr lang="en-US" sz="3200" dirty="0" smtClean="0">
                <a:solidFill>
                  <a:srgbClr val="002060"/>
                </a:solidFill>
              </a:rPr>
              <a:t>etc. </a:t>
            </a:r>
            <a:r>
              <a:rPr lang="en-US" sz="3200" dirty="0">
                <a:solidFill>
                  <a:srgbClr val="002060"/>
                </a:solidFill>
              </a:rPr>
              <a:t>new technologies?</a:t>
            </a:r>
            <a:endParaRPr lang="en-US" sz="3200" dirty="0" smtClean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dirty="0" smtClean="0"/>
              <a:t>Question Two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19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pic>
        <p:nvPicPr>
          <p:cNvPr id="2050" name="Picture 2" descr="Picture of logo for Read and Write Gold. &#10;&#10;Copyright is https://www.enablingtechnology.com/texthelp-read-and-write-gold-115----1-year-subscription-208-p.asp" title="Read and Write Go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512" y="2204864"/>
            <a:ext cx="2592288" cy="15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4888200"/>
          </a:xfrm>
        </p:spPr>
        <p:txBody>
          <a:bodyPr/>
          <a:lstStyle/>
          <a:p>
            <a:pPr marL="36000">
              <a:spcBef>
                <a:spcPts val="1200"/>
              </a:spcBef>
              <a:spcAft>
                <a:spcPts val="200"/>
              </a:spcAft>
            </a:pPr>
            <a:r>
              <a:rPr lang="en-US" dirty="0" smtClean="0">
                <a:solidFill>
                  <a:srgbClr val="002060"/>
                </a:solidFill>
              </a:rPr>
              <a:t>Past</a:t>
            </a:r>
          </a:p>
          <a:p>
            <a:pPr marL="569400" lvl="3">
              <a:spcBef>
                <a:spcPts val="1200"/>
              </a:spcBef>
              <a:spcAft>
                <a:spcPts val="200"/>
              </a:spcAft>
            </a:pPr>
            <a:r>
              <a:rPr lang="en-US" sz="3200" dirty="0" smtClean="0">
                <a:solidFill>
                  <a:srgbClr val="002060"/>
                </a:solidFill>
              </a:rPr>
              <a:t>Student funded directly</a:t>
            </a:r>
          </a:p>
          <a:p>
            <a:pPr marL="36000">
              <a:spcBef>
                <a:spcPts val="1200"/>
              </a:spcBef>
              <a:spcAft>
                <a:spcPts val="200"/>
              </a:spcAft>
            </a:pPr>
            <a:r>
              <a:rPr lang="en-US" dirty="0" smtClean="0">
                <a:solidFill>
                  <a:srgbClr val="002060"/>
                </a:solidFill>
              </a:rPr>
              <a:t>Present</a:t>
            </a:r>
          </a:p>
          <a:p>
            <a:pPr marL="569400" lvl="3">
              <a:spcBef>
                <a:spcPts val="1200"/>
              </a:spcBef>
              <a:spcAft>
                <a:spcPts val="200"/>
              </a:spcAft>
            </a:pPr>
            <a:r>
              <a:rPr lang="en-US" sz="3200" dirty="0" smtClean="0">
                <a:solidFill>
                  <a:srgbClr val="002060"/>
                </a:solidFill>
              </a:rPr>
              <a:t>Funding on-campus labs </a:t>
            </a:r>
          </a:p>
          <a:p>
            <a:pPr marL="569400" lvl="3">
              <a:spcBef>
                <a:spcPts val="1200"/>
              </a:spcBef>
              <a:spcAft>
                <a:spcPts val="200"/>
              </a:spcAft>
            </a:pPr>
            <a:r>
              <a:rPr lang="en-US" sz="3200" dirty="0" smtClean="0">
                <a:solidFill>
                  <a:srgbClr val="002060"/>
                </a:solidFill>
              </a:rPr>
              <a:t>Read and Write Gold online</a:t>
            </a:r>
          </a:p>
          <a:p>
            <a:pPr marL="36000">
              <a:spcBef>
                <a:spcPts val="1200"/>
              </a:spcBef>
              <a:spcAft>
                <a:spcPts val="200"/>
              </a:spcAft>
            </a:pPr>
            <a:r>
              <a:rPr lang="en-US" dirty="0" smtClean="0">
                <a:solidFill>
                  <a:srgbClr val="002060"/>
                </a:solidFill>
              </a:rPr>
              <a:t>Future </a:t>
            </a:r>
          </a:p>
          <a:p>
            <a:pPr marL="568325" lvl="1">
              <a:spcBef>
                <a:spcPts val="1200"/>
              </a:spcBef>
              <a:spcAft>
                <a:spcPts val="200"/>
              </a:spcAft>
            </a:pPr>
            <a:r>
              <a:rPr lang="en-US" sz="2800" dirty="0" smtClean="0">
                <a:solidFill>
                  <a:srgbClr val="002060"/>
                </a:solidFill>
              </a:rPr>
              <a:t>Go virtual and create assistive-technology environments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56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496944" cy="4888200"/>
          </a:xfrm>
        </p:spPr>
        <p:txBody>
          <a:bodyPr/>
          <a:lstStyle/>
          <a:p>
            <a:pPr marL="354013" lvl="1">
              <a:spcBef>
                <a:spcPts val="1600"/>
              </a:spcBef>
              <a:spcAft>
                <a:spcPts val="200"/>
              </a:spcAft>
            </a:pPr>
            <a:r>
              <a:rPr lang="en-US" sz="3600" dirty="0" smtClean="0">
                <a:solidFill>
                  <a:srgbClr val="002060"/>
                </a:solidFill>
              </a:rPr>
              <a:t>Promotion</a:t>
            </a:r>
          </a:p>
          <a:p>
            <a:pPr marL="620713" lvl="2">
              <a:spcBef>
                <a:spcPts val="1600"/>
              </a:spcBef>
              <a:spcAft>
                <a:spcPts val="200"/>
              </a:spcAft>
            </a:pPr>
            <a:r>
              <a:rPr lang="en-US" sz="3200" dirty="0" smtClean="0">
                <a:solidFill>
                  <a:srgbClr val="002060"/>
                </a:solidFill>
              </a:rPr>
              <a:t>AccessAbility Centre</a:t>
            </a:r>
          </a:p>
          <a:p>
            <a:pPr marL="354013" lvl="1">
              <a:spcBef>
                <a:spcPts val="1600"/>
              </a:spcBef>
              <a:spcAft>
                <a:spcPts val="200"/>
              </a:spcAft>
            </a:pPr>
            <a:r>
              <a:rPr lang="en-US" sz="3600" dirty="0" smtClean="0">
                <a:solidFill>
                  <a:srgbClr val="002060"/>
                </a:solidFill>
              </a:rPr>
              <a:t>Evaluation</a:t>
            </a:r>
          </a:p>
          <a:p>
            <a:pPr marL="620713" lvl="2">
              <a:spcBef>
                <a:spcPts val="1600"/>
              </a:spcBef>
              <a:spcAft>
                <a:spcPts val="200"/>
              </a:spcAft>
            </a:pPr>
            <a:r>
              <a:rPr lang="en-US" sz="3200" dirty="0" smtClean="0">
                <a:solidFill>
                  <a:srgbClr val="002060"/>
                </a:solidFill>
              </a:rPr>
              <a:t>Dawson’s Adapted Technology Lab</a:t>
            </a:r>
          </a:p>
          <a:p>
            <a:pPr marL="620713" lvl="2">
              <a:spcBef>
                <a:spcPts val="1600"/>
              </a:spcBef>
              <a:spcAft>
                <a:spcPts val="200"/>
              </a:spcAft>
            </a:pPr>
            <a:r>
              <a:rPr lang="en-US" sz="3200" dirty="0" smtClean="0">
                <a:solidFill>
                  <a:srgbClr val="002060"/>
                </a:solidFill>
              </a:rPr>
              <a:t>CRISPESH</a:t>
            </a:r>
          </a:p>
          <a:p>
            <a:pPr marL="354013" lvl="1">
              <a:spcBef>
                <a:spcPts val="1600"/>
              </a:spcBef>
              <a:spcAft>
                <a:spcPts val="200"/>
              </a:spcAft>
            </a:pPr>
            <a:r>
              <a:rPr lang="en-US" sz="3600" dirty="0" smtClean="0">
                <a:solidFill>
                  <a:srgbClr val="002060"/>
                </a:solidFill>
              </a:rPr>
              <a:t>Development and Design</a:t>
            </a:r>
          </a:p>
          <a:p>
            <a:pPr marL="620713" lvl="2">
              <a:spcBef>
                <a:spcPts val="1600"/>
              </a:spcBef>
              <a:spcAft>
                <a:spcPts val="200"/>
              </a:spcAft>
            </a:pPr>
            <a:r>
              <a:rPr lang="en-US" sz="3200" dirty="0" smtClean="0">
                <a:solidFill>
                  <a:srgbClr val="002060"/>
                </a:solidFill>
              </a:rPr>
              <a:t>Not at our institution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784976" cy="1116261"/>
          </a:xfrm>
        </p:spPr>
        <p:txBody>
          <a:bodyPr/>
          <a:lstStyle/>
          <a:p>
            <a:r>
              <a:rPr lang="en-US" sz="3800" dirty="0" smtClean="0"/>
              <a:t>Promotion, </a:t>
            </a:r>
            <a:br>
              <a:rPr lang="en-US" sz="3800" dirty="0" smtClean="0"/>
            </a:br>
            <a:r>
              <a:rPr lang="en-US" sz="3800" dirty="0" smtClean="0"/>
              <a:t>Evaluation, Development and Design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282623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14972</TotalTime>
  <Words>293</Words>
  <Application>Microsoft Office PowerPoint</Application>
  <PresentationFormat>On-screen Show (4:3)</PresentationFormat>
  <Paragraphs>97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Origine</vt:lpstr>
      <vt:lpstr>Small Fish in a Big Pond: A Canadian Perspective</vt:lpstr>
      <vt:lpstr>Question One</vt:lpstr>
      <vt:lpstr>Canadian Software</vt:lpstr>
      <vt:lpstr>Quebec Software</vt:lpstr>
      <vt:lpstr>Not-for-Profits:  Making, Sharing and Testing</vt:lpstr>
      <vt:lpstr>Current Trends in Canada</vt:lpstr>
      <vt:lpstr>Question Two</vt:lpstr>
      <vt:lpstr>Procurement</vt:lpstr>
      <vt:lpstr>Promotion,  Evaluation, Development and Design</vt:lpstr>
      <vt:lpstr>Our Research on this Topic</vt:lpstr>
      <vt:lpstr>Contact Information </vt:lpstr>
      <vt:lpstr>PowerPoint Presentation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711</cp:revision>
  <cp:lastPrinted>2018-03-02T21:11:06Z</cp:lastPrinted>
  <dcterms:created xsi:type="dcterms:W3CDTF">2002-08-29T15:31:57Z</dcterms:created>
  <dcterms:modified xsi:type="dcterms:W3CDTF">2018-03-19T14:41:12Z</dcterms:modified>
</cp:coreProperties>
</file>