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8" r:id="rId5"/>
    <p:sldId id="269" r:id="rId6"/>
    <p:sldId id="270" r:id="rId7"/>
    <p:sldId id="259" r:id="rId8"/>
    <p:sldId id="260" r:id="rId9"/>
    <p:sldId id="271" r:id="rId10"/>
    <p:sldId id="261" r:id="rId11"/>
    <p:sldId id="273" r:id="rId12"/>
    <p:sldId id="275" r:id="rId13"/>
    <p:sldId id="262" r:id="rId14"/>
    <p:sldId id="263" r:id="rId15"/>
    <p:sldId id="276" r:id="rId16"/>
    <p:sldId id="277" r:id="rId17"/>
    <p:sldId id="278" r:id="rId18"/>
    <p:sldId id="272" r:id="rId19"/>
    <p:sldId id="265" r:id="rId20"/>
    <p:sldId id="267" r:id="rId21"/>
  </p:sldIdLst>
  <p:sldSz cx="12192000" cy="6858000"/>
  <p:notesSz cx="7010400" cy="9236075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4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1103"/>
    <a:srgbClr val="0033CC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90DF51-D0BE-9C43-88D6-182030A0CFB0}" v="1388" dt="2021-01-19T21:22:21.876"/>
    <p1510:client id="{5CDA14B3-7380-504E-87EF-A3B86E7772B4}" v="17" dt="2021-01-20T01:11:39.920"/>
    <p1510:client id="{F2A9AAAA-12EB-499D-FA32-BC64E6D5D988}" v="8" dt="2021-01-20T01:40:42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5"/>
    <p:restoredTop sz="78165"/>
  </p:normalViewPr>
  <p:slideViewPr>
    <p:cSldViewPr snapToGrid="0">
      <p:cViewPr varScale="1">
        <p:scale>
          <a:sx n="54" d="100"/>
          <a:sy n="54" d="100"/>
        </p:scale>
        <p:origin x="99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09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ck C. Legault" userId="S::aclegault@dawsoncollege.qc.ca::416d2180-729d-4e77-9aba-a16c56ca89a9" providerId="AD" clId="Web-{F2A9AAAA-12EB-499D-FA32-BC64E6D5D988}"/>
    <pc:docChg chg="modSld">
      <pc:chgData name="Anick C. Legault" userId="S::aclegault@dawsoncollege.qc.ca::416d2180-729d-4e77-9aba-a16c56ca89a9" providerId="AD" clId="Web-{F2A9AAAA-12EB-499D-FA32-BC64E6D5D988}" dt="2021-01-20T01:40:42.647" v="6" actId="20577"/>
      <pc:docMkLst>
        <pc:docMk/>
      </pc:docMkLst>
      <pc:sldChg chg="modSp">
        <pc:chgData name="Anick C. Legault" userId="S::aclegault@dawsoncollege.qc.ca::416d2180-729d-4e77-9aba-a16c56ca89a9" providerId="AD" clId="Web-{F2A9AAAA-12EB-499D-FA32-BC64E6D5D988}" dt="2021-01-20T01:40:42.647" v="6" actId="20577"/>
        <pc:sldMkLst>
          <pc:docMk/>
          <pc:sldMk cId="2483284378" sldId="256"/>
        </pc:sldMkLst>
        <pc:spChg chg="mod">
          <ac:chgData name="Anick C. Legault" userId="S::aclegault@dawsoncollege.qc.ca::416d2180-729d-4e77-9aba-a16c56ca89a9" providerId="AD" clId="Web-{F2A9AAAA-12EB-499D-FA32-BC64E6D5D988}" dt="2021-01-20T01:40:42.647" v="6" actId="20577"/>
          <ac:spMkLst>
            <pc:docMk/>
            <pc:sldMk cId="2483284378" sldId="256"/>
            <ac:spMk id="2" creationId="{966F5047-25F2-44BF-9007-106E9C7ABF03}"/>
          </ac:spMkLst>
        </pc:spChg>
        <pc:spChg chg="mod">
          <ac:chgData name="Anick C. Legault" userId="S::aclegault@dawsoncollege.qc.ca::416d2180-729d-4e77-9aba-a16c56ca89a9" providerId="AD" clId="Web-{F2A9AAAA-12EB-499D-FA32-BC64E6D5D988}" dt="2021-01-20T01:40:34.538" v="5" actId="1076"/>
          <ac:spMkLst>
            <pc:docMk/>
            <pc:sldMk cId="2483284378" sldId="256"/>
            <ac:spMk id="3" creationId="{BAADCE4F-1202-46E7-A8F3-DDE7F88E3702}"/>
          </ac:spMkLst>
        </pc:spChg>
      </pc:sldChg>
    </pc:docChg>
  </pc:docChgLst>
  <pc:docChgLst>
    <pc:chgData name="Anick C. Legault" userId="S::aclegault@dawsoncollege.qc.ca::416d2180-729d-4e77-9aba-a16c56ca89a9" providerId="AD" clId="Web-{BDAEBCD7-0F47-A69D-82CD-41532814C19B}"/>
    <pc:docChg chg="modSld">
      <pc:chgData name="Anick C. Legault" userId="S::aclegault@dawsoncollege.qc.ca::416d2180-729d-4e77-9aba-a16c56ca89a9" providerId="AD" clId="Web-{BDAEBCD7-0F47-A69D-82CD-41532814C19B}" dt="2021-01-20T01:32:36.392" v="14"/>
      <pc:docMkLst>
        <pc:docMk/>
      </pc:docMkLst>
      <pc:sldChg chg="modNotes">
        <pc:chgData name="Anick C. Legault" userId="S::aclegault@dawsoncollege.qc.ca::416d2180-729d-4e77-9aba-a16c56ca89a9" providerId="AD" clId="Web-{BDAEBCD7-0F47-A69D-82CD-41532814C19B}" dt="2021-01-20T01:30:53.703" v="0"/>
        <pc:sldMkLst>
          <pc:docMk/>
          <pc:sldMk cId="2483284378" sldId="256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1:01.328" v="1"/>
        <pc:sldMkLst>
          <pc:docMk/>
          <pc:sldMk cId="2905684913" sldId="258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1:45.922" v="5"/>
        <pc:sldMkLst>
          <pc:docMk/>
          <pc:sldMk cId="2556220214" sldId="259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1:52.047" v="6"/>
        <pc:sldMkLst>
          <pc:docMk/>
          <pc:sldMk cId="2100165959" sldId="260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2:04.329" v="8"/>
        <pc:sldMkLst>
          <pc:docMk/>
          <pc:sldMk cId="251520673" sldId="261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2:21.344" v="11"/>
        <pc:sldMkLst>
          <pc:docMk/>
          <pc:sldMk cId="2683543556" sldId="262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2:24.641" v="12"/>
        <pc:sldMkLst>
          <pc:docMk/>
          <pc:sldMk cId="3047036600" sldId="263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2:36.392" v="14"/>
        <pc:sldMkLst>
          <pc:docMk/>
          <pc:sldMk cId="271398783" sldId="265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1:15.344" v="2"/>
        <pc:sldMkLst>
          <pc:docMk/>
          <pc:sldMk cId="4183070618" sldId="268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1:24.984" v="3"/>
        <pc:sldMkLst>
          <pc:docMk/>
          <pc:sldMk cId="1274031293" sldId="269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1:35.813" v="4"/>
        <pc:sldMkLst>
          <pc:docMk/>
          <pc:sldMk cId="2236857760" sldId="270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1:59.594" v="7"/>
        <pc:sldMkLst>
          <pc:docMk/>
          <pc:sldMk cId="1432649861" sldId="271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2:32.485" v="13"/>
        <pc:sldMkLst>
          <pc:docMk/>
          <pc:sldMk cId="1390306190" sldId="272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2:10.688" v="9"/>
        <pc:sldMkLst>
          <pc:docMk/>
          <pc:sldMk cId="2095798523" sldId="273"/>
        </pc:sldMkLst>
      </pc:sldChg>
      <pc:sldChg chg="modNotes">
        <pc:chgData name="Anick C. Legault" userId="S::aclegault@dawsoncollege.qc.ca::416d2180-729d-4e77-9aba-a16c56ca89a9" providerId="AD" clId="Web-{BDAEBCD7-0F47-A69D-82CD-41532814C19B}" dt="2021-01-20T01:32:17.532" v="10"/>
        <pc:sldMkLst>
          <pc:docMk/>
          <pc:sldMk cId="664534978" sldId="27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43508429923408E-2"/>
          <c:y val="0.10050283585778638"/>
          <c:w val="0.5060000182190334"/>
          <c:h val="0.7913937386701840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Disabilities</c:v>
                </c:pt>
              </c:strCache>
            </c:strRef>
          </c:tx>
          <c:explosion val="40"/>
          <c:dPt>
            <c:idx val="0"/>
            <c:bubble3D val="0"/>
            <c:spPr>
              <a:solidFill>
                <a:srgbClr val="C9110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6C8-994F-8B60-84A11A3193A8}"/>
              </c:ext>
            </c:extLst>
          </c:dPt>
          <c:dPt>
            <c:idx val="1"/>
            <c:bubble3D val="0"/>
            <c:explosion val="4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36C8-994F-8B60-84A11A3193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All other disabilities</c:v>
                </c:pt>
                <c:pt idx="1">
                  <c:v>ADHD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C8-994F-8B60-84A11A3193A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377164356937027"/>
          <c:y val="0.73899519826998905"/>
          <c:w val="0.78738995295051395"/>
          <c:h val="0.177861571122163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1" y="0"/>
            <a:ext cx="3038595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774275"/>
            <a:ext cx="3037401" cy="45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1" y="8774275"/>
            <a:ext cx="3038595" cy="45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1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7038" y="692150"/>
            <a:ext cx="61563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4" y="4387136"/>
            <a:ext cx="5141597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774271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1" y="8774271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264859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548236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282958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276189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117926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12694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369465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589184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kern="1200" dirty="0">
              <a:solidFill>
                <a:schemeClr val="tx1"/>
              </a:solidFill>
              <a:effectLst/>
              <a:latin typeface="Times New Roman" pitchFamily="18" charset="0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706540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600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983628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235308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595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87394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55673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3600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54023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30309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183247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3200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23890" y="795000"/>
            <a:ext cx="11081515" cy="1921453"/>
          </a:xfrm>
        </p:spPr>
        <p:txBody>
          <a:bodyPr anchor="t"/>
          <a:lstStyle>
            <a:lvl1pPr algn="r">
              <a:defRPr sz="3600">
                <a:solidFill>
                  <a:srgbClr val="0033CC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23890" y="2962279"/>
            <a:ext cx="10943694" cy="3272265"/>
          </a:xfrm>
          <a:ln>
            <a:noFill/>
          </a:ln>
        </p:spPr>
        <p:txBody>
          <a:bodyPr/>
          <a:lstStyle>
            <a:lvl1pPr marL="0" indent="0" algn="r">
              <a:buNone/>
              <a:defRPr sz="280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F0995-9B71-4D39-A35C-014D4C66B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10" y="6257679"/>
            <a:ext cx="461665" cy="461665"/>
          </a:xfrm>
          <a:prstGeom prst="rect">
            <a:avLst/>
          </a:prstGeom>
        </p:spPr>
      </p:pic>
      <p:sp>
        <p:nvSpPr>
          <p:cNvPr id="11" name="Espace réservé du numéro de diapositive 22">
            <a:extLst>
              <a:ext uri="{FF2B5EF4-FFF2-40B4-BE49-F238E27FC236}">
                <a16:creationId xmlns:a16="http://schemas.microsoft.com/office/drawing/2014/main" id="{BBF05A28-4B5E-4734-93D2-CB408D8DF4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9736" y="6418506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 sz="4000"/>
            </a:lvl1pPr>
            <a:lvl2pPr marL="628635" indent="-354004">
              <a:buSzPct val="110000"/>
              <a:defRPr sz="3600"/>
            </a:lvl2pPr>
            <a:lvl3pPr marL="895328" indent="-301618">
              <a:buSzPct val="110000"/>
              <a:defRPr sz="3200"/>
            </a:lvl3pPr>
            <a:lvl4pPr marL="1162022" indent="-293681">
              <a:buSzPct val="110000"/>
              <a:defRPr sz="2800"/>
            </a:lvl4pPr>
            <a:lvl5pPr marL="1438239" indent="-295267">
              <a:buSzPct val="110000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609600" y="6353180"/>
            <a:ext cx="107210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    </a:t>
            </a: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619298" y="113839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74449"/>
            <a:ext cx="10801345" cy="46448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1" fontAlgn="base" hangingPunct="1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1" fontAlgn="base" hangingPunct="1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1" fontAlgn="base" hangingPunct="1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s://www.dawsoncollege.qc.ca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000tipsit.com/app-free-of-the-day-27-8-2016/" TargetMode="External"/><Relationship Id="rId13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12" Type="http://schemas.openxmlformats.org/officeDocument/2006/relationships/hyperlink" Target="http://edtechpicks.org/2017/06/ipad-accessibility-app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1paulagomez.blogspot.com/p/u2.html" TargetMode="External"/><Relationship Id="rId11" Type="http://schemas.openxmlformats.org/officeDocument/2006/relationships/image" Target="../media/image16.jpeg"/><Relationship Id="rId5" Type="http://schemas.openxmlformats.org/officeDocument/2006/relationships/image" Target="../media/image13.gif"/><Relationship Id="rId10" Type="http://schemas.openxmlformats.org/officeDocument/2006/relationships/hyperlink" Target="https://www.iphonemod.net/10-application-for-learning-semester.html" TargetMode="External"/><Relationship Id="rId4" Type="http://schemas.openxmlformats.org/officeDocument/2006/relationships/hyperlink" Target="https://blog.compactbyte.com/2019/09/25/forest-app-fokus-bekerja-bonus-tanam-pohon-beneran/" TargetMode="External"/><Relationship Id="rId9" Type="http://schemas.openxmlformats.org/officeDocument/2006/relationships/image" Target="../media/image15.jpeg"/><Relationship Id="rId14" Type="http://schemas.openxmlformats.org/officeDocument/2006/relationships/hyperlink" Target="http://www.trainingcognitivo.it/app-gratuite-per-dsa-scuole-superiori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indfulrambles.blogspot.com/2017/04/executive-functioning.htm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hilehewasnapping.com/3-Sleep-Apps-Sleeping-like-a-Baby" TargetMode="External"/><Relationship Id="rId3" Type="http://schemas.openxmlformats.org/officeDocument/2006/relationships/image" Target="../media/image19.jpg"/><Relationship Id="rId7" Type="http://schemas.openxmlformats.org/officeDocument/2006/relationships/image" Target="../media/image21.jpeg"/><Relationship Id="rId12" Type="http://schemas.openxmlformats.org/officeDocument/2006/relationships/hyperlink" Target="http://www.1000tipsit.com/app-free-of-the-day-28-8-2015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esarrate.com/2015/10/07/el-maravilloso-mundo-de-las-apps/" TargetMode="External"/><Relationship Id="rId11" Type="http://schemas.openxmlformats.org/officeDocument/2006/relationships/image" Target="../media/image23.jpeg"/><Relationship Id="rId5" Type="http://schemas.openxmlformats.org/officeDocument/2006/relationships/image" Target="../media/image20.png"/><Relationship Id="rId10" Type="http://schemas.openxmlformats.org/officeDocument/2006/relationships/hyperlink" Target="http://www.heckofabunch.com/2014_03_01_archive.html" TargetMode="External"/><Relationship Id="rId4" Type="http://schemas.openxmlformats.org/officeDocument/2006/relationships/hyperlink" Target="https://www.iphonemod.net/plant-nanny-water-reminder.html" TargetMode="External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questionablemethods.com/2011/11/focus-groups-what-do-they-tell-you.html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festyletodaynews.com/health/fitness/what-is-the-behavioural-approach-used-in-adhd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hyperlink" Target="http://www.mrscienceshow.com/2010/06/bring-us-your-burning-science-questions.html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hyperlink" Target="mailto:ahavel@dawsoncollege.qc.ca&#8203;" TargetMode="External"/><Relationship Id="rId4" Type="http://schemas.openxmlformats.org/officeDocument/2006/relationships/hyperlink" Target="mailto:aclegault@dawsoncollege.qc.c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ithparent.marxhausen.ne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hyperlink" Target="https://www.profweb.ca/en/publications/articles/video-tutorials-for-teachers-for-the-inclusive-use-of-smartphon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rofweb.ca/en/publications/articles/exploring-pedagogically-sound-practices-for-the-use-of-smartphones" TargetMode="External"/><Relationship Id="rId5" Type="http://schemas.openxmlformats.org/officeDocument/2006/relationships/hyperlink" Target="https://er.educause.edu/articles/2018/4/changing-mobile-learning-practices-a-multiyear-study-2012-2016" TargetMode="External"/><Relationship Id="rId4" Type="http://schemas.openxmlformats.org/officeDocument/2006/relationships/hyperlink" Target="http://www.hacktheunion.org/2017/06/06/our-walmart-launched-an-app-hear-more-about-it-her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4/jets.v8i10.4995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ditudemag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daptech.org/research/personal-technology-in-the-classroom/" TargetMode="External"/><Relationship Id="rId4" Type="http://schemas.openxmlformats.org/officeDocument/2006/relationships/hyperlink" Target="https://www.caddra.ca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Limitations.sv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publications/comprehensive-list-of-apps-related-to-the-academic-performance-of-post-secondary-students-with-adhd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628ACC-D3BA-4A60-816C-63AE59647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F5047-25F2-44BF-9007-106E9C7AB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243" y="857210"/>
            <a:ext cx="11081514" cy="1161691"/>
          </a:xfrm>
        </p:spPr>
        <p:txBody>
          <a:bodyPr/>
          <a:lstStyle/>
          <a:p>
            <a:pPr algn="ctr"/>
            <a:r>
              <a:rPr lang="en-US" sz="4000" dirty="0">
                <a:latin typeface="Arial"/>
                <a:cs typeface="Arial"/>
              </a:rPr>
              <a:t>The ADHD Coach That’s in Your Smartphone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DCE4F-1202-46E7-A8F3-DDE7F88E3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243" y="2075408"/>
            <a:ext cx="11081515" cy="2128950"/>
          </a:xfrm>
        </p:spPr>
        <p:txBody>
          <a:bodyPr/>
          <a:lstStyle/>
          <a:p>
            <a:pPr algn="ctr"/>
            <a:r>
              <a:rPr lang="en-US" sz="3300" dirty="0" err="1"/>
              <a:t>Anick</a:t>
            </a:r>
            <a:r>
              <a:rPr lang="en-US" sz="3300" dirty="0"/>
              <a:t> Legault &amp; Alice Havel</a:t>
            </a:r>
            <a:endParaRPr lang="en-US" sz="2400" dirty="0"/>
          </a:p>
          <a:p>
            <a:pPr algn="ctr"/>
            <a:r>
              <a:rPr lang="en-US" sz="2200" dirty="0"/>
              <a:t>In collaboration with​</a:t>
            </a:r>
          </a:p>
          <a:p>
            <a:pPr algn="ctr"/>
            <a:r>
              <a:rPr lang="en-US" sz="2200" dirty="0"/>
              <a:t>Maegan Harvison, Mary Jorgensen, &amp; Jill Budd</a:t>
            </a:r>
            <a:endParaRPr lang="en-US" sz="2000" dirty="0"/>
          </a:p>
          <a:p>
            <a:pPr algn="ctr"/>
            <a:r>
              <a:rPr lang="en-US" sz="2200" u="sng" dirty="0">
                <a:hlinkClick r:id="rId3"/>
              </a:rPr>
              <a:t>Adaptech Research Network</a:t>
            </a:r>
            <a:r>
              <a:rPr lang="en-US" sz="2200" dirty="0"/>
              <a:t> and </a:t>
            </a:r>
            <a:r>
              <a:rPr lang="en-US" sz="2200" u="sng" dirty="0">
                <a:hlinkClick r:id="rId4"/>
              </a:rPr>
              <a:t>Dawson College</a:t>
            </a:r>
            <a:r>
              <a:rPr lang="en-US" sz="2200" dirty="0"/>
              <a:t>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AAC89-8F8E-A04D-A43A-146EDFE89D88}"/>
              </a:ext>
            </a:extLst>
          </p:cNvPr>
          <p:cNvSpPr txBox="1"/>
          <p:nvPr/>
        </p:nvSpPr>
        <p:spPr>
          <a:xfrm>
            <a:off x="555244" y="4420235"/>
            <a:ext cx="110815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36th Annual CSUN Assistive Technology Conference, March 6 – March 14, 2021</a:t>
            </a:r>
            <a:endParaRPr lang="en-CA" sz="2200" dirty="0">
              <a:solidFill>
                <a:srgbClr val="0033C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28" name="Picture 4" descr="Creative Commons License symbol for Attribution - Non Commercial- No Derivatives 4.0 International. Copyright is &#10;http://creativecommons.org/about ">
            <a:extLst>
              <a:ext uri="{FF2B5EF4-FFF2-40B4-BE49-F238E27FC236}">
                <a16:creationId xmlns:a16="http://schemas.microsoft.com/office/drawing/2014/main" id="{762A0270-8974-224E-BB2D-5CE333B44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59" y="4925646"/>
            <a:ext cx="1116682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wson College logo. Copyright is https://www.crowdrise.com/campusteamdawson1">
            <a:extLst>
              <a:ext uri="{FF2B5EF4-FFF2-40B4-BE49-F238E27FC236}">
                <a16:creationId xmlns:a16="http://schemas.microsoft.com/office/drawing/2014/main" id="{9B304C60-5F7C-6D4D-B9C1-50D15201A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705" y="5545902"/>
            <a:ext cx="1925696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daptech Research Network logo. Copyright is http://www.adaptech.org/">
            <a:extLst>
              <a:ext uri="{FF2B5EF4-FFF2-40B4-BE49-F238E27FC236}">
                <a16:creationId xmlns:a16="http://schemas.microsoft.com/office/drawing/2014/main" id="{0CDAA119-803D-F546-AC75-CDD70DB2A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06" y="5526852"/>
            <a:ext cx="5588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Fonds de recherche du Québec – Société et culture (FRQSC) logo. Copyright is https://www.fqr.gouv.qc.ca/pls/intranet/CQFRCORP.base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4599" y="5471368"/>
            <a:ext cx="2089108" cy="73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-3825"/>
            <a:ext cx="11387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err="1" smtClean="0"/>
              <a:t>Legault</a:t>
            </a:r>
            <a:r>
              <a:rPr lang="en-CA" sz="2000" dirty="0" smtClean="0"/>
              <a:t>, A., &amp; Havel, A. (2021, March 6-14). </a:t>
            </a:r>
            <a:r>
              <a:rPr lang="en-CA" sz="2000" i="1" dirty="0" smtClean="0"/>
              <a:t>The ADHD coach that’s in your smartphone </a:t>
            </a:r>
            <a:r>
              <a:rPr lang="en-CA" sz="2000" dirty="0" smtClean="0"/>
              <a:t>[Conference presentation</a:t>
            </a:r>
            <a:r>
              <a:rPr lang="en-CA" sz="2000" dirty="0"/>
              <a:t>]. 36th Annual CSUN Assistive Technology </a:t>
            </a:r>
            <a:r>
              <a:rPr lang="en-CA" sz="2000" dirty="0" smtClean="0"/>
              <a:t>Conference, Northridge, CA, United States. 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483284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CD374-8287-1542-AB5B-4B5CC69FEA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AA87C-98D3-444B-9839-47BFA420F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Schoolwork Apps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31AF6-DBA4-4A44-91F3-8D98FE56680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361315" indent="-361315">
              <a:spcAft>
                <a:spcPts val="600"/>
              </a:spcAft>
            </a:pPr>
            <a:r>
              <a:rPr lang="en-CA" sz="3600" dirty="0"/>
              <a:t>Most common categories</a:t>
            </a:r>
            <a:endParaRPr lang="en-US" sz="3600" dirty="0"/>
          </a:p>
          <a:p>
            <a:pPr marL="628015" lvl="1" indent="-353695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/>
                <a:cs typeface="Arial"/>
              </a:rPr>
              <a:t>Task management (e.g., Evernote, Microsoft To Do)</a:t>
            </a:r>
          </a:p>
          <a:p>
            <a:pPr marL="628015" lvl="1" indent="-353695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/>
                <a:cs typeface="Arial"/>
              </a:rPr>
              <a:t>Focusing + distraction management (e.g., Freedom)</a:t>
            </a:r>
          </a:p>
          <a:p>
            <a:pPr marL="628015" lvl="1" indent="-353695">
              <a:spcBef>
                <a:spcPts val="600"/>
              </a:spcBef>
              <a:spcAft>
                <a:spcPts val="600"/>
              </a:spcAft>
            </a:pPr>
            <a:r>
              <a:rPr lang="en-CA" sz="3200" dirty="0">
                <a:latin typeface="Arial"/>
                <a:cs typeface="Arial"/>
              </a:rPr>
              <a:t>Time management (e.g., </a:t>
            </a:r>
            <a:r>
              <a:rPr lang="en-CA" sz="3200" dirty="0" err="1">
                <a:latin typeface="Arial"/>
                <a:cs typeface="Arial"/>
              </a:rPr>
              <a:t>RescueTime</a:t>
            </a:r>
            <a:r>
              <a:rPr lang="en-CA" sz="3200" dirty="0">
                <a:latin typeface="Arial"/>
                <a:cs typeface="Arial"/>
              </a:rPr>
              <a:t>/ Time Timer)</a:t>
            </a:r>
          </a:p>
          <a:p>
            <a:pPr marL="628015" lvl="1" indent="-353695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/>
                <a:cs typeface="Arial"/>
              </a:rPr>
              <a:t>Organization (e.g., Dropbox)</a:t>
            </a:r>
          </a:p>
          <a:p>
            <a:pPr marL="628015" lvl="1" indent="-353695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/>
                <a:cs typeface="Arial"/>
              </a:rPr>
              <a:t>Literacy (e.g., Read &amp; Write)</a:t>
            </a:r>
          </a:p>
          <a:p>
            <a:pPr marL="628015" lvl="1" indent="-353695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/>
                <a:cs typeface="Arial"/>
              </a:rPr>
              <a:t>Text-to-speech (e.g., Voice Dream Reader)</a:t>
            </a:r>
            <a:endParaRPr lang="en-CA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520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08DED-68AA-E949-BA02-2DF171DFF6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8740F9-98C6-9A4D-95FF-D44E01DAF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3065"/>
            <a:ext cx="10972800" cy="684213"/>
          </a:xfrm>
        </p:spPr>
        <p:txBody>
          <a:bodyPr/>
          <a:lstStyle/>
          <a:p>
            <a:r>
              <a:rPr lang="en-US" dirty="0"/>
              <a:t>The Stars of Schoolwork Apps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0F699-F1FA-4040-B9BF-D4510AB9459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3950"/>
            <a:ext cx="10972800" cy="5033010"/>
          </a:xfrm>
        </p:spPr>
        <p:txBody>
          <a:bodyPr/>
          <a:lstStyle/>
          <a:p>
            <a:pPr marL="0" indent="0">
              <a:buNone/>
            </a:pPr>
            <a:r>
              <a:rPr lang="en-CA" sz="3600" dirty="0"/>
              <a:t>Maegan’s choice from the list:</a:t>
            </a:r>
          </a:p>
          <a:p>
            <a:r>
              <a:rPr lang="en-CA" sz="3200" dirty="0"/>
              <a:t>Microsoft To Do</a:t>
            </a:r>
          </a:p>
          <a:p>
            <a:r>
              <a:rPr lang="en-CA" sz="3200" dirty="0"/>
              <a:t>Forest</a:t>
            </a:r>
          </a:p>
          <a:p>
            <a:r>
              <a:rPr lang="en-CA" sz="3200" dirty="0"/>
              <a:t>Quizlet</a:t>
            </a:r>
          </a:p>
          <a:p>
            <a:r>
              <a:rPr lang="en-CA" sz="3200" dirty="0"/>
              <a:t>White noise/Bear Focus Timer</a:t>
            </a:r>
          </a:p>
          <a:p>
            <a:r>
              <a:rPr lang="en-CA" sz="3200" dirty="0"/>
              <a:t>Boosted</a:t>
            </a:r>
          </a:p>
          <a:p>
            <a:r>
              <a:rPr lang="en-CA" sz="3200" dirty="0" err="1"/>
              <a:t>Mindnote</a:t>
            </a:r>
            <a:r>
              <a:rPr lang="en-CA" sz="3200" dirty="0"/>
              <a:t> 5</a:t>
            </a:r>
          </a:p>
          <a:p>
            <a:r>
              <a:rPr lang="en-CA" sz="3200" dirty="0"/>
              <a:t>Voice dream reader </a:t>
            </a:r>
          </a:p>
          <a:p>
            <a:r>
              <a:rPr lang="en-CA" sz="3200" dirty="0" err="1"/>
              <a:t>iStudiez</a:t>
            </a:r>
            <a:endParaRPr lang="en-CA" sz="3200" dirty="0"/>
          </a:p>
          <a:p>
            <a:endParaRPr lang="en-CA" dirty="0"/>
          </a:p>
        </p:txBody>
      </p:sp>
      <p:pic>
        <p:nvPicPr>
          <p:cNvPr id="9" name="Picture 8" descr="A picture of the Forest app icon&#10;&#10;This Photo by Unknown Author is licensed under CC BY-SA">
            <a:extLst>
              <a:ext uri="{FF2B5EF4-FFF2-40B4-BE49-F238E27FC236}">
                <a16:creationId xmlns:a16="http://schemas.microsoft.com/office/drawing/2014/main" id="{591D5B66-E5B9-E043-8141-7852FE7702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7124402" y="1301827"/>
            <a:ext cx="1104304" cy="2395778"/>
          </a:xfrm>
          <a:prstGeom prst="rect">
            <a:avLst/>
          </a:prstGeom>
        </p:spPr>
      </p:pic>
      <p:pic>
        <p:nvPicPr>
          <p:cNvPr id="12" name="Picture 11" descr="A picture of the Quizlet app icon.&#10;&#10;This Photo by Unknown Author is licensed under CC BY-SA-NC">
            <a:extLst>
              <a:ext uri="{FF2B5EF4-FFF2-40B4-BE49-F238E27FC236}">
                <a16:creationId xmlns:a16="http://schemas.microsoft.com/office/drawing/2014/main" id="{EBD6B094-378C-164A-BCC4-48CB05394A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8228706" y="1301827"/>
            <a:ext cx="1848446" cy="1848446"/>
          </a:xfrm>
          <a:prstGeom prst="rect">
            <a:avLst/>
          </a:prstGeom>
        </p:spPr>
      </p:pic>
      <p:pic>
        <p:nvPicPr>
          <p:cNvPr id="21" name="Picture 20" descr="A picture of the  Mindnote app icon.&#10;&#10;This Photo by Unknown Author is licensed under CC BY-NC">
            <a:extLst>
              <a:ext uri="{FF2B5EF4-FFF2-40B4-BE49-F238E27FC236}">
                <a16:creationId xmlns:a16="http://schemas.microsoft.com/office/drawing/2014/main" id="{379A96F5-B33A-4342-AE24-7CA31AB91D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10433735" y="1460845"/>
            <a:ext cx="1415365" cy="1415365"/>
          </a:xfrm>
          <a:prstGeom prst="rect">
            <a:avLst/>
          </a:prstGeom>
        </p:spPr>
      </p:pic>
      <p:pic>
        <p:nvPicPr>
          <p:cNvPr id="15" name="Picture 14" descr="Picture of the Bear Focus Timer app.&#10;&#10;This Photo by Unknown Author is licensed under CC BY-NC">
            <a:extLst>
              <a:ext uri="{FF2B5EF4-FFF2-40B4-BE49-F238E27FC236}">
                <a16:creationId xmlns:a16="http://schemas.microsoft.com/office/drawing/2014/main" id="{37761BAC-31B0-F246-948D-B5062089840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0"/>
              </a:ext>
            </a:extLst>
          </a:blip>
          <a:srcRect l="4126" r="4098"/>
          <a:stretch/>
        </p:blipFill>
        <p:spPr>
          <a:xfrm>
            <a:off x="8439150" y="3150273"/>
            <a:ext cx="2933700" cy="2140574"/>
          </a:xfrm>
          <a:prstGeom prst="rect">
            <a:avLst/>
          </a:prstGeom>
        </p:spPr>
      </p:pic>
      <p:pic>
        <p:nvPicPr>
          <p:cNvPr id="18" name="Picture 17" descr="A picture of the Voice Dream Reader app icon.&#10;&#10;This Photo by Unknown Author is licensed under CC BY-SA-NC">
            <a:extLst>
              <a:ext uri="{FF2B5EF4-FFF2-40B4-BE49-F238E27FC236}">
                <a16:creationId xmlns:a16="http://schemas.microsoft.com/office/drawing/2014/main" id="{9A6E4F2E-63E6-3942-AB8F-C0181606084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2"/>
              </a:ext>
            </a:extLst>
          </a:blip>
          <a:stretch>
            <a:fillRect/>
          </a:stretch>
        </p:blipFill>
        <p:spPr>
          <a:xfrm>
            <a:off x="6716900" y="3875482"/>
            <a:ext cx="1415365" cy="1415365"/>
          </a:xfrm>
          <a:prstGeom prst="rect">
            <a:avLst/>
          </a:prstGeom>
        </p:spPr>
      </p:pic>
      <p:pic>
        <p:nvPicPr>
          <p:cNvPr id="24" name="Picture 23" descr="Picture of the iStudiez app icon.&#10;&#10;This Photo by Unknown Author is licensed under CC BY-NC-ND">
            <a:extLst>
              <a:ext uri="{FF2B5EF4-FFF2-40B4-BE49-F238E27FC236}">
                <a16:creationId xmlns:a16="http://schemas.microsoft.com/office/drawing/2014/main" id="{B26100BC-AA18-A54F-8115-150C199D18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5665478" y="5116725"/>
            <a:ext cx="11049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98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B81CB-5678-874D-A53B-C3DC0BE4F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DFB219-A2CF-D04F-A5D8-FB025484D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9903"/>
            <a:ext cx="10972800" cy="684213"/>
          </a:xfrm>
        </p:spPr>
        <p:txBody>
          <a:bodyPr/>
          <a:lstStyle/>
          <a:p>
            <a:r>
              <a:rPr lang="en-US" dirty="0"/>
              <a:t>Daily Living Apps</a:t>
            </a:r>
            <a:endParaRPr lang="en-CA" dirty="0"/>
          </a:p>
        </p:txBody>
      </p:sp>
      <p:pic>
        <p:nvPicPr>
          <p:cNvPr id="6" name="Content Placeholder 5" descr="The following text: &quot;Executive functionning is the part of the brain the manages the skills we need to complete tasks in our daily lives,&quot; beside the image of a brain.&#10;&#10;This Photo by Unknown Author is licensed under CC BY-NC-ND">
            <a:extLst>
              <a:ext uri="{FF2B5EF4-FFF2-40B4-BE49-F238E27FC236}">
                <a16:creationId xmlns:a16="http://schemas.microsoft.com/office/drawing/2014/main" id="{F30D4D0F-C7D6-7447-9EC0-03B70CFE9D3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1208088" y="1223172"/>
            <a:ext cx="9775825" cy="4887913"/>
          </a:xfrm>
        </p:spPr>
      </p:pic>
    </p:spTree>
    <p:extLst>
      <p:ext uri="{BB962C8B-B14F-4D97-AF65-F5344CB8AC3E}">
        <p14:creationId xmlns:p14="http://schemas.microsoft.com/office/powerpoint/2010/main" val="664534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2C03A-D15A-1E46-A6B9-2A2ACE87E6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A8B2C5-C8C6-B043-BB0B-96CCF772F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9280"/>
            <a:ext cx="10972800" cy="684213"/>
          </a:xfrm>
        </p:spPr>
        <p:txBody>
          <a:bodyPr/>
          <a:lstStyle/>
          <a:p>
            <a:r>
              <a:rPr lang="en-US" dirty="0"/>
              <a:t>Daily Living Apps – Cont’d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271DB-E400-0F46-9E97-D0C1C9C6705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Most common categories  </a:t>
            </a:r>
          </a:p>
          <a:p>
            <a:pPr marL="628015" lvl="1" indent="-353695">
              <a:spcBef>
                <a:spcPts val="800"/>
              </a:spcBef>
              <a:spcAft>
                <a:spcPts val="800"/>
              </a:spcAft>
            </a:pPr>
            <a:r>
              <a:rPr lang="en-US" sz="3200" dirty="0">
                <a:latin typeface="Arial"/>
                <a:cs typeface="Arial"/>
              </a:rPr>
              <a:t>Budget and financial tracking (e.g., Mint, YNAB) </a:t>
            </a:r>
          </a:p>
          <a:p>
            <a:pPr marL="628015" lvl="1" indent="-353695">
              <a:spcBef>
                <a:spcPts val="800"/>
              </a:spcBef>
              <a:spcAft>
                <a:spcPts val="800"/>
              </a:spcAft>
            </a:pPr>
            <a:r>
              <a:rPr lang="en-US" sz="3200" dirty="0">
                <a:latin typeface="Arial"/>
                <a:cs typeface="Arial"/>
              </a:rPr>
              <a:t>Email management (e.g., Boomerang Mail, </a:t>
            </a:r>
            <a:r>
              <a:rPr lang="en-US" sz="3200" dirty="0" err="1">
                <a:latin typeface="Arial"/>
                <a:cs typeface="Arial"/>
              </a:rPr>
              <a:t>Unroll.Me</a:t>
            </a:r>
            <a:r>
              <a:rPr lang="en-US" sz="3200" dirty="0">
                <a:latin typeface="Arial"/>
                <a:cs typeface="Arial"/>
              </a:rPr>
              <a:t>)</a:t>
            </a:r>
          </a:p>
          <a:p>
            <a:pPr marL="628015" lvl="1" indent="-353695">
              <a:spcBef>
                <a:spcPts val="800"/>
              </a:spcBef>
              <a:spcAft>
                <a:spcPts val="800"/>
              </a:spcAft>
            </a:pPr>
            <a:r>
              <a:rPr lang="en-US" sz="3200" dirty="0">
                <a:latin typeface="Arial"/>
                <a:cs typeface="Arial"/>
              </a:rPr>
              <a:t>Wake-up (e.g., </a:t>
            </a:r>
            <a:r>
              <a:rPr lang="en-US" sz="3200" dirty="0" err="1">
                <a:latin typeface="Arial"/>
                <a:cs typeface="Arial"/>
              </a:rPr>
              <a:t>Alarmy</a:t>
            </a:r>
            <a:r>
              <a:rPr lang="en-US" sz="3200" dirty="0">
                <a:latin typeface="Arial"/>
                <a:cs typeface="Arial"/>
              </a:rPr>
              <a:t>, </a:t>
            </a:r>
            <a:r>
              <a:rPr lang="en-US" sz="3200" dirty="0" err="1">
                <a:latin typeface="Arial"/>
                <a:cs typeface="Arial"/>
              </a:rPr>
              <a:t>FreakyAlarm</a:t>
            </a:r>
            <a:r>
              <a:rPr lang="en-US" sz="3200" dirty="0">
                <a:latin typeface="Arial"/>
                <a:cs typeface="Arial"/>
              </a:rPr>
              <a:t>)</a:t>
            </a:r>
          </a:p>
          <a:p>
            <a:pPr marL="628015" lvl="1" indent="-353695">
              <a:spcBef>
                <a:spcPts val="800"/>
              </a:spcBef>
              <a:spcAft>
                <a:spcPts val="800"/>
              </a:spcAft>
            </a:pPr>
            <a:r>
              <a:rPr lang="en-US" sz="3200" dirty="0">
                <a:latin typeface="Arial"/>
                <a:cs typeface="Arial"/>
              </a:rPr>
              <a:t>Sleep monitoring (e.g., Sleep Cycle) </a:t>
            </a:r>
          </a:p>
        </p:txBody>
      </p:sp>
    </p:spTree>
    <p:extLst>
      <p:ext uri="{BB962C8B-B14F-4D97-AF65-F5344CB8AC3E}">
        <p14:creationId xmlns:p14="http://schemas.microsoft.com/office/powerpoint/2010/main" val="2683543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3621C-9A57-2C43-9C99-8BBF9B6C92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F65265-6916-014B-B088-858C914C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The Stars of Daily Living Apps</a:t>
            </a:r>
            <a:endParaRPr lang="en-C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8149A-AA16-714D-BE8E-B81398B86E1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0" indent="0">
              <a:buNone/>
            </a:pPr>
            <a:r>
              <a:rPr lang="en-CA" sz="3600" dirty="0"/>
              <a:t>Maegan’s Choice From the list:</a:t>
            </a:r>
          </a:p>
          <a:p>
            <a:pPr marL="361315" indent="-361315"/>
            <a:r>
              <a:rPr lang="en-CA" sz="3200" dirty="0"/>
              <a:t>Mint</a:t>
            </a:r>
          </a:p>
          <a:p>
            <a:pPr marL="361315" indent="-361315"/>
            <a:r>
              <a:rPr lang="en-CA" sz="3200" dirty="0" err="1"/>
              <a:t>Owaves</a:t>
            </a:r>
            <a:endParaRPr lang="en-CA" sz="3200" dirty="0"/>
          </a:p>
          <a:p>
            <a:pPr marL="361315" indent="-361315"/>
            <a:r>
              <a:rPr lang="en-CA" sz="3200" dirty="0"/>
              <a:t>Sleep cycle</a:t>
            </a:r>
          </a:p>
          <a:p>
            <a:pPr marL="361315" indent="-361315"/>
            <a:r>
              <a:rPr lang="en-CA" sz="3200" dirty="0"/>
              <a:t>Relax melodies</a:t>
            </a:r>
            <a:endParaRPr lang="en-CA" sz="2400" dirty="0"/>
          </a:p>
          <a:p>
            <a:pPr marL="0" indent="0">
              <a:buNone/>
            </a:pPr>
            <a:r>
              <a:rPr lang="en-CA" sz="3600" dirty="0">
                <a:latin typeface="Arial"/>
                <a:cs typeface="Arial"/>
              </a:rPr>
              <a:t>Maegan’s addition to the list:</a:t>
            </a:r>
          </a:p>
          <a:p>
            <a:pPr marL="361315" indent="-361315"/>
            <a:r>
              <a:rPr lang="en-CA" sz="3200" dirty="0"/>
              <a:t>Plant nanny</a:t>
            </a:r>
          </a:p>
          <a:p>
            <a:pPr marL="361315" indent="-361315"/>
            <a:r>
              <a:rPr lang="en-CA" sz="3200" dirty="0"/>
              <a:t>Headspace and/or Calm</a:t>
            </a:r>
          </a:p>
        </p:txBody>
      </p:sp>
      <p:pic>
        <p:nvPicPr>
          <p:cNvPr id="6" name="Picture 5" descr="Graphical user interface of the Plant nanny app.&#10;&#10;This Photo by Unknown Author is licensed under CC BY-NC&#10;&#10;&#10;">
            <a:extLst>
              <a:ext uri="{FF2B5EF4-FFF2-40B4-BE49-F238E27FC236}">
                <a16:creationId xmlns:a16="http://schemas.microsoft.com/office/drawing/2014/main" id="{1D944D69-BFCF-CB45-8266-13D82A4D0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7467017" y="3775158"/>
            <a:ext cx="1434764" cy="2347795"/>
          </a:xfrm>
          <a:prstGeom prst="rect">
            <a:avLst/>
          </a:prstGeom>
        </p:spPr>
      </p:pic>
      <p:pic>
        <p:nvPicPr>
          <p:cNvPr id="9" name="Picture 8" descr="A picture of the Headspace app icon.&#10;&#10;This Photo by Unknown Author is licensed under CC BY-NC-ND">
            <a:extLst>
              <a:ext uri="{FF2B5EF4-FFF2-40B4-BE49-F238E27FC236}">
                <a16:creationId xmlns:a16="http://schemas.microsoft.com/office/drawing/2014/main" id="{EDDA0CED-0A44-1C4F-BFE6-C136CA482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9872634" y="3972658"/>
            <a:ext cx="1704411" cy="1848244"/>
          </a:xfrm>
          <a:prstGeom prst="rect">
            <a:avLst/>
          </a:prstGeom>
        </p:spPr>
      </p:pic>
      <p:pic>
        <p:nvPicPr>
          <p:cNvPr id="12" name="Picture 11" descr="Picture of the Sleep cycle App Icon.&#10;&#10;This Photo by Unknown Author is licensed under CC BY-NC-ND">
            <a:extLst>
              <a:ext uri="{FF2B5EF4-FFF2-40B4-BE49-F238E27FC236}">
                <a16:creationId xmlns:a16="http://schemas.microsoft.com/office/drawing/2014/main" id="{47142490-FAF6-644C-9F1F-562BCD6D50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7533757" y="2540058"/>
            <a:ext cx="1075110" cy="1075110"/>
          </a:xfrm>
          <a:prstGeom prst="rect">
            <a:avLst/>
          </a:prstGeom>
        </p:spPr>
      </p:pic>
      <p:pic>
        <p:nvPicPr>
          <p:cNvPr id="15" name="Picture 14" descr="Picture of the the Mint app on multiple electronic devices.&#10;&#10;This Photo by Unknown Author is licensed under CC BY-NC-ND">
            <a:extLst>
              <a:ext uri="{FF2B5EF4-FFF2-40B4-BE49-F238E27FC236}">
                <a16:creationId xmlns:a16="http://schemas.microsoft.com/office/drawing/2014/main" id="{8A5E73EA-690D-A24A-AE7A-73624FE1A6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0"/>
              </a:ext>
            </a:extLst>
          </a:blip>
          <a:stretch>
            <a:fillRect/>
          </a:stretch>
        </p:blipFill>
        <p:spPr>
          <a:xfrm>
            <a:off x="8953928" y="1542998"/>
            <a:ext cx="2623117" cy="1674139"/>
          </a:xfrm>
          <a:prstGeom prst="rect">
            <a:avLst/>
          </a:prstGeom>
        </p:spPr>
      </p:pic>
      <p:pic>
        <p:nvPicPr>
          <p:cNvPr id="18" name="Picture 17" descr="A picture of the Relax melodies app icon.&#10;&#10;This Photo by Unknown Author is licensed under CC BY-NC">
            <a:extLst>
              <a:ext uri="{FF2B5EF4-FFF2-40B4-BE49-F238E27FC236}">
                <a16:creationId xmlns:a16="http://schemas.microsoft.com/office/drawing/2014/main" id="{E985DA25-989E-614C-87A7-011E2E0787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2"/>
              </a:ext>
            </a:extLst>
          </a:blip>
          <a:stretch>
            <a:fillRect/>
          </a:stretch>
        </p:blipFill>
        <p:spPr>
          <a:xfrm>
            <a:off x="7485966" y="1257167"/>
            <a:ext cx="1122901" cy="112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36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DA8B0-DBDD-7740-8A3E-3743EAB610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C45DD9-C917-D14B-A206-0F983DBF6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What’s happened since?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0C5BA-4386-FE46-B1A9-7F930250579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CA" sz="3600" dirty="0"/>
              <a:t>Study: Use of technologies for schoolwork</a:t>
            </a:r>
            <a:r>
              <a:rPr lang="en-CA" sz="3600" baseline="30000" dirty="0"/>
              <a:t>1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200" dirty="0"/>
              <a:t>Online questionnaire Fall 2020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200" dirty="0"/>
              <a:t>237 Canadian university and college students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CA" sz="2800" dirty="0"/>
              <a:t>With and without disabilities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200" dirty="0"/>
              <a:t>Data presently being analysed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CA" sz="2800" dirty="0"/>
              <a:t>Students with ADHD (primary focus)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6353180"/>
            <a:ext cx="104240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CA" sz="12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CA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Fichten, C., &amp; Budd, J. (2021). [What apps do students with ADHD and nondisabled students use and like?]. Unpublished raw data</a:t>
            </a:r>
            <a:r>
              <a:rPr lang="en-CA" sz="12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CA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76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B7219-C993-9C41-8749-40E4BD727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5DBFF-2C9E-9F43-86CF-A6737476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9057"/>
            <a:ext cx="10972800" cy="684213"/>
          </a:xfrm>
        </p:spPr>
        <p:txBody>
          <a:bodyPr/>
          <a:lstStyle/>
          <a:p>
            <a:r>
              <a:rPr lang="en-CA" dirty="0"/>
              <a:t>Apps Tried by Students </a:t>
            </a:r>
          </a:p>
        </p:txBody>
      </p:sp>
      <p:graphicFrame>
        <p:nvGraphicFramePr>
          <p:cNvPr id="10" name="Content Placeholder 9" descr="Table showing the top 5 of the most frequently used apps by students. Students with ADHD, but no LD (n=35) used the following: 63% Dropbox, 57% Google Calendar, 31% Evernote, 26% Quizlet, and 17% To Do / Wunderlist. Participants with ADHD and all other disabilities (n=57) used the following: 65% Dropbox, 61% Google Calendar, 30% Evernote, 30% Quizlet, and 25 % Read &amp; Write. Students without disabilities (n=74) used the following: 59% Dropbox, 57% Google Calendar, 39% Quizlet, 18% Evernote, and 8% To Do/ Wunderlist.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37696223"/>
              </p:ext>
            </p:extLst>
          </p:nvPr>
        </p:nvGraphicFramePr>
        <p:xfrm>
          <a:off x="318284" y="1437870"/>
          <a:ext cx="11555432" cy="2732330"/>
        </p:xfrm>
        <a:graphic>
          <a:graphicData uri="http://schemas.openxmlformats.org/drawingml/2006/table">
            <a:tbl>
              <a:tblPr/>
              <a:tblGrid>
                <a:gridCol w="584830">
                  <a:extLst>
                    <a:ext uri="{9D8B030D-6E8A-4147-A177-3AD203B41FA5}">
                      <a16:colId xmlns:a16="http://schemas.microsoft.com/office/drawing/2014/main" val="2094426852"/>
                    </a:ext>
                  </a:extLst>
                </a:gridCol>
                <a:gridCol w="3307314">
                  <a:extLst>
                    <a:ext uri="{9D8B030D-6E8A-4147-A177-3AD203B41FA5}">
                      <a16:colId xmlns:a16="http://schemas.microsoft.com/office/drawing/2014/main" val="1492571300"/>
                    </a:ext>
                  </a:extLst>
                </a:gridCol>
                <a:gridCol w="705829">
                  <a:extLst>
                    <a:ext uri="{9D8B030D-6E8A-4147-A177-3AD203B41FA5}">
                      <a16:colId xmlns:a16="http://schemas.microsoft.com/office/drawing/2014/main" val="2812406884"/>
                    </a:ext>
                  </a:extLst>
                </a:gridCol>
                <a:gridCol w="3307314">
                  <a:extLst>
                    <a:ext uri="{9D8B030D-6E8A-4147-A177-3AD203B41FA5}">
                      <a16:colId xmlns:a16="http://schemas.microsoft.com/office/drawing/2014/main" val="2058459"/>
                    </a:ext>
                  </a:extLst>
                </a:gridCol>
                <a:gridCol w="483997">
                  <a:extLst>
                    <a:ext uri="{9D8B030D-6E8A-4147-A177-3AD203B41FA5}">
                      <a16:colId xmlns:a16="http://schemas.microsoft.com/office/drawing/2014/main" val="4262466058"/>
                    </a:ext>
                  </a:extLst>
                </a:gridCol>
                <a:gridCol w="3166148">
                  <a:extLst>
                    <a:ext uri="{9D8B030D-6E8A-4147-A177-3AD203B41FA5}">
                      <a16:colId xmlns:a16="http://schemas.microsoft.com/office/drawing/2014/main" val="566099807"/>
                    </a:ext>
                  </a:extLst>
                </a:gridCol>
              </a:tblGrid>
              <a:tr h="35273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 with ADHD but no LD </a:t>
                      </a:r>
                    </a:p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35</a:t>
                      </a:r>
                    </a:p>
                  </a:txBody>
                  <a:tcPr marL="6350" marR="6350" marT="635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participants with ADHD </a:t>
                      </a:r>
                    </a:p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57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nondisabled participants </a:t>
                      </a:r>
                    </a:p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n=74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452684"/>
                  </a:ext>
                </a:extLst>
              </a:tr>
              <a:tr h="352730"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app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app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app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344634"/>
                  </a:ext>
                </a:extLst>
              </a:tr>
              <a:tr h="352730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Dropbox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Dropbox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Dropbox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412841"/>
                  </a:ext>
                </a:extLst>
              </a:tr>
              <a:tr h="352730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Google Calendar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Google Calendar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Google Calendar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304240"/>
                  </a:ext>
                </a:extLst>
              </a:tr>
              <a:tr h="352730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Evernote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Evernote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Quizlet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783261"/>
                  </a:ext>
                </a:extLst>
              </a:tr>
              <a:tr h="352730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Quizlet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Quizlet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Evernote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4587730"/>
                  </a:ext>
                </a:extLst>
              </a:tr>
              <a:tr h="352730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 Do / Wunderlist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Read &amp; Write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 Do / Wunderlist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277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064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Apps Liked by Students</a:t>
            </a:r>
          </a:p>
        </p:txBody>
      </p:sp>
      <p:graphicFrame>
        <p:nvGraphicFramePr>
          <p:cNvPr id="5" name="Content Placeholder 4" descr="Table showing the top 5 apps that students liked: Participants with ADHD, but not LD (n=35) liked  the following apps: 43% Google Calendar, 34% Dropbox, 20% Quizlet, 11% Read &amp; Write, and 9% Evernote. Participants with ADHD and other disabilities (n=57) liked the following apps: 47% Google Calendar, 35% Dropbox, 25% Quizlet, 18% Read &amp; Write, and 7% Evernote. Students without disabilities (n=74) liked the following apps: 45% Google Calendar, 36% Dropbox, 32% Quizlet, 8% Evernote, and 4% Pomodoro Timer &amp; To Do List.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36270951"/>
              </p:ext>
            </p:extLst>
          </p:nvPr>
        </p:nvGraphicFramePr>
        <p:xfrm>
          <a:off x="359847" y="1571554"/>
          <a:ext cx="11472306" cy="2862038"/>
        </p:xfrm>
        <a:graphic>
          <a:graphicData uri="http://schemas.openxmlformats.org/drawingml/2006/table">
            <a:tbl>
              <a:tblPr/>
              <a:tblGrid>
                <a:gridCol w="580623">
                  <a:extLst>
                    <a:ext uri="{9D8B030D-6E8A-4147-A177-3AD203B41FA5}">
                      <a16:colId xmlns:a16="http://schemas.microsoft.com/office/drawing/2014/main" val="1253223796"/>
                    </a:ext>
                  </a:extLst>
                </a:gridCol>
                <a:gridCol w="3283522">
                  <a:extLst>
                    <a:ext uri="{9D8B030D-6E8A-4147-A177-3AD203B41FA5}">
                      <a16:colId xmlns:a16="http://schemas.microsoft.com/office/drawing/2014/main" val="2674692170"/>
                    </a:ext>
                  </a:extLst>
                </a:gridCol>
                <a:gridCol w="700752">
                  <a:extLst>
                    <a:ext uri="{9D8B030D-6E8A-4147-A177-3AD203B41FA5}">
                      <a16:colId xmlns:a16="http://schemas.microsoft.com/office/drawing/2014/main" val="2341182393"/>
                    </a:ext>
                  </a:extLst>
                </a:gridCol>
                <a:gridCol w="3283522">
                  <a:extLst>
                    <a:ext uri="{9D8B030D-6E8A-4147-A177-3AD203B41FA5}">
                      <a16:colId xmlns:a16="http://schemas.microsoft.com/office/drawing/2014/main" val="1686964661"/>
                    </a:ext>
                  </a:extLst>
                </a:gridCol>
                <a:gridCol w="480515">
                  <a:extLst>
                    <a:ext uri="{9D8B030D-6E8A-4147-A177-3AD203B41FA5}">
                      <a16:colId xmlns:a16="http://schemas.microsoft.com/office/drawing/2014/main" val="4154307170"/>
                    </a:ext>
                  </a:extLst>
                </a:gridCol>
                <a:gridCol w="3143372">
                  <a:extLst>
                    <a:ext uri="{9D8B030D-6E8A-4147-A177-3AD203B41FA5}">
                      <a16:colId xmlns:a16="http://schemas.microsoft.com/office/drawing/2014/main" val="1845956006"/>
                    </a:ext>
                  </a:extLst>
                </a:gridCol>
              </a:tblGrid>
              <a:tr h="37434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 with ADHD but no LD </a:t>
                      </a:r>
                    </a:p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35</a:t>
                      </a:r>
                    </a:p>
                  </a:txBody>
                  <a:tcPr marL="6350" marR="6350" marT="635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participants with ADHD </a:t>
                      </a:r>
                    </a:p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57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nondisabled participants </a:t>
                      </a:r>
                    </a:p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n=74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49294"/>
                  </a:ext>
                </a:extLst>
              </a:tr>
              <a:tr h="374348"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app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app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of app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8989133"/>
                  </a:ext>
                </a:extLst>
              </a:tr>
              <a:tr h="374348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43%</a:t>
                      </a:r>
                    </a:p>
                  </a:txBody>
                  <a:tcPr marL="6350" marR="6350" marT="635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Google Calendar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Google Calendar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Google Calendar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323098"/>
                  </a:ext>
                </a:extLst>
              </a:tr>
              <a:tr h="374348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6350" marR="6350" marT="635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Dropbox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Dropbox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Dropbox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686965"/>
                  </a:ext>
                </a:extLst>
              </a:tr>
              <a:tr h="374348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6350" marR="6350" marT="635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Quizlet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Quizlet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Quizlet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458571"/>
                  </a:ext>
                </a:extLst>
              </a:tr>
              <a:tr h="374348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6350" marR="6350" marT="635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Read &amp; Write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952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Read &amp; Write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Evernote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550968"/>
                  </a:ext>
                </a:extLst>
              </a:tr>
              <a:tr h="374348"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6350" marR="6350" marT="635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Evernote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19050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Evernote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Pomodoro Timer &amp; To Do List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578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744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67F6B-5D4E-594D-A7D9-8EB7831E00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1CEFF-2311-D84C-B4F0-E59BEAAA5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245EB-AFDD-D046-AB5C-4E1E910BDF1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ADHD Interviews</a:t>
            </a:r>
            <a:r>
              <a:rPr lang="en-US" dirty="0"/>
              <a:t> 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Questions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US" sz="3000" dirty="0"/>
              <a:t>Use of Apps for academic work </a:t>
            </a:r>
          </a:p>
          <a:p>
            <a:pPr lvl="3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In-class </a:t>
            </a:r>
          </a:p>
          <a:p>
            <a:pPr lvl="3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Out-of-class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US" sz="3000" dirty="0"/>
              <a:t>Level of satisfaction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US" sz="3000" dirty="0"/>
              <a:t>Wish list</a:t>
            </a:r>
            <a:endParaRPr lang="en-CA" sz="3000" dirty="0"/>
          </a:p>
        </p:txBody>
      </p:sp>
      <p:pic>
        <p:nvPicPr>
          <p:cNvPr id="12" name="Picture 11" descr="image of people sitting in circle with clouds representing their thoughts and opinions.&#10;&#10;This Photo by Unknown Author is licensed under CC BY-SA-NC">
            <a:extLst>
              <a:ext uri="{FF2B5EF4-FFF2-40B4-BE49-F238E27FC236}">
                <a16:creationId xmlns:a16="http://schemas.microsoft.com/office/drawing/2014/main" id="{7DD628A6-1CFE-674A-839E-1790BE18E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7418229" y="1260854"/>
            <a:ext cx="4164171" cy="26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06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5DEBF-76E8-8D47-8329-C2BF473797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206447-12BC-AD40-A9F2-6334ADD27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Take-Aways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871EA-C641-5441-84AA-4B94562098F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Most apps work across various devices </a:t>
            </a:r>
            <a:endParaRPr lang="en-US" dirty="0"/>
          </a:p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Importance of daily life apps </a:t>
            </a:r>
          </a:p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Technology rapidly changing</a:t>
            </a:r>
          </a:p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Same apps tried and liked across groups</a:t>
            </a:r>
          </a:p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Opportunities needed to explore apps</a:t>
            </a:r>
          </a:p>
        </p:txBody>
      </p:sp>
    </p:spTree>
    <p:extLst>
      <p:ext uri="{BB962C8B-B14F-4D97-AF65-F5344CB8AC3E}">
        <p14:creationId xmlns:p14="http://schemas.microsoft.com/office/powerpoint/2010/main" val="271398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31F98-A19B-47CA-A942-B9D0536385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7C26E8-D9EC-465E-9C8B-0E2DFAE83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Presentation Objectives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74A59-61E6-49FD-A3B5-57563F45DED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Relevance and Main Characteristics of ADHD</a:t>
            </a:r>
          </a:p>
          <a:p>
            <a:pPr>
              <a:spcAft>
                <a:spcPts val="600"/>
              </a:spcAft>
            </a:pPr>
            <a:r>
              <a:rPr lang="en-US" dirty="0"/>
              <a:t>Mobile Apps Study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3600" dirty="0"/>
              <a:t>Schoolwork Apps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3600" dirty="0"/>
              <a:t>Daily Living Apps</a:t>
            </a:r>
          </a:p>
          <a:p>
            <a:pPr>
              <a:spcAft>
                <a:spcPts val="600"/>
              </a:spcAft>
            </a:pPr>
            <a:r>
              <a:rPr lang="en-US" dirty="0"/>
              <a:t>Take-Aways</a:t>
            </a:r>
          </a:p>
        </p:txBody>
      </p:sp>
      <p:sp>
        <p:nvSpPr>
          <p:cNvPr id="5" name="5-Point Star 4" descr="Picture of a star. ">
            <a:extLst>
              <a:ext uri="{FF2B5EF4-FFF2-40B4-BE49-F238E27FC236}">
                <a16:creationId xmlns:a16="http://schemas.microsoft.com/office/drawing/2014/main" id="{1C2B4A8E-DBFC-E64F-BDBF-8A70AFBF655A}"/>
              </a:ext>
            </a:extLst>
          </p:cNvPr>
          <p:cNvSpPr/>
          <p:nvPr/>
        </p:nvSpPr>
        <p:spPr>
          <a:xfrm>
            <a:off x="5141134" y="2845145"/>
            <a:ext cx="474133" cy="52493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5-Point Star 5" descr="Picture of a star. ">
            <a:extLst>
              <a:ext uri="{FF2B5EF4-FFF2-40B4-BE49-F238E27FC236}">
                <a16:creationId xmlns:a16="http://schemas.microsoft.com/office/drawing/2014/main" id="{9FC370FE-E7C3-9F42-A5E3-7E6C314124E8}"/>
              </a:ext>
            </a:extLst>
          </p:cNvPr>
          <p:cNvSpPr/>
          <p:nvPr/>
        </p:nvSpPr>
        <p:spPr>
          <a:xfrm>
            <a:off x="5141134" y="3539757"/>
            <a:ext cx="474133" cy="52493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 descr="A picture of a student with multiple sources of distraction, such as a cellphone to their ear, the computer with chat opened, music playing, drinking, fidgeting, parents asking to clean up the room, etc. All this while completing schoolwork.&#10;&#10;This Photo by Unknown Author is licensed under CC BY">
            <a:extLst>
              <a:ext uri="{FF2B5EF4-FFF2-40B4-BE49-F238E27FC236}">
                <a16:creationId xmlns:a16="http://schemas.microsoft.com/office/drawing/2014/main" id="{F1B728F0-BB7C-0246-9D47-4194F7B453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6733309" y="3218515"/>
            <a:ext cx="4772891" cy="281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91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04E5A-C051-DB49-8225-2DBC24D13C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841E9-DFCB-064E-99CF-CC54F189A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8273"/>
            <a:ext cx="10972800" cy="684213"/>
          </a:xfrm>
        </p:spPr>
        <p:txBody>
          <a:bodyPr/>
          <a:lstStyle/>
          <a:p>
            <a:r>
              <a:rPr lang="en-CA" dirty="0"/>
              <a:t>Thank you! Questions?</a:t>
            </a:r>
          </a:p>
        </p:txBody>
      </p:sp>
      <p:pic>
        <p:nvPicPr>
          <p:cNvPr id="3074" name="Picture 2" descr="Photo with acknowledgements written in several languages.&#10;&#10;Copyright is http://pulse-coaching.com/wp-content/uploads/2015/02/merci.png">
            <a:extLst>
              <a:ext uri="{FF2B5EF4-FFF2-40B4-BE49-F238E27FC236}">
                <a16:creationId xmlns:a16="http://schemas.microsoft.com/office/drawing/2014/main" id="{C660A114-6EAB-984A-9593-68D27797FECA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85898"/>
            <a:ext cx="6021719" cy="286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2B2361-76AA-244B-9F41-7A6CE5181841}"/>
              </a:ext>
            </a:extLst>
          </p:cNvPr>
          <p:cNvSpPr txBox="1"/>
          <p:nvPr/>
        </p:nvSpPr>
        <p:spPr>
          <a:xfrm>
            <a:off x="647700" y="4402667"/>
            <a:ext cx="1089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Adaptech Research Network: 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  <a:hlinkClick r:id="rId3" tooltip=" http://www.adaptech.org/"/>
              </a:rPr>
              <a:t>http://www.adaptech.org/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ctr"/>
            <a:r>
              <a:rPr lang="en-CA" sz="2800" dirty="0" err="1">
                <a:latin typeface="Arial" panose="020B0604020202020204" pitchFamily="34" charset="0"/>
                <a:cs typeface="Arial" panose="020B0604020202020204" pitchFamily="34" charset="0"/>
              </a:rPr>
              <a:t>Anick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 Legault: </a:t>
            </a:r>
            <a:r>
              <a:rPr lang="en-CA" sz="2800" u="sng" dirty="0">
                <a:latin typeface="Arial" panose="020B0604020202020204" pitchFamily="34" charset="0"/>
                <a:cs typeface="Arial" panose="020B0604020202020204" pitchFamily="34" charset="0"/>
                <a:hlinkClick r:id="rId4" tooltip="aclegault@dawsoncollege.qc.ca"/>
              </a:rPr>
              <a:t>aclegault@dawsoncollege.qc.ca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Alice Havel: 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  <a:hlinkClick r:id="rId5" tooltip="ahavel@dawsoncollege.qc.ca​"/>
              </a:rPr>
              <a:t>ahavel@dawsoncollege.qc.ca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  <a:hlinkClick r:id="rId5" tooltip="ahavel@dawsoncollege.qc.ca​"/>
              </a:rPr>
              <a:t>​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Image of a cartoon character leaning on a question mark. &#10;&#10;This Photo by Unknown Author is licensed under CC BY-SA">
            <a:extLst>
              <a:ext uri="{FF2B5EF4-FFF2-40B4-BE49-F238E27FC236}">
                <a16:creationId xmlns:a16="http://schemas.microsoft.com/office/drawing/2014/main" id="{2742311A-2C6F-F841-AB01-8CA3EE2186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7492111" y="1397265"/>
            <a:ext cx="2444750" cy="244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23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EA700-E71F-4D50-8D0E-8E4B824BA4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B4615B-6EE9-46B5-B1DC-632F4DCF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174"/>
            <a:ext cx="10972800" cy="684213"/>
          </a:xfrm>
        </p:spPr>
        <p:txBody>
          <a:bodyPr/>
          <a:lstStyle/>
          <a:p>
            <a:r>
              <a:rPr lang="en-US" dirty="0"/>
              <a:t>Relevance of</a:t>
            </a:r>
            <a:r>
              <a:rPr lang="en-CA" dirty="0"/>
              <a:t> ADHD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74012-9BC8-428F-94D3-49C05BF795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en-US" sz="3600" dirty="0"/>
              <a:t>Between 28% - 38% of post-secondary students with disabilities have ADHD</a:t>
            </a:r>
            <a:r>
              <a:rPr lang="en-CA" sz="3600" baseline="30000" dirty="0"/>
              <a:t>1</a:t>
            </a:r>
            <a:endParaRPr lang="en-CA" sz="3600" dirty="0"/>
          </a:p>
          <a:p>
            <a:pPr lvl="0">
              <a:spcAft>
                <a:spcPts val="600"/>
              </a:spcAft>
            </a:pPr>
            <a:r>
              <a:rPr lang="en-US" sz="3600" dirty="0"/>
              <a:t>Poor academic performance</a:t>
            </a:r>
            <a:r>
              <a:rPr lang="en-US" sz="3600" baseline="30000" dirty="0"/>
              <a:t>2</a:t>
            </a:r>
            <a:endParaRPr lang="en-CA" sz="3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Lower grades</a:t>
            </a:r>
            <a:endParaRPr lang="en-CA" sz="3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Less likely to graduate</a:t>
            </a:r>
            <a:endParaRPr lang="en-CA" sz="3200" dirty="0"/>
          </a:p>
          <a:p>
            <a:pPr lvl="0">
              <a:spcAft>
                <a:spcPts val="600"/>
              </a:spcAft>
            </a:pPr>
            <a:r>
              <a:rPr lang="en-US" sz="3600" dirty="0"/>
              <a:t>Isolating ADHD</a:t>
            </a:r>
            <a:endParaRPr lang="en-CA" sz="3600" dirty="0"/>
          </a:p>
        </p:txBody>
      </p:sp>
      <p:graphicFrame>
        <p:nvGraphicFramePr>
          <p:cNvPr id="6" name="Chart 5" descr="A pie chart showing that 30% of all students with disabilities have ADHD, while the other 70% have other disabilities.">
            <a:extLst>
              <a:ext uri="{FF2B5EF4-FFF2-40B4-BE49-F238E27FC236}">
                <a16:creationId xmlns:a16="http://schemas.microsoft.com/office/drawing/2014/main" id="{ADC63F89-A85A-3E43-9460-D0DD724631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8395140"/>
              </p:ext>
            </p:extLst>
          </p:nvPr>
        </p:nvGraphicFramePr>
        <p:xfrm>
          <a:off x="7315200" y="2481943"/>
          <a:ext cx="4267200" cy="3478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96DD74C-1E0D-904A-BE89-FB65B54D296C}"/>
              </a:ext>
            </a:extLst>
          </p:cNvPr>
          <p:cNvSpPr txBox="1"/>
          <p:nvPr/>
        </p:nvSpPr>
        <p:spPr>
          <a:xfrm>
            <a:off x="481263" y="6156775"/>
            <a:ext cx="115075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Fichten, C., Jorgensen, M., King, L., Havel, A., Heiman, T., Olenik-Shemesh, D., &amp; Kaspi-Tsahor, D. (2019). Mobile technologies that help post-secondary students succeed: A pilot study of Canadian and Israeli professionals and students with disabilities. International Research in Higher Education, 4(3), 35-50. https://</a:t>
            </a:r>
            <a:r>
              <a:rPr lang="en-CA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/10.5430/irhe.v4n3p35</a:t>
            </a:r>
          </a:p>
          <a:p>
            <a:r>
              <a:rPr lang="en-US" sz="105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Budd, J., Fichten, C., Jorgensen, M., Havel, A., &amp; Flanagan, T. (2016). Postsecondary students with specific learning disabilities and with attention deficit hyperactivity disorder should not be considered as a unified group for research or practice. Journal of Education and Training Studies (JETS), 4(4), 206-216. https://</a:t>
            </a:r>
            <a:r>
              <a:rPr lang="en-CA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/10.11114/jets.v4i4.1255</a:t>
            </a:r>
          </a:p>
        </p:txBody>
      </p:sp>
    </p:spTree>
    <p:extLst>
      <p:ext uri="{BB962C8B-B14F-4D97-AF65-F5344CB8AC3E}">
        <p14:creationId xmlns:p14="http://schemas.microsoft.com/office/powerpoint/2010/main" val="2905684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17CDB-3FC4-F34A-B0F4-FF89DE3268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B34C10-5F5A-BD4A-8D4D-05D38C5D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Main Characteristics of ADHD</a:t>
            </a:r>
            <a:r>
              <a:rPr lang="en-CA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C16BF-CD92-5844-AAAF-435EA7EC867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361315" lvl="0" indent="-361315"/>
            <a:r>
              <a:rPr lang="en-US" sz="3600" dirty="0"/>
              <a:t>Deficits in executive functioning </a:t>
            </a:r>
            <a:endParaRPr lang="en-CA" sz="3600" dirty="0"/>
          </a:p>
          <a:p>
            <a:pPr marL="628015" lvl="1" indent="-353695"/>
            <a:r>
              <a:rPr lang="en-US" sz="3200" dirty="0"/>
              <a:t>Time management</a:t>
            </a:r>
            <a:endParaRPr lang="en-CA" sz="3200" dirty="0"/>
          </a:p>
          <a:p>
            <a:pPr marL="628015" lvl="1" indent="-353695"/>
            <a:r>
              <a:rPr lang="en-US" sz="3200" dirty="0"/>
              <a:t>Organization </a:t>
            </a:r>
            <a:endParaRPr lang="en-CA" sz="3200" dirty="0"/>
          </a:p>
          <a:p>
            <a:pPr marL="628015" lvl="1" indent="-353695"/>
            <a:r>
              <a:rPr lang="en-US" sz="3200" dirty="0"/>
              <a:t>Motivation</a:t>
            </a:r>
          </a:p>
          <a:p>
            <a:pPr marL="628015" lvl="1" indent="-353695"/>
            <a:r>
              <a:rPr lang="en-US" sz="3200" dirty="0"/>
              <a:t>Focus</a:t>
            </a:r>
            <a:endParaRPr lang="en-CA" sz="3200" dirty="0"/>
          </a:p>
          <a:p>
            <a:pPr marL="361315" lvl="0" indent="-361315"/>
            <a:r>
              <a:rPr lang="en-US" sz="3600" dirty="0"/>
              <a:t>Academic difficulties with</a:t>
            </a:r>
            <a:endParaRPr lang="en-CA" sz="3600" dirty="0"/>
          </a:p>
          <a:p>
            <a:pPr marL="628015" lvl="1" indent="-353695"/>
            <a:r>
              <a:rPr lang="en-US" sz="3200" dirty="0"/>
              <a:t>Reading comprehension</a:t>
            </a:r>
            <a:endParaRPr lang="en-CA" sz="3200" dirty="0"/>
          </a:p>
          <a:p>
            <a:pPr marL="628015" lvl="1" indent="-353695"/>
            <a:r>
              <a:rPr lang="en-US" sz="3200" dirty="0"/>
              <a:t>Lengthy writing assignments</a:t>
            </a:r>
            <a:endParaRPr lang="en-CA" sz="3200" dirty="0"/>
          </a:p>
        </p:txBody>
      </p:sp>
      <p:pic>
        <p:nvPicPr>
          <p:cNvPr id="6" name="Picture 5" descr="A picture of a child's head with clouds naming deficits in executive functioning skills associated with ADHD including: follow directions, control impulses, focus, be patient, pay attention, take turns, and persevere.&#10;&#10;This Photo by Unknown Author is licensed under CC BY-SA">
            <a:extLst>
              <a:ext uri="{FF2B5EF4-FFF2-40B4-BE49-F238E27FC236}">
                <a16:creationId xmlns:a16="http://schemas.microsoft.com/office/drawing/2014/main" id="{8238789D-D606-0C4A-BD49-E06DDE236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7838383" y="1167206"/>
            <a:ext cx="3744017" cy="49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70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E49AA-5A09-5347-9B2C-E50D03738E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FA3B5-EE82-DD45-8A81-0104D8649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Mobile Apps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D419E-C29E-4045-9967-E174D67DB50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0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99% of American college students own a smartphone</a:t>
            </a:r>
            <a:r>
              <a:rPr lang="en-US" sz="3600" baseline="30000" dirty="0"/>
              <a:t>1</a:t>
            </a:r>
            <a:endParaRPr lang="en-CA" sz="3600" dirty="0"/>
          </a:p>
          <a:p>
            <a:pPr lvl="0"/>
            <a:r>
              <a:rPr lang="en-US" sz="3600" dirty="0"/>
              <a:t>Advantages of mobile devices </a:t>
            </a:r>
            <a:endParaRPr lang="en-CA" sz="3600" dirty="0"/>
          </a:p>
          <a:p>
            <a:pPr lvl="1"/>
            <a:r>
              <a:rPr lang="en-US" sz="3200" dirty="0"/>
              <a:t>Device portability – always handy! </a:t>
            </a:r>
            <a:endParaRPr lang="en-CA" sz="3200" dirty="0"/>
          </a:p>
          <a:p>
            <a:pPr lvl="1"/>
            <a:r>
              <a:rPr lang="en-US" sz="3200" dirty="0"/>
              <a:t>User mobility – log in anywhere!</a:t>
            </a:r>
          </a:p>
          <a:p>
            <a:pPr lvl="1"/>
            <a:r>
              <a:rPr lang="en-US" sz="3200" dirty="0"/>
              <a:t>In-class learning and pedagogical tool</a:t>
            </a:r>
            <a:r>
              <a:rPr lang="en-US" sz="3200" baseline="30000" dirty="0"/>
              <a:t>2, 3</a:t>
            </a:r>
            <a:endParaRPr lang="en-US" sz="3200" dirty="0"/>
          </a:p>
          <a:p>
            <a:pPr lvl="2"/>
            <a:r>
              <a:rPr lang="en-US" sz="2800" dirty="0"/>
              <a:t>Download useful apps, quizzes, polls, exams, sensitive questions, etc.</a:t>
            </a:r>
            <a:endParaRPr lang="en-US" sz="2800" baseline="30000" dirty="0"/>
          </a:p>
        </p:txBody>
      </p:sp>
      <p:pic>
        <p:nvPicPr>
          <p:cNvPr id="7" name="Picture 6" descr="Electronic device lying flat with the icons for many apps floting above it.&#10;&#10;This Photo by Unknown Author is licensed under CC BY-SA-NC">
            <a:extLst>
              <a:ext uri="{FF2B5EF4-FFF2-40B4-BE49-F238E27FC236}">
                <a16:creationId xmlns:a16="http://schemas.microsoft.com/office/drawing/2014/main" id="{BD4187EA-6462-0E42-803F-79E07A0031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8364636" y="2226870"/>
            <a:ext cx="3141564" cy="19530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50F5FA-80D7-6141-96FE-DBF09F9E3CCD}"/>
              </a:ext>
            </a:extLst>
          </p:cNvPr>
          <p:cNvSpPr txBox="1"/>
          <p:nvPr/>
        </p:nvSpPr>
        <p:spPr>
          <a:xfrm>
            <a:off x="609600" y="5746611"/>
            <a:ext cx="111252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Seilhamer, R., Chen, B., Bauer, S., Salter, A., &amp; Bennett, L. (2018). 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Mobile Learning Practices: A Multiyear Study 2012–2016. EDUCAUSE. 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https://er.educause.edu/articles/2018/4/changing-mobile-learning-practices-a-multiyear-study-2012-2016"/>
              </a:rPr>
              <a:t>https://er.educause.edu/articles/2018/4/changing-mobile-learning-practices-a-multiyear-study-2012-2016</a:t>
            </a:r>
            <a:endParaRPr lang="en-C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5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King, L., Legault, A., &amp; Lussier, A. (2020, </a:t>
            </a:r>
            <a:r>
              <a:rPr lang="en-CA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Febraury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28). Exploring pedagogically sound practices for the use of smartphones. </a:t>
            </a:r>
            <a:r>
              <a:rPr lang="en-CA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Profweb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https://www.profweb.ca/en/publications/articles/exploring-pedagogically-sound-practices-for-the-use-of-smartphones</a:t>
            </a:r>
            <a:endParaRPr lang="en-C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5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Profweb Editorial Team, &amp; Legault, A. (2020, September 27). Video tutorials for teachers for the inclusive use of smartphones. </a:t>
            </a:r>
            <a:r>
              <a:rPr lang="en-CA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Profweb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CA" sz="105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https://www.profweb.ca/en/publications/articles/video-tutorials-for-teachers-for-the-inclusive-use-of-smartphones</a:t>
            </a:r>
            <a:endParaRPr lang="en-C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03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29974-C623-E944-BD92-517F1FA0B6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09BD79-6833-AB4B-A1D5-9A1DC42EC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8954"/>
            <a:ext cx="10972800" cy="684213"/>
          </a:xfrm>
        </p:spPr>
        <p:txBody>
          <a:bodyPr/>
          <a:lstStyle/>
          <a:p>
            <a:r>
              <a:rPr lang="en-US" dirty="0"/>
              <a:t>Focus of Study</a:t>
            </a:r>
            <a:r>
              <a:rPr lang="en-US" baseline="30000" dirty="0"/>
              <a:t>1</a:t>
            </a:r>
            <a:r>
              <a:rPr lang="en-CA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8C486-BE8F-7C4F-A867-E5F6A879BEA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0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Goal: Compile comprehensive list of apps</a:t>
            </a:r>
            <a:endParaRPr lang="en-CA" sz="36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For post-secondary students with ADHD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200" dirty="0"/>
              <a:t>Impact on academic success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Directly support schoolwork</a:t>
            </a:r>
            <a:endParaRPr lang="en-CA" sz="32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Also support daily life demands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1FAFBA-060D-544D-945B-CAFECA6B0395}"/>
              </a:ext>
            </a:extLst>
          </p:cNvPr>
          <p:cNvSpPr txBox="1"/>
          <p:nvPr/>
        </p:nvSpPr>
        <p:spPr>
          <a:xfrm>
            <a:off x="533400" y="6243933"/>
            <a:ext cx="1097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Fichten, C. S., Havel, A., Jorgensen, M., Arcuri, R., &amp; Vo, C. (2020). Is there an app for that? Apps for post-secondary students with attention hyperactivity disorder (ADHD). Journal of Education and Training Studies, 8(10), 22-28. 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s://doi.org/10.11114/jets.v8i10.4995"/>
              </a:rPr>
              <a:t>https://doi.org/10.11114/jets.v8i10.4995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57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BABE7-FE92-0847-95D8-F5FE371DFF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382881-4FC0-E249-AB99-59239E8C9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7405"/>
            <a:ext cx="10972800" cy="684213"/>
          </a:xfrm>
        </p:spPr>
        <p:txBody>
          <a:bodyPr/>
          <a:lstStyle/>
          <a:p>
            <a:r>
              <a:rPr lang="en-CA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2858E-EEE2-704B-BA4A-33C4163282D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Examined 23 sources (2017-2020)</a:t>
            </a:r>
            <a:endParaRPr lang="en-CA" sz="36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Web search with Google Scholar 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 err="1">
                <a:hlinkClick r:id="rId3"/>
              </a:rPr>
              <a:t>ADDitude</a:t>
            </a:r>
            <a:r>
              <a:rPr lang="en-US" sz="3200" dirty="0">
                <a:hlinkClick r:id="rId3"/>
              </a:rPr>
              <a:t> Magazine</a:t>
            </a:r>
            <a:endParaRPr lang="en-CA" sz="32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2 web sites (</a:t>
            </a:r>
            <a:r>
              <a:rPr lang="en-US" sz="3200" dirty="0">
                <a:hlinkClick r:id="rId4"/>
              </a:rPr>
              <a:t>CADDRA</a:t>
            </a:r>
            <a:r>
              <a:rPr lang="en-US" sz="3200" dirty="0"/>
              <a:t>, CADSPPE listserv)</a:t>
            </a:r>
            <a:endParaRPr lang="en-CA" sz="32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4 ADHD Facebook groups </a:t>
            </a:r>
            <a:endParaRPr lang="en-CA" sz="32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App Store and Google Play Store (Canada)</a:t>
            </a:r>
            <a:endParaRPr lang="en-CA" sz="32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>
                <a:hlinkClick r:id="rId5"/>
              </a:rPr>
              <a:t>Adaptech focus group study (2018-2019)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2556220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BA8300-2599-6244-AB72-A04A53804A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1CCD2A-F0EE-3C46-A57D-C13E2139D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Limitations of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350B3-8024-3F46-B88E-24289FC2554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Compilation of Apps</a:t>
            </a:r>
          </a:p>
          <a:p>
            <a:pPr marL="628008" lvl="1" indent="-361315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Some only mentioned once</a:t>
            </a:r>
          </a:p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sz="3600" dirty="0"/>
              <a:t>Did not provide</a:t>
            </a:r>
          </a:p>
          <a:p>
            <a:pPr marL="628008" lvl="1" indent="-361315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Number of downloads</a:t>
            </a:r>
            <a:endParaRPr lang="en-CA" sz="3200" dirty="0"/>
          </a:p>
          <a:p>
            <a:pPr marL="628008" lvl="1" indent="-361315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Ratings/satisfaction scores</a:t>
            </a:r>
          </a:p>
          <a:p>
            <a:pPr marL="361315" indent="-361315">
              <a:spcBef>
                <a:spcPts val="800"/>
              </a:spcBef>
              <a:spcAft>
                <a:spcPts val="800"/>
              </a:spcAft>
            </a:pPr>
            <a:r>
              <a:rPr lang="en-US" sz="3600" dirty="0">
                <a:latin typeface="Arial"/>
                <a:cs typeface="Arial"/>
              </a:rPr>
              <a:t>Prices of apps</a:t>
            </a:r>
          </a:p>
          <a:p>
            <a:pPr marL="628015" lvl="1" indent="-353695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Most free or &lt;$10 </a:t>
            </a:r>
          </a:p>
        </p:txBody>
      </p:sp>
      <p:pic>
        <p:nvPicPr>
          <p:cNvPr id="6" name="Picture 5" descr="Picture of a triangle with an exclamation point in the middle.&#10;&#10;This Photo by Unknown Author is licensed under CC BY-SA">
            <a:extLst>
              <a:ext uri="{FF2B5EF4-FFF2-40B4-BE49-F238E27FC236}">
                <a16:creationId xmlns:a16="http://schemas.microsoft.com/office/drawing/2014/main" id="{68BCDAC0-ED29-CD45-84FF-F24DF71BB2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r="27488"/>
          <a:stretch/>
        </p:blipFill>
        <p:spPr>
          <a:xfrm>
            <a:off x="10055942" y="1268760"/>
            <a:ext cx="1450258" cy="13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65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4019C-6988-9A48-AEE3-CA603B77EC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D57FF2-4722-554A-8C9C-BFD4221D8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776E5-395E-9841-9272-FC71E09FF9A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0">
              <a:spcBef>
                <a:spcPts val="800"/>
              </a:spcBef>
              <a:spcAft>
                <a:spcPts val="800"/>
              </a:spcAft>
            </a:pPr>
            <a:r>
              <a:rPr lang="en-US" sz="3600" dirty="0">
                <a:hlinkClick r:id="rId3"/>
              </a:rPr>
              <a:t>Annotated list of apps from 23 sources</a:t>
            </a:r>
            <a:r>
              <a:rPr lang="en-US" sz="3600" baseline="30000" dirty="0"/>
              <a:t>1</a:t>
            </a:r>
            <a:endParaRPr lang="en-CA" sz="36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Total of 131 apps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All available (on August 1</a:t>
            </a:r>
            <a:r>
              <a:rPr lang="en-US" sz="3200" baseline="30000" dirty="0"/>
              <a:t>st</a:t>
            </a:r>
            <a:r>
              <a:rPr lang="en-US" sz="3200" dirty="0"/>
              <a:t>, 2020)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Frequency each mentioned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US" sz="2800" dirty="0"/>
              <a:t>Range of 1-9</a:t>
            </a:r>
            <a:endParaRPr lang="en-CA" sz="2800" dirty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sz="3200" dirty="0"/>
              <a:t>Comprehensive descriptions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9FA98-71AD-0740-8F9A-00AEC082A66A}"/>
              </a:ext>
            </a:extLst>
          </p:cNvPr>
          <p:cNvSpPr txBox="1"/>
          <p:nvPr/>
        </p:nvSpPr>
        <p:spPr>
          <a:xfrm>
            <a:off x="609600" y="6234853"/>
            <a:ext cx="11294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Jorgensen, M., Arcuri, R., Vo, C., &amp; Fichten, C. (2020, August). Comprehensive list of apps related to the academic performance of post-secondary students with ADHD. Adaptech Research Network.</a:t>
            </a:r>
          </a:p>
        </p:txBody>
      </p:sp>
    </p:spTree>
    <p:extLst>
      <p:ext uri="{BB962C8B-B14F-4D97-AF65-F5344CB8AC3E}">
        <p14:creationId xmlns:p14="http://schemas.microsoft.com/office/powerpoint/2010/main" val="14326498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daptechTemplate.potx" id="{E28C797D-506E-476C-8C78-3F34C7E7181D}" vid="{3F51B7E5-E82D-44EF-9F73-F4B355AFFDA7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Origine</Template>
  <TotalTime>6795</TotalTime>
  <Words>1217</Words>
  <Application>Microsoft Office PowerPoint</Application>
  <PresentationFormat>Widescreen</PresentationFormat>
  <Paragraphs>255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Bookman Old Style</vt:lpstr>
      <vt:lpstr>Calibri</vt:lpstr>
      <vt:lpstr>Gill Sans MT</vt:lpstr>
      <vt:lpstr>Tahoma</vt:lpstr>
      <vt:lpstr>Times New Roman</vt:lpstr>
      <vt:lpstr>Wingdings 3</vt:lpstr>
      <vt:lpstr>Origine</vt:lpstr>
      <vt:lpstr>The ADHD Coach That’s in Your Smartphone</vt:lpstr>
      <vt:lpstr>Presentation Objectives</vt:lpstr>
      <vt:lpstr>Relevance of ADHD</vt:lpstr>
      <vt:lpstr>Main Characteristics of ADHD </vt:lpstr>
      <vt:lpstr>Mobile Apps</vt:lpstr>
      <vt:lpstr>Focus of Study1 </vt:lpstr>
      <vt:lpstr>Methodology</vt:lpstr>
      <vt:lpstr>Limitations of Study</vt:lpstr>
      <vt:lpstr>Results</vt:lpstr>
      <vt:lpstr>Schoolwork Apps</vt:lpstr>
      <vt:lpstr>The Stars of Schoolwork Apps</vt:lpstr>
      <vt:lpstr>Daily Living Apps</vt:lpstr>
      <vt:lpstr>Daily Living Apps – Cont’d</vt:lpstr>
      <vt:lpstr>The Stars of Daily Living Apps</vt:lpstr>
      <vt:lpstr>What’s happened since?</vt:lpstr>
      <vt:lpstr>Apps Tried by Students </vt:lpstr>
      <vt:lpstr>Apps Liked by Students</vt:lpstr>
      <vt:lpstr>What’s Next?</vt:lpstr>
      <vt:lpstr>Take-Aways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Anick C. Legault</dc:creator>
  <cp:lastModifiedBy>Adaptech Research Network</cp:lastModifiedBy>
  <cp:revision>84</cp:revision>
  <dcterms:created xsi:type="dcterms:W3CDTF">2021-01-13T19:50:38Z</dcterms:created>
  <dcterms:modified xsi:type="dcterms:W3CDTF">2021-03-16T20:23:48Z</dcterms:modified>
</cp:coreProperties>
</file>