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22"/>
  </p:notesMasterIdLst>
  <p:handoutMasterIdLst>
    <p:handoutMasterId r:id="rId23"/>
  </p:handoutMasterIdLst>
  <p:sldIdLst>
    <p:sldId id="283" r:id="rId2"/>
    <p:sldId id="371" r:id="rId3"/>
    <p:sldId id="409" r:id="rId4"/>
    <p:sldId id="401" r:id="rId5"/>
    <p:sldId id="402" r:id="rId6"/>
    <p:sldId id="412" r:id="rId7"/>
    <p:sldId id="411" r:id="rId8"/>
    <p:sldId id="413" r:id="rId9"/>
    <p:sldId id="415" r:id="rId10"/>
    <p:sldId id="416" r:id="rId11"/>
    <p:sldId id="417" r:id="rId12"/>
    <p:sldId id="418" r:id="rId13"/>
    <p:sldId id="419" r:id="rId14"/>
    <p:sldId id="420" r:id="rId15"/>
    <p:sldId id="422" r:id="rId16"/>
    <p:sldId id="421" r:id="rId17"/>
    <p:sldId id="423" r:id="rId18"/>
    <p:sldId id="425" r:id="rId19"/>
    <p:sldId id="414" r:id="rId20"/>
    <p:sldId id="275" r:id="rId21"/>
  </p:sldIdLst>
  <p:sldSz cx="12192000" cy="6858000"/>
  <p:notesSz cx="7010400" cy="9296400"/>
  <p:defaultTextStyle>
    <a:defPPr>
      <a:defRPr lang="fr-CA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20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ick C. Legault" initials="ACL" lastIdx="1" clrIdx="0">
    <p:extLst>
      <p:ext uri="{19B8F6BF-5375-455C-9EA6-DF929625EA0E}">
        <p15:presenceInfo xmlns:p15="http://schemas.microsoft.com/office/powerpoint/2012/main" userId="S::aclegault@dawsoncollege.qc.ca::416d2180-729d-4e77-9aba-a16c56ca89a9" providerId="AD"/>
      </p:ext>
    </p:extLst>
  </p:cmAuthor>
  <p:cmAuthor id="2" name="Adaptech Research Network" initials="ARN" lastIdx="4" clrIdx="1">
    <p:extLst>
      <p:ext uri="{19B8F6BF-5375-455C-9EA6-DF929625EA0E}">
        <p15:presenceInfo xmlns:p15="http://schemas.microsoft.com/office/powerpoint/2012/main" userId="1d07d7e648b1b8db" providerId="Windows Live"/>
      </p:ext>
    </p:extLst>
  </p:cmAuthor>
  <p:cmAuthor id="3" name="Catherine S. Fichten, Dr." initials="CSFD" lastIdx="1" clrIdx="2">
    <p:extLst>
      <p:ext uri="{19B8F6BF-5375-455C-9EA6-DF929625EA0E}">
        <p15:presenceInfo xmlns:p15="http://schemas.microsoft.com/office/powerpoint/2012/main" userId="Catherine S. Fichten, Dr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C91103"/>
    <a:srgbClr val="CC6600"/>
    <a:srgbClr val="CC9900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0" autoAdjust="0"/>
    <p:restoredTop sz="95711" autoAdjust="0"/>
  </p:normalViewPr>
  <p:slideViewPr>
    <p:cSldViewPr snapToGrid="0">
      <p:cViewPr varScale="1">
        <p:scale>
          <a:sx n="71" d="100"/>
          <a:sy n="71" d="100"/>
        </p:scale>
        <p:origin x="292" y="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2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>
        <p:scale>
          <a:sx n="1" d="2"/>
          <a:sy n="1" d="2"/>
        </p:scale>
        <p:origin x="3379" y="605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2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2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0612" y="0"/>
            <a:ext cx="3038595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4" y="8831584"/>
            <a:ext cx="3037401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latin typeface="Times New Roman" pitchFamily="18" charset="0"/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1833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0612" y="8831584"/>
            <a:ext cx="3038595" cy="462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>
                <a:latin typeface="Times New Roman" pitchFamily="18" charset="0"/>
              </a:defRPr>
            </a:lvl1pPr>
          </a:lstStyle>
          <a:p>
            <a:pPr>
              <a:defRPr/>
            </a:pPr>
            <a:fld id="{94164601-6281-47D0-921F-0F42C8F89E2C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5011298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4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002" y="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06400" y="696913"/>
            <a:ext cx="61976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4405" y="4415791"/>
            <a:ext cx="5141597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CA" noProof="0"/>
              <a:t>Cliquez pour modifier les styles du texte du masque</a:t>
            </a:r>
          </a:p>
          <a:p>
            <a:pPr lvl="1"/>
            <a:r>
              <a:rPr lang="fr-CA" noProof="0"/>
              <a:t>Deuxième niveau</a:t>
            </a:r>
          </a:p>
          <a:p>
            <a:pPr lvl="2"/>
            <a:r>
              <a:rPr lang="fr-CA" noProof="0"/>
              <a:t>Troisième niveau</a:t>
            </a:r>
          </a:p>
          <a:p>
            <a:pPr lvl="3"/>
            <a:r>
              <a:rPr lang="fr-CA" noProof="0"/>
              <a:t>Quatrième niveau</a:t>
            </a:r>
          </a:p>
          <a:p>
            <a:pPr lvl="4"/>
            <a:r>
              <a:rPr lang="fr-CA" noProof="0"/>
              <a:t>Cinquième niveau</a:t>
            </a:r>
          </a:p>
        </p:txBody>
      </p:sp>
      <p:sp>
        <p:nvSpPr>
          <p:cNvPr id="615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4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fr-CA" dirty="0"/>
          </a:p>
        </p:txBody>
      </p:sp>
      <p:sp>
        <p:nvSpPr>
          <p:cNvPr id="615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002" y="8831580"/>
            <a:ext cx="3037401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291" tIns="46145" rIns="92291" bIns="4614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 smtClean="0"/>
            </a:lvl1pPr>
          </a:lstStyle>
          <a:p>
            <a:pPr>
              <a:defRPr/>
            </a:pPr>
            <a:fld id="{DAE4E70F-697E-4098-ACB2-62C4FAF0F957}" type="slidenum">
              <a:rPr lang="fr-CA" altLang="fr-FR"/>
              <a:pPr>
                <a:defRPr/>
              </a:pPr>
              <a:t>‹#›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18445531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Espace réservé de l'image des diapositives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717550" y="1162050"/>
            <a:ext cx="5575300" cy="3136900"/>
          </a:xfrm>
          <a:ln/>
        </p:spPr>
      </p:sp>
      <p:sp>
        <p:nvSpPr>
          <p:cNvPr id="38915" name="Espace réservé des commentair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/>
          </a:p>
        </p:txBody>
      </p:sp>
      <p:sp>
        <p:nvSpPr>
          <p:cNvPr id="38916" name="Espace réservé du numéro de diapositive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1pPr>
            <a:lvl2pPr marL="749859" indent="-288408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2pPr>
            <a:lvl3pPr marL="1153629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3pPr>
            <a:lvl4pPr marL="1615081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4pPr>
            <a:lvl5pPr marL="2076534" indent="-230726">
              <a:spcBef>
                <a:spcPct val="30000"/>
              </a:spcBef>
              <a:defRPr sz="1300">
                <a:solidFill>
                  <a:schemeClr val="tx1"/>
                </a:solidFill>
                <a:latin typeface="Times New Roman" pitchFamily="18" charset="0"/>
              </a:defRPr>
            </a:lvl5pPr>
            <a:lvl6pPr marL="2537985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6pPr>
            <a:lvl7pPr marL="2999437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7pPr>
            <a:lvl8pPr marL="3460889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8pPr>
            <a:lvl9pPr marL="3922340" indent="-230726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spcBef>
                <a:spcPct val="0"/>
              </a:spcBef>
            </a:pPr>
            <a:fld id="{91861CFD-ECC4-4857-B9A2-9B12CBA1AF94}" type="slidenum">
              <a:rPr lang="fr-CA" altLang="fr-FR">
                <a:latin typeface="Tahoma" pitchFamily="34" charset="0"/>
              </a:rPr>
              <a:pPr>
                <a:spcBef>
                  <a:spcPct val="0"/>
                </a:spcBef>
              </a:pPr>
              <a:t>1</a:t>
            </a:fld>
            <a:endParaRPr lang="fr-CA" altLang="fr-FR" dirty="0">
              <a:latin typeface="Tahoma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14287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0D08F7-0A18-484A-AB15-A0B7FE19C275}" type="slidenum">
              <a:rPr lang="fr-CA" altLang="fr-FR" smtClean="0">
                <a:solidFill>
                  <a:prstClr val="black"/>
                </a:solidFill>
              </a:rPr>
              <a:pPr>
                <a:defRPr/>
              </a:pPr>
              <a:t>2</a:t>
            </a:fld>
            <a:endParaRPr lang="fr-CA" altLang="fr-F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02548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4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31376262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5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6671640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6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24954014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12</a:t>
            </a:fld>
            <a:endParaRPr lang="fr-CA" altLang="fr-FR" dirty="0"/>
          </a:p>
        </p:txBody>
      </p:sp>
    </p:spTree>
    <p:extLst>
      <p:ext uri="{BB962C8B-B14F-4D97-AF65-F5344CB8AC3E}">
        <p14:creationId xmlns:p14="http://schemas.microsoft.com/office/powerpoint/2010/main" val="40738369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AE4E70F-697E-4098-ACB2-62C4FAF0F957}" type="slidenum">
              <a:rPr lang="fr-CA" altLang="fr-FR" smtClean="0"/>
              <a:pPr>
                <a:defRPr/>
              </a:pPr>
              <a:t>19</a:t>
            </a:fld>
            <a:endParaRPr lang="fr-CA" altLang="fr-FR" dirty="0"/>
          </a:p>
        </p:txBody>
      </p:sp>
      <p:sp>
        <p:nvSpPr>
          <p:cNvPr id="6" name="Notes Placeholder 5">
            <a:extLst>
              <a:ext uri="{FF2B5EF4-FFF2-40B4-BE49-F238E27FC236}">
                <a16:creationId xmlns:a16="http://schemas.microsoft.com/office/drawing/2014/main" id="{E5D8FFFF-97BB-4EBB-80F8-AFBDA89AD0B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16057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3:notes"/>
          <p:cNvSpPr txBox="1">
            <a:spLocks noGrp="1"/>
          </p:cNvSpPr>
          <p:nvPr>
            <p:ph type="body" idx="1"/>
          </p:nvPr>
        </p:nvSpPr>
        <p:spPr>
          <a:xfrm>
            <a:off x="1239099" y="3278826"/>
            <a:ext cx="6818205" cy="310625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90" name="Google Shape;190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347913" y="517525"/>
            <a:ext cx="4602162" cy="2589213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20372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040175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4.jpeg"/><Relationship Id="rId12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eg"/><Relationship Id="rId11" Type="http://schemas.openxmlformats.org/officeDocument/2006/relationships/image" Target="../media/image8.png"/><Relationship Id="rId5" Type="http://schemas.openxmlformats.org/officeDocument/2006/relationships/hyperlink" Target="http://docs.adaptech.org/Presentations/CSUN2022Fichten.pptx" TargetMode="External"/><Relationship Id="rId10" Type="http://schemas.openxmlformats.org/officeDocument/2006/relationships/image" Target="../media/image7.png"/><Relationship Id="rId4" Type="http://schemas.openxmlformats.org/officeDocument/2006/relationships/hyperlink" Target="https://www.dawsoncollege.qc.ca/" TargetMode="External"/><Relationship Id="rId9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4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www.adaptech.org/" TargetMode="External"/><Relationship Id="rId3" Type="http://schemas.openxmlformats.org/officeDocument/2006/relationships/hyperlink" Target="mailto:catherine.fichten@mcgill.ca" TargetMode="External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christine.vo@hyperqube.ca" TargetMode="External"/><Relationship Id="rId5" Type="http://schemas.openxmlformats.org/officeDocument/2006/relationships/hyperlink" Target="mailto:ahavel@dawsoncollege.qc.ca" TargetMode="External"/><Relationship Id="rId4" Type="http://schemas.openxmlformats.org/officeDocument/2006/relationships/hyperlink" Target="mailto:mjorgensen@dawsoncollege.qc.ca" TargetMode="External"/><Relationship Id="rId9" Type="http://schemas.openxmlformats.org/officeDocument/2006/relationships/hyperlink" Target="http://docs.adaptech.org/Presentations/CSUN2022Fichten.pptx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daptech.org/wp-content/uploads/AritificialIntelligenceForStudents.pd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hacktheunion.org/2017/06/06/our-walmart-launched-an-app-hear-more-about-it-here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ctrTitle"/>
          </p:nvPr>
        </p:nvSpPr>
        <p:spPr>
          <a:xfrm>
            <a:off x="550878" y="131613"/>
            <a:ext cx="11090245" cy="2212975"/>
          </a:xfrm>
        </p:spPr>
        <p:txBody>
          <a:bodyPr anchor="ctr"/>
          <a:lstStyle/>
          <a:p>
            <a:pPr algn="ctr"/>
            <a:r>
              <a:rPr lang="en-US" sz="440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AI Based and Mobile Apps: Six Studies on Post-Secondary Students</a:t>
            </a:r>
            <a:r>
              <a:rPr lang="en-US" sz="4400" noProof="0" dirty="0">
                <a:solidFill>
                  <a:srgbClr val="0033CC"/>
                </a:solidFill>
                <a:effectLst/>
                <a:latin typeface="Arial" charset="0"/>
                <a:cs typeface="Arial" charset="0"/>
              </a:rPr>
              <a:t> </a:t>
            </a:r>
            <a:endParaRPr lang="en-US" altLang="en-US" sz="4400" noProof="0" dirty="0">
              <a:solidFill>
                <a:srgbClr val="0033CC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100" name="Connecteur droit 28" descr="blue separator line" title="blue separator line"/>
          <p:cNvSpPr>
            <a:spLocks noChangeShapeType="1"/>
          </p:cNvSpPr>
          <p:nvPr/>
        </p:nvSpPr>
        <p:spPr bwMode="auto">
          <a:xfrm>
            <a:off x="1981200" y="2137182"/>
            <a:ext cx="82296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dirty="0"/>
          </a:p>
        </p:txBody>
      </p:sp>
      <p:sp>
        <p:nvSpPr>
          <p:cNvPr id="9" name="Sous-titre 2">
            <a:extLst>
              <a:ext uri="{FF2B5EF4-FFF2-40B4-BE49-F238E27FC236}">
                <a16:creationId xmlns:a16="http://schemas.microsoft.com/office/drawing/2014/main" id="{41DEF88A-E397-4803-8234-C1B5836649E9}"/>
              </a:ext>
            </a:extLst>
          </p:cNvPr>
          <p:cNvSpPr txBox="1">
            <a:spLocks/>
          </p:cNvSpPr>
          <p:nvPr/>
        </p:nvSpPr>
        <p:spPr bwMode="auto">
          <a:xfrm>
            <a:off x="1461083" y="2333878"/>
            <a:ext cx="9269835" cy="1226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0" indent="0" algn="r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ctr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ctr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3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ctr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None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286000" indent="0" algn="ctr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None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None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None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Catherine Fichten, Mary Jorgensen, Alice Havel, &amp; Christine Vo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  <a:hlinkClick r:id="rId3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Adaptech Research Network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en-US" sz="24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Dawson College</a:t>
            </a: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3600" baseline="30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710083" y="3783146"/>
            <a:ext cx="10771833" cy="1174336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US" sz="28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noProof="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37th Annual CSUN Assistive Technology Conference, March 14-18, 2022</a:t>
            </a:r>
          </a:p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r>
              <a:rPr lang="en-IN" sz="22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http://docs.adaptech.org/Presentations/CSUN2022Fichten.pptx</a:t>
            </a:r>
            <a:endParaRPr lang="en-CA" sz="2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spcAft>
                <a:spcPts val="600"/>
              </a:spcAft>
              <a:defRPr/>
            </a:pPr>
            <a:endParaRPr lang="en-US" sz="22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lnSpc>
                <a:spcPts val="2000"/>
              </a:lnSpc>
              <a:spcAft>
                <a:spcPts val="0"/>
              </a:spcAft>
              <a:defRPr/>
            </a:pPr>
            <a:endParaRPr lang="en-US" sz="1900" noProof="0" dirty="0">
              <a:solidFill>
                <a:srgbClr val="0033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2" descr="Creative Commons License symbol for Attribution - Non Commercial- No Derivatives 4.0 International. Copyright is &#10;http://creativecommons.org/about &#10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9927" y="5180029"/>
            <a:ext cx="1312146" cy="4563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25" descr="Adaptech Research Network logo. Copyright is http://www.adaptech.org/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316" y="5692371"/>
            <a:ext cx="631825" cy="70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awson College logo. Copyright is https://www.crowdrise.com/campusteamdawson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85640" y="5763466"/>
            <a:ext cx="1811273" cy="562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Logo for the Pôle montréalais d’enseignement supérieur en intelligence artificielle. Copyright is https://poleia.quebec/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2499" y="5628978"/>
            <a:ext cx="1006318" cy="831637"/>
          </a:xfrm>
          <a:prstGeom prst="rect">
            <a:avLst/>
          </a:prstGeom>
        </p:spPr>
      </p:pic>
      <p:pic>
        <p:nvPicPr>
          <p:cNvPr id="12" name="Picture 3" descr="Centre de recherche interdisciplinaire en réadaptation du Montréal métropolitain (CRIR) logo. Copyright is http://www.crir.ca/?lang=EN" title="Centre de recherche interdisciplinaire en réadaptation du Montréal métropolitain (CRIR) logo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689183" y="5563337"/>
            <a:ext cx="1120318" cy="9629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Decorative.">
            <a:extLst>
              <a:ext uri="{FF2B5EF4-FFF2-40B4-BE49-F238E27FC236}">
                <a16:creationId xmlns:a16="http://schemas.microsoft.com/office/drawing/2014/main" id="{5FB0376E-92F1-4D55-BA13-22C6FF11F1E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143452" y="5664293"/>
            <a:ext cx="2163232" cy="761007"/>
          </a:xfrm>
          <a:prstGeom prst="rect">
            <a:avLst/>
          </a:prstGeom>
        </p:spPr>
      </p:pic>
      <p:pic>
        <p:nvPicPr>
          <p:cNvPr id="8" name="Picture 7" descr="Social Sciences and Humanities Research Council of Canada">
            <a:extLst>
              <a:ext uri="{FF2B5EF4-FFF2-40B4-BE49-F238E27FC236}">
                <a16:creationId xmlns:a16="http://schemas.microsoft.com/office/drawing/2014/main" id="{11FE0BEC-EFEE-4ABC-A83C-23DCD7542B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9412" y="5907624"/>
            <a:ext cx="2781541" cy="27434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6540" y="71226"/>
            <a:ext cx="1195891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400" dirty="0" smtClean="0"/>
              <a:t>Fichten, C., Jorgensen, M., Havel, A., &amp; Vo, C. (2022, March 14-18). </a:t>
            </a:r>
            <a:r>
              <a:rPr lang="en-CA" sz="1400" dirty="0"/>
              <a:t>AI based and mobile apps: Six studies on post-secondary </a:t>
            </a:r>
            <a:r>
              <a:rPr lang="en-CA" sz="1400" dirty="0" smtClean="0"/>
              <a:t>students [</a:t>
            </a:r>
            <a:r>
              <a:rPr lang="en-CA" sz="1400" dirty="0"/>
              <a:t>Conference presentation</a:t>
            </a:r>
            <a:r>
              <a:rPr lang="en-CA" sz="1400" dirty="0" smtClean="0"/>
              <a:t>]. </a:t>
            </a:r>
            <a:r>
              <a:rPr lang="en-CA" sz="1400" dirty="0"/>
              <a:t>37th Annual CSUN Assistive Technology Conference, Anaheim, CA, United States. </a:t>
            </a:r>
          </a:p>
          <a:p>
            <a:endParaRPr lang="en-CA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DDDCEDB-71CA-44EF-856E-DAE3A52BCE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10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CD1260-CAA2-454B-8F01-C5693EB3B5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7384" y="518162"/>
            <a:ext cx="11617233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Times New Roman" panose="02020603050405020304" pitchFamily="18" charset="0"/>
              </a:rPr>
              <a:t>Study 5: Do Students with ADHD Know About &amp; Use Apps Recommended By Experts?</a:t>
            </a:r>
            <a:endParaRPr lang="en-US" b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240BA-CD1C-41B0-B921-B84F9B97DE78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0" y="1268760"/>
            <a:ext cx="12192000" cy="48882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What do students think about experts’ recommendations?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Method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Online LimeSurvey </a:t>
            </a:r>
          </a:p>
          <a:p>
            <a:pPr lvl="3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35 students with ADHD (but no learning disability)</a:t>
            </a:r>
          </a:p>
          <a:p>
            <a:pPr lvl="3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74 students without disabilities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Questions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about the 20 apps recommended by experts </a:t>
            </a:r>
          </a:p>
          <a:p>
            <a:pPr lvl="3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Which of the following apps have you tried? </a:t>
            </a:r>
          </a:p>
          <a:p>
            <a:pPr lvl="3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Of the apps that you tried, which ones did you like?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Which liked apps are AI based?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9859" y="4288970"/>
            <a:ext cx="2204758" cy="1624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30509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80B313-FCB6-4CEA-A582-01D9E4D1A98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11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67A7C7-AA62-4B84-9705-E6464EA5EB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5: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ADA38-28A1-4B16-A705-C124018C579A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21872" y="1231615"/>
            <a:ext cx="12041248" cy="4888200"/>
          </a:xfrm>
        </p:spPr>
        <p:txBody>
          <a:bodyPr/>
          <a:lstStyle/>
          <a:p>
            <a:pPr marL="0" marR="0" indent="269875">
              <a:spcBef>
                <a:spcPts val="0"/>
              </a:spcBef>
              <a:spcAft>
                <a:spcPts val="0"/>
              </a:spcAft>
            </a:pPr>
            <a:r>
              <a:rPr lang="en-US" sz="3400" dirty="0"/>
              <a:t>Both groups of students were familiar with 12 of the 20 apps</a:t>
            </a:r>
          </a:p>
          <a:p>
            <a:pPr marL="0" marR="0" indent="269875">
              <a:spcBef>
                <a:spcPts val="0"/>
              </a:spcBef>
              <a:spcAft>
                <a:spcPts val="0"/>
              </a:spcAft>
            </a:pPr>
            <a:r>
              <a:rPr lang="en-US" sz="3500" dirty="0"/>
              <a:t>Both groups liked most of these</a:t>
            </a:r>
          </a:p>
          <a:p>
            <a:pPr marL="266693" lvl="1" indent="269875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Students with ADHD liked only 8 of the 20</a:t>
            </a:r>
          </a:p>
          <a:p>
            <a:pPr marL="533386" lvl="2" indent="269875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Only half are AI based (these are followed by an asterisk)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Dragon*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Dropbox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Evernote*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Google Calendar*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IFTT (If This Then That)*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Pomodoro Timer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Quizlet </a:t>
            </a:r>
          </a:p>
          <a:p>
            <a:pPr marL="1142980" lvl="3" indent="-34290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457200" algn="l"/>
              </a:tabLst>
            </a:pPr>
            <a:r>
              <a:rPr lang="en-US" dirty="0">
                <a:effectLst/>
                <a:ea typeface="Calibri" panose="020F0502020204030204" pitchFamily="34" charset="0"/>
              </a:rPr>
              <a:t>Read&amp;Write </a:t>
            </a:r>
          </a:p>
        </p:txBody>
      </p:sp>
      <p:pic>
        <p:nvPicPr>
          <p:cNvPr id="5" name="Picture 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97473" y="3984172"/>
            <a:ext cx="3170602" cy="1753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4245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3E0A993-D554-4AA3-9D74-56AF348D18D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12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F907ED-5F73-4000-8CC4-BD18159A58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437"/>
            <a:ext cx="10972800" cy="684213"/>
          </a:xfrm>
        </p:spPr>
        <p:txBody>
          <a:bodyPr/>
          <a:lstStyle/>
          <a:p>
            <a:r>
              <a:rPr lang="en-US" sz="3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6: How Do Apps Help Students with ADHD Do Academic Work In and Out of Class?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7B9253-C5D0-4898-9F1F-53D5A70F090C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It is not enough to know what apps students use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Need to know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How these apps are used?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What functions they fulfill?</a:t>
            </a:r>
          </a:p>
          <a:p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Method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9 students with ADHD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Interviewed (Zoom, phone)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88D0DCA-452F-417D-B07D-127E86CF7074}"/>
              </a:ext>
            </a:extLst>
          </p:cNvPr>
          <p:cNvSpPr txBox="1"/>
          <p:nvPr/>
        </p:nvSpPr>
        <p:spPr>
          <a:xfrm>
            <a:off x="730431" y="6205134"/>
            <a:ext cx="107311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Fichten, Catherine., et al. “Let’s get real! What apps do students with ADHD Actually find helpful when doing schoolwork?” Submitted for publication.</a:t>
            </a:r>
            <a:endParaRPr lang="en-US" sz="12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pic>
        <p:nvPicPr>
          <p:cNvPr id="6" name="Pictur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6710" y="4433919"/>
            <a:ext cx="2156318" cy="136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0462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95229-4AEB-489F-A67A-74B939B56D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25BC4-23F2-4F1F-A3BD-A3E51BB8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6: Results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076A-A43E-4F94-85DC-D855D4D06E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5943" y="1268760"/>
            <a:ext cx="11800114" cy="4888200"/>
          </a:xfrm>
        </p:spPr>
        <p:txBody>
          <a:bodyPr/>
          <a:lstStyle/>
          <a:p>
            <a:pPr marL="0" marR="0" indent="355600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To do schoolwork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in class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– none are AI based apps</a:t>
            </a:r>
          </a:p>
          <a:p>
            <a:pPr marL="630238" lvl="1" indent="35877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Smartphones’ camera app </a:t>
            </a:r>
          </a:p>
          <a:p>
            <a:pPr marL="896932" lvl="3" indent="3587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Take pictures of notes &amp; information on the board or screen  </a:t>
            </a:r>
          </a:p>
          <a:p>
            <a:pPr marL="630238" lvl="1" indent="35877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Recording apps </a:t>
            </a:r>
          </a:p>
          <a:p>
            <a:pPr marL="896932" lvl="3" indent="3587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Help with momentary attention lapses or missed classes</a:t>
            </a:r>
          </a:p>
          <a:p>
            <a:pPr marL="630238" lvl="1" indent="35877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Kahoot </a:t>
            </a:r>
          </a:p>
          <a:p>
            <a:pPr marL="896932" lvl="3" indent="3587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Ask questions in class </a:t>
            </a:r>
          </a:p>
          <a:p>
            <a:pPr marL="896932" lvl="3" indent="3587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For quizzes</a:t>
            </a:r>
          </a:p>
          <a:p>
            <a:pPr marL="630238" lvl="1" indent="35877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Zoom </a:t>
            </a:r>
          </a:p>
          <a:p>
            <a:pPr marL="896932" lvl="3" indent="3587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Connect with classmates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4605" y="4128407"/>
            <a:ext cx="2657475" cy="171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48763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25BC4-23F2-4F1F-A3BD-A3E51BB8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6: Results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076A-A43E-4F94-85DC-D855D4D06E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27297" y="1268760"/>
            <a:ext cx="11537406" cy="4888200"/>
          </a:xfrm>
        </p:spPr>
        <p:txBody>
          <a:bodyPr/>
          <a:lstStyle/>
          <a:p>
            <a:pPr marL="0" marR="0" indent="26352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To do schoolwork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highlight>
                  <a:srgbClr val="FFFF00"/>
                </a:highlight>
                <a:ea typeface="Times New Roman" panose="02020603050405020304" pitchFamily="18" charset="0"/>
              </a:rPr>
              <a:t>outside class </a:t>
            </a:r>
          </a:p>
          <a:p>
            <a:pPr marL="265113" lvl="1" indent="36512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L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ittle use of AI based tech</a:t>
            </a:r>
          </a:p>
          <a:p>
            <a:pPr marL="265113" lvl="1" indent="365125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Discord </a:t>
            </a:r>
          </a:p>
          <a:p>
            <a:pPr marL="533386" lvl="2" indent="45720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Communicate with classmates using chat and text</a:t>
            </a:r>
          </a:p>
          <a:p>
            <a:pPr marL="533386" lvl="2" indent="45720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Share screen shots of course slides</a:t>
            </a:r>
          </a:p>
          <a:p>
            <a:pPr marL="533386" lvl="2" indent="457200">
              <a:spcBef>
                <a:spcPts val="0"/>
              </a:spcBef>
              <a:spcAft>
                <a:spcPts val="0"/>
              </a:spcAft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Ask questions that peers could answer </a:t>
            </a:r>
          </a:p>
          <a:p>
            <a:pPr marL="0" indent="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Google Calendar: reminder feature especially valuable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Pomodoro Timer: schedule both study and break times</a:t>
            </a:r>
          </a:p>
          <a:p>
            <a:pPr marL="0" indent="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Insight Timer, Respirelax: to meditate &amp; relax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95229-4AEB-489F-A67A-74B939B56D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6190735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D95229-4AEB-489F-A67A-74B939B56D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325BC4-23F2-4F1F-A3BD-A3E51BB816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6: Results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0076A-A43E-4F94-85DC-D855D4D06E8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413657" y="1268760"/>
            <a:ext cx="11364686" cy="4888200"/>
          </a:xfrm>
        </p:spPr>
        <p:txBody>
          <a:bodyPr/>
          <a:lstStyle/>
          <a:p>
            <a:pPr marL="0" indent="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Reading and writing tools </a:t>
            </a:r>
          </a:p>
          <a:p>
            <a:pPr marL="266693" lvl="1" indent="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Helpful for screen reading </a:t>
            </a:r>
          </a:p>
          <a:p>
            <a:pPr marL="266693" lvl="1" indent="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Good for feedback through collaboration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Frequently specified: Microsoft &amp; Google tools </a:t>
            </a:r>
          </a:p>
          <a:p>
            <a:pPr marL="0" marR="0" indent="457200">
              <a:spcBef>
                <a:spcPts val="0"/>
              </a:spcBef>
              <a:spcAft>
                <a:spcPts val="0"/>
              </a:spcAft>
            </a:pPr>
            <a:r>
              <a:rPr lang="en-US" dirty="0"/>
              <a:t>Most of the techs work across several platforms </a:t>
            </a:r>
          </a:p>
          <a:p>
            <a:pPr marL="0" marR="0" indent="0">
              <a:spcBef>
                <a:spcPts val="0"/>
              </a:spcBef>
              <a:spcAft>
                <a:spcPts val="0"/>
              </a:spcAft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0D6558-A8D5-4E0F-A2E2-692060F646D6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6943" y="4528458"/>
            <a:ext cx="3053971" cy="1213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11287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FE05D-66CD-4DB7-936C-935A9673C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(1)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65655A-9BA8-4527-B8B7-D9843AA7A09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75920" y="1076340"/>
            <a:ext cx="11927840" cy="4888200"/>
          </a:xfrm>
        </p:spPr>
        <p:txBody>
          <a:bodyPr/>
          <a:lstStyle/>
          <a:p>
            <a:pPr>
              <a:spcBef>
                <a:spcPts val="500"/>
              </a:spcBef>
            </a:pPr>
            <a:r>
              <a:rPr lang="en-US" sz="3200" dirty="0">
                <a:solidFill>
                  <a:schemeClr val="accent1">
                    <a:lumMod val="50000"/>
                  </a:schemeClr>
                </a:solidFill>
              </a:rPr>
              <a:t>Findings on AI show that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Students with &amp; without disabilities mainly use same apps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Popular press suggests AI based tech has great potential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Scientific literature typically does not deal with schoolwork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AI related to accessibility built into general use tech</a:t>
            </a:r>
          </a:p>
          <a:p>
            <a:pPr lvl="3">
              <a:spcBef>
                <a:spcPts val="5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Microsoft 365, Google Suite, Adobe Acrobat, Apple, Android</a:t>
            </a:r>
          </a:p>
          <a:p>
            <a:pPr lvl="3">
              <a:spcBef>
                <a:spcPts val="5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Zoom, Teams, Google Meet added AI-based live captions </a:t>
            </a:r>
          </a:p>
          <a:p>
            <a:pPr lvl="3">
              <a:spcBef>
                <a:spcPts val="5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Often no need for expensive assistive products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Students often unaware of AI benefits or privacy concerns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Research about efficacy of AI based tools urgently needed</a:t>
            </a:r>
          </a:p>
          <a:p>
            <a:pPr marL="266693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368EB4-3E36-445A-8852-212FE3FEA1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41433292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E5D34D-27B7-49D6-B645-BB73BF9295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(2)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9374B9-AA73-4421-8233-2561018347F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68663" y="1226668"/>
            <a:ext cx="11823337" cy="4888200"/>
          </a:xfrm>
        </p:spPr>
        <p:txBody>
          <a:bodyPr/>
          <a:lstStyle/>
          <a:p>
            <a:pPr marL="0" marR="0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Findings on ADHD show that  </a:t>
            </a:r>
          </a:p>
          <a:p>
            <a:pPr marL="533386" lvl="2">
              <a:spcBef>
                <a:spcPts val="0"/>
              </a:spcBef>
              <a:spcAft>
                <a:spcPts val="300"/>
              </a:spcAft>
            </a:pPr>
            <a:r>
              <a:rPr lang="en-US" sz="2950" dirty="0">
                <a:solidFill>
                  <a:schemeClr val="accent1">
                    <a:lumMod val="50000"/>
                  </a:schemeClr>
                </a:solidFill>
              </a:rPr>
              <a:t>Few ADHD specific apps use AI</a:t>
            </a:r>
          </a:p>
          <a:p>
            <a:pPr marL="533386" lvl="2">
              <a:spcBef>
                <a:spcPts val="0"/>
              </a:spcBef>
              <a:spcAft>
                <a:spcPts val="300"/>
              </a:spcAft>
            </a:pPr>
            <a:r>
              <a:rPr lang="en-US" sz="2950" dirty="0">
                <a:solidFill>
                  <a:schemeClr val="accent1">
                    <a:lumMod val="50000"/>
                  </a:schemeClr>
                </a:solidFill>
              </a:rPr>
              <a:t>Students with &amp; without ADHD found same apps helpful</a:t>
            </a:r>
          </a:p>
          <a:p>
            <a:pPr marL="539750" lvl="1" indent="357188">
              <a:spcBef>
                <a:spcPts val="0"/>
              </a:spcBef>
              <a:spcAft>
                <a:spcPts val="30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Liked apps worked across several platforms</a:t>
            </a:r>
          </a:p>
          <a:p>
            <a:pPr marL="539750" lvl="1" indent="357188">
              <a:spcBef>
                <a:spcPts val="0"/>
              </a:spcBef>
              <a:spcAft>
                <a:spcPts val="30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Students used tools that facilitated academic work</a:t>
            </a:r>
          </a:p>
          <a:p>
            <a:pPr marL="804863" lvl="2" indent="271463">
              <a:spcBef>
                <a:spcPts val="0"/>
              </a:spcBef>
              <a:spcAft>
                <a:spcPts val="300"/>
              </a:spcAft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E.g., Pomodoro Timer, Quizlet</a:t>
            </a:r>
          </a:p>
          <a:p>
            <a:pPr marL="263525" indent="-80963">
              <a:spcBef>
                <a:spcPts val="0"/>
              </a:spcBef>
              <a:spcAft>
                <a:spcPts val="300"/>
              </a:spcAft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  </a:t>
            </a:r>
            <a:r>
              <a:rPr lang="en-US" sz="2950" dirty="0">
                <a:solidFill>
                  <a:schemeClr val="accent1">
                    <a:lumMod val="50000"/>
                  </a:schemeClr>
                </a:solidFill>
              </a:rPr>
              <a:t>Few students with ADHD used apps recommended by the experts</a:t>
            </a:r>
          </a:p>
          <a:p>
            <a:pPr marL="539750" lvl="2" indent="361950">
              <a:spcBef>
                <a:spcPts val="0"/>
              </a:spcBef>
              <a:spcAft>
                <a:spcPts val="30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Two exceptions</a:t>
            </a:r>
          </a:p>
          <a:p>
            <a:pPr marL="798513" lvl="3" indent="277813">
              <a:spcBef>
                <a:spcPts val="0"/>
              </a:spcBef>
              <a:spcAft>
                <a:spcPts val="300"/>
              </a:spcAft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Google Calendar for ease of use and integration with Gmail</a:t>
            </a:r>
          </a:p>
          <a:p>
            <a:pPr marL="798513" lvl="3" indent="277813">
              <a:spcBef>
                <a:spcPts val="0"/>
              </a:spcBef>
              <a:spcAft>
                <a:spcPts val="300"/>
              </a:spcAft>
            </a:pPr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Cloud drives such as Dropbox to help with organization </a:t>
            </a:r>
          </a:p>
          <a:p>
            <a:pPr marL="0" indent="0">
              <a:buNone/>
            </a:pPr>
            <a:r>
              <a:rPr lang="en-US" dirty="0"/>
              <a:t/>
            </a:r>
            <a:br>
              <a:rPr lang="en-US" dirty="0"/>
            </a:b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783469-6358-41F4-9112-8465961CD3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3899258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065D1D-2CA1-4D6A-898B-A5EAC35E88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Conclusions (3)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9B9C4C-FDE4-4C48-92C9-70648FA116E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13360" y="1278920"/>
            <a:ext cx="11978640" cy="4888200"/>
          </a:xfrm>
        </p:spPr>
        <p:txBody>
          <a:bodyPr/>
          <a:lstStyle/>
          <a:p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Traditional expensive assistive technologies will always be needed</a:t>
            </a:r>
          </a:p>
          <a:p>
            <a:r>
              <a:rPr lang="en-US" sz="2900" dirty="0">
                <a:solidFill>
                  <a:schemeClr val="accent1">
                    <a:lumMod val="50000"/>
                  </a:schemeClr>
                </a:solidFill>
              </a:rPr>
              <a:t>Characteristics of post-secondary students with disabilities changing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Over ½ of students who self-identity with a disability do not register for campus disability services </a:t>
            </a:r>
          </a:p>
          <a:p>
            <a:pPr lvl="1"/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Students with ADHD especially common on campus</a:t>
            </a:r>
          </a:p>
          <a:p>
            <a:pPr lvl="2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Poor organizational abilities makes keeping track challenging</a:t>
            </a:r>
          </a:p>
          <a:p>
            <a:pPr lvl="2"/>
            <a:r>
              <a:rPr lang="en-US" sz="2600" dirty="0">
                <a:solidFill>
                  <a:schemeClr val="accent1">
                    <a:lumMod val="50000"/>
                  </a:schemeClr>
                </a:solidFill>
              </a:rPr>
              <a:t>Need for tech that works across multiple platforms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74FDC4-40F1-471F-8EAA-7196C4E81F4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A0D447-5FDD-48F0-A1BE-75329C29EB0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6160" y="4312284"/>
            <a:ext cx="30988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9585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965" y="283030"/>
            <a:ext cx="1206807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Implications</a:t>
            </a:r>
            <a:endParaRPr lang="en-US" b="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11853" y="1216111"/>
            <a:ext cx="11768295" cy="4888200"/>
          </a:xfrm>
        </p:spPr>
        <p:txBody>
          <a:bodyPr/>
          <a:lstStyle/>
          <a:p>
            <a:pPr>
              <a:spcAft>
                <a:spcPts val="600"/>
              </a:spcAft>
            </a:pPr>
            <a:r>
              <a:rPr lang="en-US" noProof="0" dirty="0"/>
              <a:t>Need to improve functionality of existing technologies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950" dirty="0"/>
              <a:t>AI related privacy &amp; security concerns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950" dirty="0"/>
              <a:t>Include students with disabilities in training AI data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950" dirty="0"/>
              <a:t>Make information about AI based tech available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n-US" dirty="0"/>
              <a:t>Accessible training documents (e.g., YouTube, Google)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950" dirty="0"/>
              <a:t>Students with disabilities valuable stakeholders in AI development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en-US" sz="2950" dirty="0"/>
              <a:t>General use technologies with built-in assistive tech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sz="2550" dirty="0"/>
              <a:t>Have an important role to play</a:t>
            </a:r>
          </a:p>
          <a:p>
            <a:pPr lvl="2"/>
            <a:r>
              <a:rPr lang="en-US" dirty="0"/>
              <a:t>Imply need to reconsider what is assistive technology</a:t>
            </a:r>
          </a:p>
          <a:p>
            <a:pPr lvl="1"/>
            <a:endParaRPr lang="en-US" dirty="0"/>
          </a:p>
          <a:p>
            <a:pPr lvl="2"/>
            <a:endParaRPr lang="en-US" dirty="0"/>
          </a:p>
          <a:p>
            <a:pPr lvl="1"/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53217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Slide Number Placeholder 3"/>
          <p:cNvSpPr>
            <a:spLocks noGrp="1"/>
          </p:cNvSpPr>
          <p:nvPr>
            <p:ph type="sldNum" sz="quarter" idx="1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32" indent="-28574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2971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160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349" indent="-228594"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537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726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8914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103" indent="-22859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fld id="{8F8F8B03-436C-4694-876F-0660F5DD90A0}" type="slidenum">
              <a:rPr lang="fr-FR" altLang="fr-FR" sz="1400">
                <a:solidFill>
                  <a:srgbClr val="0033CC"/>
                </a:solidFill>
                <a:latin typeface="Arial" charset="0"/>
              </a:rPr>
              <a:pPr/>
              <a:t>2</a:t>
            </a:fld>
            <a:endParaRPr lang="fr-FR" altLang="fr-FR" sz="1400" dirty="0">
              <a:solidFill>
                <a:srgbClr val="0033CC"/>
              </a:solidFill>
              <a:latin typeface="Arial" charset="0"/>
            </a:endParaRP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944688" y="332658"/>
            <a:ext cx="8302625" cy="684213"/>
          </a:xfrm>
        </p:spPr>
        <p:txBody>
          <a:bodyPr/>
          <a:lstStyle/>
          <a:p>
            <a:pPr>
              <a:defRPr/>
            </a:pPr>
            <a:r>
              <a:rPr lang="en-US" altLang="en-US" noProof="0" dirty="0"/>
              <a:t> Presentation Objectives</a:t>
            </a:r>
            <a:endParaRPr lang="en-US" noProof="0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147918" y="1142746"/>
            <a:ext cx="11896165" cy="45725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61950" indent="-361950" algn="l" rtl="0" eaLnBrk="0" fontAlgn="base" hangingPunct="0">
              <a:spcBef>
                <a:spcPts val="6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6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28650" indent="-354013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32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895350" indent="-301625" algn="l" rtl="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8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162050" indent="-293688" algn="l" rtl="0" eaLnBrk="0" fontAlgn="base" hangingPunct="0">
              <a:spcBef>
                <a:spcPts val="4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4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438275" indent="-295275" algn="l" rtl="0" eaLnBrk="0" fontAlgn="base" hangingPunct="0">
              <a:spcBef>
                <a:spcPts val="300"/>
              </a:spcBef>
              <a:spcAft>
                <a:spcPct val="0"/>
              </a:spcAft>
              <a:buClr>
                <a:srgbClr val="0033CC"/>
              </a:buClr>
              <a:buSzPct val="110000"/>
              <a:buFont typeface="Arial" charset="0"/>
              <a:buChar char="•"/>
              <a:defRPr sz="2000" kern="1200">
                <a:solidFill>
                  <a:srgbClr val="072C6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1645920" indent="-182880" algn="l" rtl="0" eaLnBrk="1" latinLnBrk="0" hangingPunct="1">
              <a:spcBef>
                <a:spcPts val="300"/>
              </a:spcBef>
              <a:buClr>
                <a:srgbClr val="9FB8CD">
                  <a:shade val="75000"/>
                </a:srgbClr>
              </a:buClr>
              <a:buSzPct val="75000"/>
              <a:buFont typeface="Wingdings 3"/>
              <a:buChar char=""/>
              <a:defRPr kumimoji="0" lang="en-US" sz="16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828800" indent="-182880" algn="l" rtl="0" eaLnBrk="1" latinLnBrk="0" hangingPunct="1">
              <a:spcBef>
                <a:spcPts val="300"/>
              </a:spcBef>
              <a:buClr>
                <a:srgbClr val="727CA3">
                  <a:shade val="75000"/>
                </a:srgb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1680" indent="-182880" algn="l" rtl="0" eaLnBrk="1" latinLnBrk="0" hangingPunct="1">
              <a:spcBef>
                <a:spcPts val="300"/>
              </a:spcBef>
              <a:buClr>
                <a:prstClr val="white">
                  <a:shade val="50000"/>
                </a:prstClr>
              </a:buClr>
              <a:buSzPct val="75000"/>
              <a:buFont typeface="Wingdings 3"/>
              <a:buChar char=""/>
              <a:defRPr kumimoji="0" lang="en-US" sz="14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194560" indent="-182880" algn="l" rtl="0" eaLnBrk="1" latinLnBrk="0" hangingPunct="1">
              <a:spcBef>
                <a:spcPts val="300"/>
              </a:spcBef>
              <a:buClr>
                <a:srgbClr val="9FB8CD"/>
              </a:buClr>
              <a:buSzPct val="75000"/>
              <a:buFont typeface="Wingdings 3"/>
              <a:buChar char=""/>
              <a:defRPr kumimoji="0" lang="en-US" sz="1200" kern="12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</a:pPr>
            <a:r>
              <a:rPr lang="en-US" sz="3400" dirty="0">
                <a:solidFill>
                  <a:schemeClr val="accent1">
                    <a:lumMod val="50000"/>
                  </a:schemeClr>
                </a:solidFill>
              </a:rPr>
              <a:t>AI to support students with disabilities to do academic work</a:t>
            </a:r>
          </a:p>
          <a:p>
            <a:pPr lvl="1">
              <a:spcAft>
                <a:spcPts val="600"/>
              </a:spcAft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Present findings of 6 of our studies on AI based &amp; mobile tech </a:t>
            </a:r>
          </a:p>
          <a:p>
            <a:pPr lvl="1">
              <a:spcAft>
                <a:spcPts val="600"/>
              </a:spcAft>
            </a:pPr>
            <a:r>
              <a:rPr lang="en-US" sz="3100" dirty="0">
                <a:solidFill>
                  <a:schemeClr val="accent1">
                    <a:lumMod val="50000"/>
                  </a:schemeClr>
                </a:solidFill>
              </a:rPr>
              <a:t>AI &amp; mobile tech can make students’ lives easier</a:t>
            </a:r>
          </a:p>
          <a:p>
            <a:pPr lvl="2">
              <a:spcAft>
                <a:spcPts val="600"/>
              </a:spcAft>
            </a:pPr>
            <a:r>
              <a:rPr lang="en-US" sz="2700" dirty="0">
                <a:solidFill>
                  <a:schemeClr val="accent1">
                    <a:lumMod val="50000"/>
                  </a:schemeClr>
                </a:solidFill>
              </a:rPr>
              <a:t>3 studies on artificial intelligence (AI)</a:t>
            </a:r>
          </a:p>
          <a:p>
            <a:pPr lvl="2">
              <a:spcAft>
                <a:spcPts val="600"/>
              </a:spcAft>
            </a:pPr>
            <a:r>
              <a:rPr lang="en-US" sz="2700" dirty="0">
                <a:solidFill>
                  <a:schemeClr val="accent1">
                    <a:lumMod val="50000"/>
                  </a:schemeClr>
                </a:solidFill>
              </a:rPr>
              <a:t>3 studies on mobile apps </a:t>
            </a:r>
          </a:p>
          <a:p>
            <a:pPr>
              <a:spcAft>
                <a:spcPts val="600"/>
              </a:spcAft>
            </a:pPr>
            <a:r>
              <a:rPr lang="en-US" sz="3500" dirty="0">
                <a:solidFill>
                  <a:schemeClr val="accent1">
                    <a:lumMod val="50000"/>
                  </a:schemeClr>
                </a:solidFill>
              </a:rPr>
              <a:t>Conclusions</a:t>
            </a:r>
          </a:p>
          <a:p>
            <a:pPr>
              <a:spcAft>
                <a:spcPts val="600"/>
              </a:spcAft>
            </a:pPr>
            <a:r>
              <a:rPr lang="en-US" sz="3500" dirty="0">
                <a:solidFill>
                  <a:schemeClr val="accent1">
                    <a:lumMod val="50000"/>
                  </a:schemeClr>
                </a:solidFill>
              </a:rPr>
              <a:t>Implications</a:t>
            </a:r>
          </a:p>
          <a:p>
            <a:pPr>
              <a:spcBef>
                <a:spcPts val="1200"/>
              </a:spcBef>
              <a:spcAft>
                <a:spcPts val="1200"/>
              </a:spcAft>
            </a:pPr>
            <a:endParaRPr lang="en-US" sz="3500" dirty="0">
              <a:solidFill>
                <a:srgbClr val="002060"/>
              </a:solidFill>
            </a:endParaRPr>
          </a:p>
        </p:txBody>
      </p:sp>
      <p:pic>
        <p:nvPicPr>
          <p:cNvPr id="6" name="Picture 2" descr="Decorative." title="Cartoon man checking off items on a checklist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27571" y="3610644"/>
            <a:ext cx="2882508" cy="200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039228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4"/>
          <p:cNvSpPr txBox="1">
            <a:spLocks noGrp="1"/>
          </p:cNvSpPr>
          <p:nvPr>
            <p:ph type="sldNum" idx="12"/>
          </p:nvPr>
        </p:nvSpPr>
        <p:spPr>
          <a:xfrm>
            <a:off x="11037908" y="6333080"/>
            <a:ext cx="514351" cy="385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400" b="0" i="0" u="none" strike="noStrike" cap="none">
                <a:solidFill>
                  <a:srgbClr val="0033CC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/>
              <a:pPr/>
              <a:t>20</a:t>
            </a:fld>
            <a:endParaRPr dirty="0"/>
          </a:p>
        </p:txBody>
      </p:sp>
      <p:sp>
        <p:nvSpPr>
          <p:cNvPr id="192" name="Google Shape;192;p24"/>
          <p:cNvSpPr txBox="1">
            <a:spLocks noGrp="1"/>
          </p:cNvSpPr>
          <p:nvPr>
            <p:ph type="title"/>
          </p:nvPr>
        </p:nvSpPr>
        <p:spPr>
          <a:xfrm>
            <a:off x="1981200" y="188642"/>
            <a:ext cx="8229600" cy="68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numCol="1" anchor="b" anchorCtr="0" compatLnSpc="1">
            <a:prstTxWarp prst="textNoShape">
              <a:avLst/>
            </a:prstTxWarp>
            <a:no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noProof="0" dirty="0"/>
              <a:t>Thank</a:t>
            </a:r>
            <a:r>
              <a:rPr lang="en-US" b="0" noProof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You! Questions?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/>
          <p:nvPr/>
        </p:nvSpPr>
        <p:spPr>
          <a:xfrm>
            <a:off x="1177332" y="4349427"/>
            <a:ext cx="983733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2800" dirty="0">
                <a:solidFill>
                  <a:srgbClr val="002060"/>
                </a:solidFill>
              </a:rPr>
              <a:t>Catherine Fichten: </a:t>
            </a:r>
            <a:r>
              <a:rPr lang="en-CA" sz="2800" dirty="0">
                <a:solidFill>
                  <a:srgbClr val="002060"/>
                </a:solidFill>
                <a:hlinkClick r:id="rId3"/>
              </a:rPr>
              <a:t>catherine.fichten@mcgill.ca</a:t>
            </a:r>
            <a:endParaRPr lang="en-CA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Mary Jorgensen: </a:t>
            </a:r>
            <a:r>
              <a:rPr lang="en-US" sz="2800" u="sng" dirty="0">
                <a:solidFill>
                  <a:srgbClr val="0033CC"/>
                </a:solidFill>
                <a:hlinkClick r:id="rId4"/>
              </a:rPr>
              <a:t>mjorgensen</a:t>
            </a:r>
            <a:r>
              <a:rPr lang="en-US" sz="2800" dirty="0">
                <a:solidFill>
                  <a:srgbClr val="002060"/>
                </a:solidFill>
                <a:hlinkClick r:id="rId4"/>
              </a:rPr>
              <a:t>@dawsoncollege.qc.ca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Alice Havel: </a:t>
            </a:r>
            <a:r>
              <a:rPr lang="en-US" sz="2800" dirty="0">
                <a:solidFill>
                  <a:srgbClr val="002060"/>
                </a:solidFill>
                <a:hlinkClick r:id="rId5"/>
              </a:rPr>
              <a:t>ahavel@dawsoncollege.qc.ca</a:t>
            </a:r>
            <a:endParaRPr lang="en-US" sz="2800" dirty="0">
              <a:solidFill>
                <a:srgbClr val="002060"/>
              </a:solidFill>
            </a:endParaRPr>
          </a:p>
          <a:p>
            <a:pPr algn="ctr"/>
            <a:r>
              <a:rPr lang="en-US" sz="2800" dirty="0">
                <a:solidFill>
                  <a:srgbClr val="002060"/>
                </a:solidFill>
              </a:rPr>
              <a:t>Christine Vo: </a:t>
            </a:r>
            <a:r>
              <a:rPr lang="en-US" sz="2800" dirty="0">
                <a:solidFill>
                  <a:srgbClr val="002060"/>
                </a:solidFill>
                <a:hlinkClick r:id="rId6"/>
              </a:rPr>
              <a:t>christine.vo@hyperqube.ca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  <a:endParaRPr lang="en-CA" sz="2800" dirty="0">
              <a:solidFill>
                <a:srgbClr val="002060"/>
              </a:solidFill>
            </a:endParaRPr>
          </a:p>
        </p:txBody>
      </p:sp>
      <p:pic>
        <p:nvPicPr>
          <p:cNvPr id="1028" name="Picture 4" descr="Decorative. ">
            <a:extLst>
              <a:ext uri="{FF2B5EF4-FFF2-40B4-BE49-F238E27FC236}">
                <a16:creationId xmlns:a16="http://schemas.microsoft.com/office/drawing/2014/main" id="{AB092F84-1715-EE49-A043-112E50384404}"/>
              </a:ext>
            </a:extLst>
          </p:cNvPr>
          <p:cNvPicPr>
            <a:picLocks noGrp="1" noChangeAspect="1" noChangeArrowheads="1"/>
          </p:cNvPicPr>
          <p:nvPr>
            <p:ph sz="quarter" idx="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353" y="1386976"/>
            <a:ext cx="5651875" cy="26966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54885ED-1215-4423-BF14-CC081BCE4DD2}"/>
              </a:ext>
            </a:extLst>
          </p:cNvPr>
          <p:cNvSpPr txBox="1"/>
          <p:nvPr/>
        </p:nvSpPr>
        <p:spPr>
          <a:xfrm>
            <a:off x="6552614" y="3262417"/>
            <a:ext cx="51139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2060"/>
                </a:solidFill>
              </a:rPr>
              <a:t>Adaptech Research Network </a:t>
            </a:r>
            <a:r>
              <a:rPr lang="en-US" sz="2800" dirty="0">
                <a:solidFill>
                  <a:srgbClr val="002060"/>
                </a:solidFill>
                <a:hlinkClick r:id="rId8" tooltip="http://www.adaptech.org/"/>
              </a:rPr>
              <a:t>www.adaptech.org</a:t>
            </a:r>
            <a:r>
              <a:rPr lang="en-US" sz="2800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E858F63-B5F7-4F95-8D4C-3919C5C18C69}"/>
              </a:ext>
            </a:extLst>
          </p:cNvPr>
          <p:cNvSpPr txBox="1"/>
          <p:nvPr/>
        </p:nvSpPr>
        <p:spPr>
          <a:xfrm>
            <a:off x="5940742" y="1245551"/>
            <a:ext cx="580929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IN" sz="4000" u="sng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http://docs.adaptech.org/Presentations/CSUN2022Fichten.pptx</a:t>
            </a:r>
            <a:endParaRPr lang="en-CA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288"/>
    </mc:Choice>
    <mc:Fallback xmlns="">
      <p:transition spd="slow" advTm="628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CF653D1-3B2B-459C-B7B1-4B9D3269845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3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93343D-525D-41BE-A144-2E423303DD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507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1: 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Scoping Review of AI Tools for Schoolwork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43D8DA-678D-4C17-8A9B-6F7F40F918E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-139354" y="1245948"/>
            <a:ext cx="12470708" cy="4888200"/>
          </a:xfrm>
        </p:spPr>
        <p:txBody>
          <a:bodyPr/>
          <a:lstStyle/>
          <a:p>
            <a:pPr lvl="1">
              <a:spcBef>
                <a:spcPts val="800"/>
              </a:spcBef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</a:rPr>
              <a:t>Tools to assist students with disabilities do schoolwork</a:t>
            </a:r>
          </a:p>
          <a:p>
            <a:pPr marL="987425" lvl="1" indent="-363538">
              <a:spcBef>
                <a:spcPts val="800"/>
              </a:spcBef>
            </a:pPr>
            <a:r>
              <a:rPr lang="en-US" sz="3300" dirty="0">
                <a:solidFill>
                  <a:schemeClr val="accent1">
                    <a:lumMod val="50000"/>
                  </a:schemeClr>
                </a:solidFill>
              </a:rPr>
              <a:t>Searched 10 scientific databases </a:t>
            </a:r>
          </a:p>
          <a:p>
            <a:pPr marL="987425" lvl="2" indent="-363538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No generally agreed upon definition of AI</a:t>
            </a:r>
          </a:p>
          <a:p>
            <a:pPr marL="987425" lvl="1" indent="-363538">
              <a:spcBef>
                <a:spcPts val="800"/>
              </a:spcBef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Huge discrepancy between scientific &amp; popular press articles</a:t>
            </a:r>
          </a:p>
          <a:p>
            <a:pPr marL="987425" lvl="1" indent="-363538">
              <a:spcBef>
                <a:spcPts val="800"/>
              </a:spcBef>
            </a:pPr>
            <a:r>
              <a:rPr lang="en-US" sz="3300" dirty="0">
                <a:solidFill>
                  <a:schemeClr val="accent1">
                    <a:lumMod val="50000"/>
                  </a:schemeClr>
                </a:solidFill>
              </a:rPr>
              <a:t>Popular press = enthusiastic about AI tools for schoolwork</a:t>
            </a:r>
          </a:p>
          <a:p>
            <a:pPr marL="987425" lvl="1" indent="-363538">
              <a:spcBef>
                <a:spcPts val="800"/>
              </a:spcBef>
            </a:pPr>
            <a:r>
              <a:rPr lang="en-US" sz="3300" dirty="0">
                <a:solidFill>
                  <a:schemeClr val="accent1">
                    <a:lumMod val="50000"/>
                  </a:schemeClr>
                </a:solidFill>
              </a:rPr>
              <a:t>Scientific articles = dealt primarily with tool development</a:t>
            </a:r>
          </a:p>
          <a:p>
            <a:pPr marL="1254119" lvl="3" indent="-363538">
              <a:spcBef>
                <a:spcPts val="800"/>
              </a:spcBef>
            </a:pPr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Intelligent virtual assistants most commonly mentioned tool</a:t>
            </a:r>
          </a:p>
          <a:p>
            <a:pPr marL="1471282" lvl="5" indent="-363538">
              <a:spcBef>
                <a:spcPts val="800"/>
              </a:spcBef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</a:rPr>
              <a:t>Alexa, Siri, Google Assistant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2E804E5-3379-4035-B177-E8099294778A}"/>
              </a:ext>
            </a:extLst>
          </p:cNvPr>
          <p:cNvSpPr txBox="1"/>
          <p:nvPr/>
        </p:nvSpPr>
        <p:spPr>
          <a:xfrm>
            <a:off x="888274" y="6277278"/>
            <a:ext cx="106179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Fichten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C., Pickup, D., Asuncion, J., Jorgensen, M., Vo, C., Legault, A., Libman, E. &amp; Concordia University’s CSLP Systematic Review Team. (2021). State of the research on artificial intelligence based apps for post-secondary students with disabilities</a:t>
            </a:r>
            <a:r>
              <a:rPr lang="en-US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Exceptionality Education International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31</a:t>
            </a:r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(1), 62–76.</a:t>
            </a:r>
            <a:r>
              <a:rPr lang="en-US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4904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4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69" y="486437"/>
            <a:ext cx="12122331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2: </a:t>
            </a:r>
            <a:b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sz="37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Uses of AI Based Tools by Post-Secondary Students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9669" y="1268760"/>
            <a:ext cx="12122331" cy="4888200"/>
          </a:xfrm>
        </p:spPr>
        <p:txBody>
          <a:bodyPr/>
          <a:lstStyle/>
          <a:p>
            <a:r>
              <a:rPr lang="en-US" sz="3500" noProof="0" dirty="0">
                <a:solidFill>
                  <a:schemeClr val="accent1">
                    <a:lumMod val="50000"/>
                  </a:schemeClr>
                </a:solidFill>
              </a:rPr>
              <a:t>Which technologies used to do schoolwork are AI based?</a:t>
            </a:r>
          </a:p>
          <a:p>
            <a:pPr lvl="1"/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Method</a:t>
            </a:r>
          </a:p>
          <a:p>
            <a:pPr lvl="2"/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163 students with disabilities  </a:t>
            </a:r>
          </a:p>
          <a:p>
            <a:pPr lvl="2"/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74 students without disabilities    </a:t>
            </a:r>
          </a:p>
          <a:p>
            <a:pPr lvl="2"/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Online LimeSurvey</a:t>
            </a:r>
          </a:p>
        </p:txBody>
      </p:sp>
      <p:pic>
        <p:nvPicPr>
          <p:cNvPr id="7" name="Picture 2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1694" y="3757060"/>
            <a:ext cx="3252787" cy="2020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584BD73-C357-45FD-A156-98148C2B50D2}"/>
              </a:ext>
            </a:extLst>
          </p:cNvPr>
          <p:cNvSpPr txBox="1"/>
          <p:nvPr/>
        </p:nvSpPr>
        <p:spPr>
          <a:xfrm>
            <a:off x="711200" y="6284466"/>
            <a:ext cx="10795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Fichten, C.  &amp; Vo., C. (2021). Coding manual: What 237 post-secondary students said about their technologies for schoolwork in 2019-2020. Adaptech Research Network. </a:t>
            </a:r>
            <a:r>
              <a:rPr lang="en-US" sz="120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 tooltip="https://adaptech.org/wp-content/uploads/AritificialIntelligenceForStudents.pdf"/>
              </a:rPr>
              <a:t>https://adaptech.org/wp-content/uploads/AritificialIntelligenceForStudents.pd</a:t>
            </a:r>
            <a:r>
              <a:rPr lang="en-US" sz="120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f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363250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5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2: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3" y="984900"/>
            <a:ext cx="11615893" cy="4888200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Approximately 20% of tools mentioned used AI </a:t>
            </a:r>
          </a:p>
          <a:p>
            <a:pPr lvl="1">
              <a:spcAft>
                <a:spcPts val="0"/>
              </a:spcAft>
            </a:pPr>
            <a:r>
              <a:rPr lang="en-US" sz="36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Most are “general use” technologies such as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Google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Microsoft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a typeface="Times New Roman" panose="02020603050405020304" pitchFamily="18" charset="0"/>
              </a:rPr>
              <a:t>Adobe</a:t>
            </a:r>
            <a:endParaRPr lang="en-US" dirty="0">
              <a:solidFill>
                <a:schemeClr val="accent1">
                  <a:lumMod val="50000"/>
                </a:schemeClr>
              </a:solidFill>
              <a:effectLst/>
              <a:ea typeface="Times New Roman" panose="02020603050405020304" pitchFamily="18" charset="0"/>
            </a:endParaRP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Dragon 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Dropbox</a:t>
            </a:r>
          </a:p>
          <a:p>
            <a:pPr lvl="2">
              <a:spcBef>
                <a:spcPts val="0"/>
              </a:spcBef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Evernote</a:t>
            </a:r>
          </a:p>
          <a:p>
            <a:pPr>
              <a:spcAft>
                <a:spcPts val="0"/>
              </a:spcAft>
            </a:pPr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Some specialized apps such as </a:t>
            </a:r>
          </a:p>
          <a:p>
            <a:pPr marL="896938" lvl="1" indent="-2698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Seeing AI</a:t>
            </a:r>
          </a:p>
          <a:p>
            <a:pPr marL="896938" lvl="1" indent="-269875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Microsoft Lens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D4187EA-6462-0E42-803F-79E07A0031BA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8175170" y="3825042"/>
            <a:ext cx="3407230" cy="2118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6574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6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86437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3: AI Based Tech Professors Required Students to Use During Covid-19 Period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90351" y="1268760"/>
            <a:ext cx="12011298" cy="4888200"/>
          </a:xfrm>
        </p:spPr>
        <p:txBody>
          <a:bodyPr/>
          <a:lstStyle/>
          <a:p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What AI based tech did profs require students to use?</a:t>
            </a:r>
            <a:endParaRPr lang="en-US" baseline="30000" noProof="0" dirty="0">
              <a:solidFill>
                <a:schemeClr val="accent1">
                  <a:lumMod val="50000"/>
                </a:schemeClr>
              </a:solidFill>
            </a:endParaRPr>
          </a:p>
          <a:p>
            <a:pPr lvl="1"/>
            <a:r>
              <a:rPr lang="en-US" noProof="0" dirty="0">
                <a:solidFill>
                  <a:schemeClr val="accent1">
                    <a:lumMod val="50000"/>
                  </a:schemeClr>
                </a:solidFill>
              </a:rPr>
              <a:t>Method</a:t>
            </a:r>
          </a:p>
          <a:p>
            <a:pPr lvl="2"/>
            <a:r>
              <a:rPr lang="en-US" sz="3000" dirty="0">
                <a:solidFill>
                  <a:schemeClr val="accent1">
                    <a:lumMod val="50000"/>
                  </a:schemeClr>
                </a:solidFill>
              </a:rPr>
              <a:t>Email study during Covid-19 remote learning</a:t>
            </a:r>
          </a:p>
          <a:p>
            <a:pPr lvl="3"/>
            <a:r>
              <a:rPr lang="en-US" sz="2800" noProof="0" dirty="0">
                <a:solidFill>
                  <a:schemeClr val="accent1">
                    <a:lumMod val="50000"/>
                  </a:schemeClr>
                </a:solidFill>
              </a:rPr>
              <a:t>20 students with disabilities  </a:t>
            </a:r>
          </a:p>
          <a:p>
            <a:pPr lvl="3"/>
            <a:r>
              <a:rPr lang="en-US" sz="2800" noProof="0" dirty="0">
                <a:solidFill>
                  <a:schemeClr val="accent1">
                    <a:lumMod val="50000"/>
                  </a:schemeClr>
                </a:solidFill>
              </a:rPr>
              <a:t>4 students without disabilities    </a:t>
            </a:r>
          </a:p>
        </p:txBody>
      </p:sp>
      <p:pic>
        <p:nvPicPr>
          <p:cNvPr id="5" name="Picture 4" descr="Reference.">
            <a:extLst>
              <a:ext uri="{FF2B5EF4-FFF2-40B4-BE49-F238E27FC236}">
                <a16:creationId xmlns:a16="http://schemas.microsoft.com/office/drawing/2014/main" id="{BEB6EAAB-CD72-4AEC-B4FD-40EE15AD42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49" y="6201607"/>
            <a:ext cx="10973751" cy="688908"/>
          </a:xfrm>
          <a:prstGeom prst="rect">
            <a:avLst/>
          </a:prstGeom>
        </p:spPr>
      </p:pic>
      <p:pic>
        <p:nvPicPr>
          <p:cNvPr id="6" name="Picture 5">
            <a:extLs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51520" y="3256055"/>
            <a:ext cx="3497579" cy="2619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8254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EEE38C-A05E-4652-9210-7F78E583C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30761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3: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D1D5A7-E25D-41A6-AFA0-D7126E1A8786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5815" y="1189977"/>
            <a:ext cx="11680371" cy="4888200"/>
          </a:xfrm>
        </p:spPr>
        <p:txBody>
          <a:bodyPr/>
          <a:lstStyle/>
          <a:p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13 technologies listed by at least 2 students</a:t>
            </a:r>
          </a:p>
          <a:p>
            <a:pPr lvl="1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Less than ½ of these used AI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Zoom 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Microsoft Teams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Microsoft 365 </a:t>
            </a:r>
          </a:p>
          <a:p>
            <a:pPr lvl="2"/>
            <a:r>
              <a:rPr lang="en-US" dirty="0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VMware Horizon</a:t>
            </a:r>
          </a:p>
          <a:p>
            <a:pPr lvl="2"/>
            <a:r>
              <a:rPr lang="en-US" dirty="0" err="1">
                <a:solidFill>
                  <a:schemeClr val="accent1">
                    <a:lumMod val="50000"/>
                  </a:schemeClr>
                </a:solidFill>
                <a:effectLst/>
                <a:ea typeface="Times New Roman" panose="02020603050405020304" pitchFamily="18" charset="0"/>
              </a:rPr>
              <a:t>Webex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3DB756-D108-4771-ADD3-59086580A5E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ED6E142-F141-41E3-94DB-E6762AB91797}"/>
              </a:ext>
            </a:extLst>
          </p:cNvPr>
          <p:cNvSpPr txBox="1"/>
          <p:nvPr/>
        </p:nvSpPr>
        <p:spPr>
          <a:xfrm>
            <a:off x="609600" y="6225009"/>
            <a:ext cx="10972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Fichten, C., Havel, A., Wileman, S., Jorgensen, M., Arcuri, R. Vo, C. &amp; Ruffolo, O. (2021). Digital tools faculty expected students to use during the COVID-19 Pandemic in 2021: Problems and solutions for future hybrid and blended courses Journal of Education and Training Studies, 9(8), 24-30. https://redfame.com/journal/index.php/jets/article/download/5310/5561</a:t>
            </a:r>
            <a:r>
              <a:rPr lang="en-US" sz="1200" dirty="0">
                <a:effectLst/>
                <a:highlight>
                  <a:srgbClr val="D3D3D3"/>
                </a:highlight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US" sz="1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40238BF-5916-4709-A377-8A83B5F4871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4851" r="1913"/>
          <a:stretch/>
        </p:blipFill>
        <p:spPr>
          <a:xfrm>
            <a:off x="9644743" y="3522492"/>
            <a:ext cx="2122714" cy="227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548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B8A395-DF66-47F8-A4CA-6DA5B6FCBC0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D598FAC-0888-4E07-9FD9-4D9CB0017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7680" y="486437"/>
            <a:ext cx="1121664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4: What Mobile Apps do Students with Attention Deficit Hyperactivity Disorder Use?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36FA37-555A-4680-B2D7-B05603A23B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96092" y="1208602"/>
            <a:ext cx="11599817" cy="4888200"/>
          </a:xfrm>
        </p:spPr>
        <p:txBody>
          <a:bodyPr/>
          <a:lstStyle/>
          <a:p>
            <a:r>
              <a:rPr lang="en-US" dirty="0">
                <a:effectLst/>
              </a:rPr>
              <a:t>Students with ADHD </a:t>
            </a:r>
          </a:p>
          <a:p>
            <a:pPr lvl="1"/>
            <a:r>
              <a:rPr lang="en-US" sz="3000" dirty="0">
                <a:effectLst/>
              </a:rPr>
              <a:t>One of the most common disability group on campus</a:t>
            </a:r>
          </a:p>
          <a:p>
            <a:pPr lvl="1"/>
            <a:r>
              <a:rPr lang="en-US" sz="3000" dirty="0"/>
              <a:t>Often experience academic difficulties</a:t>
            </a:r>
          </a:p>
          <a:p>
            <a:pPr lvl="2"/>
            <a:r>
              <a:rPr lang="en-US" dirty="0"/>
              <a:t>What AI based mobile tech can help with schoolwork?</a:t>
            </a:r>
          </a:p>
          <a:p>
            <a:pPr lvl="1"/>
            <a:r>
              <a:rPr lang="en-US" sz="3000" dirty="0"/>
              <a:t>Compiled list of recommended mobile apps 2017-2020</a:t>
            </a:r>
          </a:p>
          <a:p>
            <a:pPr lvl="2"/>
            <a:r>
              <a:rPr lang="en-US" dirty="0"/>
              <a:t>List based on 23 articles / items </a:t>
            </a:r>
          </a:p>
          <a:p>
            <a:pPr lvl="3"/>
            <a:r>
              <a:rPr lang="en-US" dirty="0"/>
              <a:t>Google &amp; Google Scholar</a:t>
            </a:r>
          </a:p>
          <a:p>
            <a:pPr lvl="3"/>
            <a:r>
              <a:rPr lang="en-US" dirty="0"/>
              <a:t>ADDitude Magazine</a:t>
            </a:r>
          </a:p>
          <a:p>
            <a:pPr lvl="3"/>
            <a:r>
              <a:rPr lang="en-US" dirty="0"/>
              <a:t>ADHD web sites</a:t>
            </a:r>
          </a:p>
          <a:p>
            <a:pPr lvl="3"/>
            <a:r>
              <a:rPr lang="en-US" dirty="0"/>
              <a:t>ADHD Facebook groups </a:t>
            </a:r>
          </a:p>
          <a:p>
            <a:pPr marL="0" indent="0">
              <a:buNone/>
            </a:pPr>
            <a:r>
              <a:rPr lang="en-US" sz="1800" dirty="0">
                <a:effectLst/>
                <a:ea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C517B00-6484-4F5D-933A-789B52A67CCD}"/>
              </a:ext>
            </a:extLst>
          </p:cNvPr>
          <p:cNvSpPr txBox="1"/>
          <p:nvPr/>
        </p:nvSpPr>
        <p:spPr>
          <a:xfrm>
            <a:off x="687977" y="6315228"/>
            <a:ext cx="110163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Fichten, C., Havel, A., Jorgensen, M., Arcuri, R., &amp; Vo, C. (2020). Is there an app for that? Apps for post-secondary students with attention hyperactivity disorder (ADHD). </a:t>
            </a:r>
            <a:r>
              <a:rPr lang="en-IN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Journal of Education and Training Studies, 8</a:t>
            </a:r>
            <a:r>
              <a:rPr lang="en-IN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(10), 22-28.</a:t>
            </a:r>
            <a:r>
              <a:rPr lang="en-IN" sz="1200" i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en-IN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https://doi.org/10.11114/jets.v8i10.4995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8537352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A208B84-E0B4-41C7-928B-6C42D8A741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06A6E8-EFA8-44EC-B386-B21BC19A7370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Study 4: Results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F2F50-E4D3-488E-82E4-D587605C7773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r>
              <a:rPr lang="en-US" dirty="0"/>
              <a:t>Identified 208 different mobile apps</a:t>
            </a:r>
          </a:p>
          <a:p>
            <a:r>
              <a:rPr lang="en-US" dirty="0"/>
              <a:t>20 items noted by at least 2 sources</a:t>
            </a:r>
          </a:p>
          <a:p>
            <a:pPr lvl="1"/>
            <a:r>
              <a:rPr lang="en-US" dirty="0"/>
              <a:t>Only 5 used AI</a:t>
            </a:r>
          </a:p>
          <a:p>
            <a:pPr lvl="2"/>
            <a:r>
              <a:rPr lang="en-US" dirty="0"/>
              <a:t>Asana</a:t>
            </a:r>
          </a:p>
          <a:p>
            <a:pPr lvl="2"/>
            <a:r>
              <a:rPr lang="en-US" dirty="0"/>
              <a:t>Evernote</a:t>
            </a:r>
          </a:p>
          <a:p>
            <a:pPr lvl="2"/>
            <a:r>
              <a:rPr lang="en-US" dirty="0"/>
              <a:t>Google Calendar</a:t>
            </a:r>
          </a:p>
          <a:p>
            <a:pPr lvl="2"/>
            <a:r>
              <a:rPr lang="en-US" dirty="0"/>
              <a:t>IFTTT (If This Then That)</a:t>
            </a:r>
          </a:p>
          <a:p>
            <a:pPr lvl="2"/>
            <a:r>
              <a:rPr lang="en-US" dirty="0"/>
              <a:t>Todoist 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29BC04C-EC5B-4EFB-A934-A71C7CAD58AB}"/>
              </a:ext>
            </a:extLst>
          </p:cNvPr>
          <p:cNvSpPr txBox="1"/>
          <p:nvPr/>
        </p:nvSpPr>
        <p:spPr>
          <a:xfrm>
            <a:off x="744583" y="6274249"/>
            <a:ext cx="107028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Jorgensen, M., Arcuri, R., Vo, C., &amp; Fichten, C. (2020, August). Comprehensive  list of apps related to the academic performance of post-secondary students with ADHD. Montreal: Adaptech Research Network. </a:t>
            </a:r>
            <a:r>
              <a:rPr lang="en-US" sz="120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https://adaptech.org/wp-content/uploads/ComprehensiveListADHDApps.xlsx</a:t>
            </a:r>
            <a:endParaRPr lang="en-US" sz="1200" dirty="0"/>
          </a:p>
        </p:txBody>
      </p:sp>
      <p:pic>
        <p:nvPicPr>
          <p:cNvPr id="6" name="Picture 5" descr="Decorative. 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10624" y="3561669"/>
            <a:ext cx="2401661" cy="228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3801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MICROSOFT_TRANSLATOR_CLM_SLIDEINFO" val="{&quot;Guid&quot;:&quot;22d60883-fc35-413a-a897-e3fc17a97e3c&quot;,&quot;TimeStamp&quot;:&quot;2020-08-08T16:58:44.9142256-04:00&quot;}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4382</TotalTime>
  <Words>1446</Words>
  <Application>Microsoft Office PowerPoint</Application>
  <PresentationFormat>Widescreen</PresentationFormat>
  <Paragraphs>217</Paragraphs>
  <Slides>20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Bookman Old Style</vt:lpstr>
      <vt:lpstr>Calibri</vt:lpstr>
      <vt:lpstr>Gill Sans MT</vt:lpstr>
      <vt:lpstr>Tahoma</vt:lpstr>
      <vt:lpstr>Times New Roman</vt:lpstr>
      <vt:lpstr>Wingdings 3</vt:lpstr>
      <vt:lpstr>Origine</vt:lpstr>
      <vt:lpstr>AI Based and Mobile Apps: Six Studies on Post-Secondary Students </vt:lpstr>
      <vt:lpstr> Presentation Objectives</vt:lpstr>
      <vt:lpstr>Study 1:  Scoping Review of AI Tools for Schoolwork </vt:lpstr>
      <vt:lpstr>Study 2:  Uses of AI Based Tools by Post-Secondary Students </vt:lpstr>
      <vt:lpstr>Study 2: Results</vt:lpstr>
      <vt:lpstr>Study 3: AI Based Tech Professors Required Students to Use During Covid-19 Period</vt:lpstr>
      <vt:lpstr>Study 3: Results</vt:lpstr>
      <vt:lpstr>Study 4: What Mobile Apps do Students with Attention Deficit Hyperactivity Disorder Use? </vt:lpstr>
      <vt:lpstr>Study 4: Results</vt:lpstr>
      <vt:lpstr>Study 5: Do Students with ADHD Know About &amp; Use Apps Recommended By Experts?</vt:lpstr>
      <vt:lpstr>Study 5: Results</vt:lpstr>
      <vt:lpstr>Study 6: How Do Apps Help Students with ADHD Do Academic Work In and Out of Class? </vt:lpstr>
      <vt:lpstr>Study 6: Results (1)</vt:lpstr>
      <vt:lpstr>Study 6: Results (2)</vt:lpstr>
      <vt:lpstr>Study 6: Results (3)</vt:lpstr>
      <vt:lpstr>Conclusions (1)</vt:lpstr>
      <vt:lpstr>Conclusions (2)</vt:lpstr>
      <vt:lpstr> Conclusions (3)</vt:lpstr>
      <vt:lpstr>Implications</vt:lpstr>
      <vt:lpstr>Thank You!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Inclusive Design:  Making Face-to-face and Online Courses Accessible to ALL Students, with or Without Disabilities</dc:title>
  <dc:creator>Anick C. Legault</dc:creator>
  <cp:lastModifiedBy>Adaptech Research Network</cp:lastModifiedBy>
  <cp:revision>277</cp:revision>
  <cp:lastPrinted>2021-03-18T20:01:37Z</cp:lastPrinted>
  <dcterms:created xsi:type="dcterms:W3CDTF">2020-11-13T18:45:37Z</dcterms:created>
  <dcterms:modified xsi:type="dcterms:W3CDTF">2022-03-22T04:27:23Z</dcterms:modified>
</cp:coreProperties>
</file>