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64" r:id="rId2"/>
  </p:sldMasterIdLst>
  <p:notesMasterIdLst>
    <p:notesMasterId r:id="rId31"/>
  </p:notesMasterIdLst>
  <p:sldIdLst>
    <p:sldId id="455" r:id="rId3"/>
    <p:sldId id="456" r:id="rId4"/>
    <p:sldId id="460" r:id="rId5"/>
    <p:sldId id="461" r:id="rId6"/>
    <p:sldId id="463" r:id="rId7"/>
    <p:sldId id="446" r:id="rId8"/>
    <p:sldId id="487" r:id="rId9"/>
    <p:sldId id="494" r:id="rId10"/>
    <p:sldId id="495" r:id="rId11"/>
    <p:sldId id="470" r:id="rId12"/>
    <p:sldId id="472" r:id="rId13"/>
    <p:sldId id="473" r:id="rId14"/>
    <p:sldId id="496" r:id="rId15"/>
    <p:sldId id="490" r:id="rId16"/>
    <p:sldId id="489" r:id="rId17"/>
    <p:sldId id="491" r:id="rId18"/>
    <p:sldId id="492" r:id="rId19"/>
    <p:sldId id="503" r:id="rId20"/>
    <p:sldId id="499" r:id="rId21"/>
    <p:sldId id="500" r:id="rId22"/>
    <p:sldId id="475" r:id="rId23"/>
    <p:sldId id="476" r:id="rId24"/>
    <p:sldId id="477" r:id="rId25"/>
    <p:sldId id="502" r:id="rId26"/>
    <p:sldId id="501" r:id="rId27"/>
    <p:sldId id="480" r:id="rId28"/>
    <p:sldId id="453" r:id="rId29"/>
    <p:sldId id="45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herine S. Fichten, Dr." initials="CSFD" lastIdx="1" clrIdx="0">
    <p:extLst>
      <p:ext uri="{19B8F6BF-5375-455C-9EA6-DF929625EA0E}">
        <p15:presenceInfo xmlns:p15="http://schemas.microsoft.com/office/powerpoint/2012/main" userId="Catherine S. Fichten, Dr." providerId="None"/>
      </p:ext>
    </p:extLst>
  </p:cmAuthor>
  <p:cmAuthor id="2" name="Adaptech Research Network" initials="ARN" lastIdx="1" clrIdx="1">
    <p:extLst>
      <p:ext uri="{19B8F6BF-5375-455C-9EA6-DF929625EA0E}">
        <p15:presenceInfo xmlns:p15="http://schemas.microsoft.com/office/powerpoint/2012/main" userId="1d07d7e648b1b8d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45" autoAdjust="0"/>
    <p:restoredTop sz="76824" autoAdjust="0"/>
  </p:normalViewPr>
  <p:slideViewPr>
    <p:cSldViewPr snapToGrid="0">
      <p:cViewPr varScale="1">
        <p:scale>
          <a:sx n="58" d="100"/>
          <a:sy n="58" d="100"/>
        </p:scale>
        <p:origin x="2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With LD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Sheet1!$B$2:$C$2</c:f>
              <c:strCache>
                <c:ptCount val="2"/>
                <c:pt idx="0">
                  <c:v>10 min</c:v>
                </c:pt>
                <c:pt idx="1">
                  <c:v>20 min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32.32</c:v>
                </c:pt>
                <c:pt idx="1">
                  <c:v>41.27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3B-4D97-9CCF-B5A824884A14}"/>
            </c:ext>
          </c:extLst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Without LD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Sheet1!$B$2:$C$2</c:f>
              <c:strCache>
                <c:ptCount val="2"/>
                <c:pt idx="0">
                  <c:v>10 min</c:v>
                </c:pt>
                <c:pt idx="1">
                  <c:v>20 min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41.02</c:v>
                </c:pt>
                <c:pt idx="1">
                  <c:v>42.59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63B-4D97-9CCF-B5A824884A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0630616"/>
        <c:axId val="350632256"/>
      </c:lineChart>
      <c:catAx>
        <c:axId val="3506306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CA" sz="2400">
                    <a:latin typeface="Arial" panose="020B0604020202020204" pitchFamily="34" charset="0"/>
                    <a:cs typeface="Arial" panose="020B0604020202020204" pitchFamily="34" charset="0"/>
                  </a:rPr>
                  <a:t>Time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632256"/>
        <c:crosses val="autoZero"/>
        <c:auto val="1"/>
        <c:lblAlgn val="ctr"/>
        <c:lblOffset val="100"/>
        <c:noMultiLvlLbl val="0"/>
      </c:catAx>
      <c:valAx>
        <c:axId val="350632256"/>
        <c:scaling>
          <c:orientation val="minMax"/>
          <c:min val="2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CA" sz="2400">
                    <a:latin typeface="Arial" panose="020B0604020202020204" pitchFamily="34" charset="0"/>
                    <a:cs typeface="Arial" panose="020B0604020202020204" pitchFamily="34" charset="0"/>
                  </a:rPr>
                  <a:t>Mean</a:t>
                </a:r>
                <a:r>
                  <a:rPr lang="en-CA" sz="2400" baseline="0">
                    <a:latin typeface="Arial" panose="020B0604020202020204" pitchFamily="34" charset="0"/>
                    <a:cs typeface="Arial" panose="020B0604020202020204" pitchFamily="34" charset="0"/>
                  </a:rPr>
                  <a:t> Score</a:t>
                </a:r>
                <a:endParaRPr lang="en-CA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63061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170474731706364"/>
          <c:y val="3.1407742134931867E-2"/>
          <c:w val="0.86292288461637656"/>
          <c:h val="0.76662114032418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Sheet1!$B$35</c:f>
              <c:strCache>
                <c:ptCount val="1"/>
                <c:pt idx="0">
                  <c:v>I like courses where my teacher allows me to use personal technology in class</c:v>
                </c:pt>
              </c:strCache>
            </c:strRef>
          </c:tx>
          <c:invertIfNegative val="0"/>
          <c:dLbls>
            <c:dLbl>
              <c:idx val="5"/>
              <c:spPr/>
              <c:txPr>
                <a:bodyPr/>
                <a:lstStyle/>
                <a:p>
                  <a:pPr>
                    <a:defRPr sz="12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83E-407D-A571-C1F5CF23C3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Sheet1!$A$36:$A$41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Sheet1!$B$36:$B$41</c:f>
              <c:numCache>
                <c:formatCode>0%</c:formatCode>
                <c:ptCount val="6"/>
                <c:pt idx="0">
                  <c:v>0.02</c:v>
                </c:pt>
                <c:pt idx="1">
                  <c:v>0.02</c:v>
                </c:pt>
                <c:pt idx="2">
                  <c:v>0.05</c:v>
                </c:pt>
                <c:pt idx="3">
                  <c:v>0.21</c:v>
                </c:pt>
                <c:pt idx="4">
                  <c:v>0.3</c:v>
                </c:pt>
                <c:pt idx="5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3E-407D-A571-C1F5CF23C321}"/>
            </c:ext>
          </c:extLst>
        </c:ser>
        <c:ser>
          <c:idx val="1"/>
          <c:order val="1"/>
          <c:tx>
            <c:strRef>
              <c:f>Sheet1!$C$35</c:f>
              <c:strCache>
                <c:ptCount val="1"/>
                <c:pt idx="0">
                  <c:v>My teachers allow me to use personal technology in class</c:v>
                </c:pt>
              </c:strCache>
            </c:strRef>
          </c:tx>
          <c:spPr>
            <a:solidFill>
              <a:srgbClr val="FF3300"/>
            </a:solidFill>
          </c:spPr>
          <c:invertIfNegative val="0"/>
          <c:dLbls>
            <c:dLbl>
              <c:idx val="5"/>
              <c:spPr/>
              <c:txPr>
                <a:bodyPr/>
                <a:lstStyle/>
                <a:p>
                  <a:pPr>
                    <a:defRPr sz="12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B83E-407D-A571-C1F5CF23C3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Sheet1!$A$36:$A$41</c:f>
              <c:strCache>
                <c:ptCount val="6"/>
                <c:pt idx="0">
                  <c:v>Strongly Disagree</c:v>
                </c:pt>
                <c:pt idx="1">
                  <c:v>Moderately Disagree</c:v>
                </c:pt>
                <c:pt idx="2">
                  <c:v>Slightly Disagree</c:v>
                </c:pt>
                <c:pt idx="3">
                  <c:v>Slightly Agree</c:v>
                </c:pt>
                <c:pt idx="4">
                  <c:v>Moderately Agree</c:v>
                </c:pt>
                <c:pt idx="5">
                  <c:v>Strongly Agree</c:v>
                </c:pt>
              </c:strCache>
            </c:strRef>
          </c:cat>
          <c:val>
            <c:numRef>
              <c:f>Sheet1!$C$36:$C$41</c:f>
              <c:numCache>
                <c:formatCode>0%</c:formatCode>
                <c:ptCount val="6"/>
                <c:pt idx="0">
                  <c:v>0.11</c:v>
                </c:pt>
                <c:pt idx="1">
                  <c:v>0.13</c:v>
                </c:pt>
                <c:pt idx="2">
                  <c:v>0.22</c:v>
                </c:pt>
                <c:pt idx="3">
                  <c:v>0.21</c:v>
                </c:pt>
                <c:pt idx="4">
                  <c:v>0.27</c:v>
                </c:pt>
                <c:pt idx="5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83E-407D-A571-C1F5CF23C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640640"/>
        <c:axId val="80667008"/>
      </c:barChart>
      <c:catAx>
        <c:axId val="80640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0667008"/>
        <c:crosses val="autoZero"/>
        <c:auto val="1"/>
        <c:lblAlgn val="ctr"/>
        <c:lblOffset val="100"/>
        <c:noMultiLvlLbl val="0"/>
      </c:catAx>
      <c:valAx>
        <c:axId val="8066700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0640640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1229210546212588"/>
          <c:y val="1.3995626894918277E-2"/>
          <c:w val="0.67644159596573872"/>
          <c:h val="0.36777858015776027"/>
        </c:manualLayout>
      </c:layout>
      <c:overlay val="1"/>
      <c:txPr>
        <a:bodyPr/>
        <a:lstStyle/>
        <a:p>
          <a:pPr>
            <a:defRPr sz="22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EDF74-B933-44FE-9B64-78053F04FD0C}" type="datetimeFigureOut">
              <a:rPr lang="en-CA" smtClean="0"/>
              <a:t>2021-06-02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CBEB4-6F74-471B-8FBF-DB35D1544D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4926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altLang="fr-F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1908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16397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4174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255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4014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045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CA" dirty="0">
                <a:solidFill>
                  <a:prstClr val="black"/>
                </a:solidFill>
              </a:rPr>
              <a:t>On behalf of Enid and </a:t>
            </a:r>
            <a:r>
              <a:rPr lang="en-CA" dirty="0" err="1">
                <a:solidFill>
                  <a:prstClr val="black"/>
                </a:solidFill>
              </a:rPr>
              <a:t>Eulalia</a:t>
            </a:r>
            <a:r>
              <a:rPr lang="en-CA" dirty="0">
                <a:solidFill>
                  <a:prstClr val="black"/>
                </a:solidFill>
              </a:rPr>
              <a:t>, </a:t>
            </a:r>
          </a:p>
          <a:p>
            <a:pPr lvl="0"/>
            <a:r>
              <a:rPr lang="en-CA" dirty="0">
                <a:solidFill>
                  <a:prstClr val="black"/>
                </a:solidFill>
              </a:rPr>
              <a:t>a.k.a.  Cathy Jones and Mary Walsh in 22 Minutes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1205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b="1" dirty="0"/>
              <a:t>We</a:t>
            </a:r>
            <a:r>
              <a:rPr lang="en-CA" b="1" baseline="0" dirty="0"/>
              <a:t> will repeat bullets 2-4 throughout the presentation.</a:t>
            </a:r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2888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3678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SSHRC (Social Sciences and Humanities Research Council of Canada)</a:t>
            </a:r>
          </a:p>
          <a:p>
            <a:r>
              <a:rPr lang="fr-FR" dirty="0"/>
              <a:t>FRQSC (Fonds  de recherche sur la société et la culture)</a:t>
            </a:r>
          </a:p>
          <a:p>
            <a:r>
              <a:rPr lang="fr-FR" dirty="0"/>
              <a:t>MEES (Ministère de l'Éducation et de l'Enseignement supérieur)</a:t>
            </a:r>
          </a:p>
          <a:p>
            <a:r>
              <a:rPr lang="fr-FR" dirty="0"/>
              <a:t>ECQ</a:t>
            </a:r>
            <a:r>
              <a:rPr lang="fr-FR" baseline="0" dirty="0"/>
              <a:t> (Entente Canada-</a:t>
            </a:r>
            <a:r>
              <a:rPr lang="fr-FR" baseline="0" dirty="0" err="1"/>
              <a:t>Quebec</a:t>
            </a:r>
            <a:r>
              <a:rPr lang="fr-FR" baseline="0" dirty="0"/>
              <a:t>)</a:t>
            </a:r>
            <a:endParaRPr lang="fr-FR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525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997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>
              <a:latin typeface="Times New Roman"/>
              <a:cs typeface="Times New Roman"/>
            </a:endParaRPr>
          </a:p>
          <a:p>
            <a:r>
              <a:rPr lang="en-CA" dirty="0">
                <a:latin typeface="Times New Roman"/>
                <a:cs typeface="Times New Roman"/>
              </a:rPr>
              <a:t>More</a:t>
            </a:r>
            <a:r>
              <a:rPr lang="en-CA" baseline="0" dirty="0">
                <a:latin typeface="Times New Roman"/>
                <a:cs typeface="Times New Roman"/>
              </a:rPr>
              <a:t> s</a:t>
            </a:r>
            <a:r>
              <a:rPr lang="en-CA" dirty="0">
                <a:latin typeface="Times New Roman"/>
                <a:cs typeface="Times New Roman"/>
              </a:rPr>
              <a:t>tudents report having mental health problems than LD / ADHD in recent research.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CA" altLang="fr-F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996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322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311 students post secondary</a:t>
            </a:r>
            <a:r>
              <a:rPr lang="en-CA" baseline="0" dirty="0" smtClean="0"/>
              <a:t> students</a:t>
            </a:r>
          </a:p>
          <a:p>
            <a:endParaRPr lang="en-CA" baseline="0" dirty="0" smtClean="0"/>
          </a:p>
          <a:p>
            <a:r>
              <a:rPr lang="fr-FR" dirty="0" smtClean="0"/>
              <a:t>Femmes : n = 183 (59 %)</a:t>
            </a:r>
          </a:p>
          <a:p>
            <a:r>
              <a:rPr lang="fr-FR" dirty="0" smtClean="0"/>
              <a:t>• Hommes : n = 126 (40 %)</a:t>
            </a:r>
          </a:p>
          <a:p>
            <a:r>
              <a:rPr lang="fr-FR" dirty="0" smtClean="0"/>
              <a:t>• Âge : moyenne = 20,50; É-T = 26</a:t>
            </a:r>
          </a:p>
          <a:p>
            <a:r>
              <a:rPr lang="fr-FR" dirty="0" smtClean="0"/>
              <a:t>• Programme d’études</a:t>
            </a:r>
          </a:p>
          <a:p>
            <a:r>
              <a:rPr lang="fr-FR" dirty="0" smtClean="0"/>
              <a:t>• Préuniversitaire : n = 210 (68 %)</a:t>
            </a:r>
          </a:p>
          <a:p>
            <a:r>
              <a:rPr lang="fr-FR" dirty="0" smtClean="0"/>
              <a:t>• Technique : n = 94 (31 %)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192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650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23890" y="795000"/>
            <a:ext cx="11081515" cy="1921453"/>
          </a:xfrm>
        </p:spPr>
        <p:txBody>
          <a:bodyPr anchor="t"/>
          <a:lstStyle>
            <a:lvl1pPr algn="r">
              <a:defRPr sz="3600">
                <a:solidFill>
                  <a:srgbClr val="0033CC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623890" y="2962279"/>
            <a:ext cx="10943694" cy="3272265"/>
          </a:xfrm>
          <a:ln>
            <a:noFill/>
          </a:ln>
        </p:spPr>
        <p:txBody>
          <a:bodyPr/>
          <a:lstStyle>
            <a:lvl1pPr marL="0" indent="0" algn="r">
              <a:buNone/>
              <a:defRPr sz="2800">
                <a:solidFill>
                  <a:srgbClr val="0033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0F0995-9B71-4D39-A35C-014D4C66B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010" y="6257679"/>
            <a:ext cx="461665" cy="461665"/>
          </a:xfrm>
          <a:prstGeom prst="rect">
            <a:avLst/>
          </a:prstGeom>
        </p:spPr>
      </p:pic>
      <p:sp>
        <p:nvSpPr>
          <p:cNvPr id="11" name="Espace réservé du numéro de diapositive 22">
            <a:extLst>
              <a:ext uri="{FF2B5EF4-FFF2-40B4-BE49-F238E27FC236}">
                <a16:creationId xmlns:a16="http://schemas.microsoft.com/office/drawing/2014/main" id="{BBF05A28-4B5E-4734-93D2-CB408D8DF4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39736" y="6418506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8271877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 sz="4000"/>
            </a:lvl1pPr>
            <a:lvl2pPr marL="628635" indent="-354004">
              <a:buSzPct val="110000"/>
              <a:defRPr sz="3600"/>
            </a:lvl2pPr>
            <a:lvl3pPr marL="895328" indent="-301618">
              <a:buSzPct val="110000"/>
              <a:defRPr sz="3200"/>
            </a:lvl3pPr>
            <a:lvl4pPr marL="1162022" indent="-293681">
              <a:buSzPct val="110000"/>
              <a:defRPr sz="2800"/>
            </a:lvl4pPr>
            <a:lvl5pPr marL="1438239" indent="-295267">
              <a:buSzPct val="110000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609600" y="6353180"/>
            <a:ext cx="107210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    </a:t>
            </a: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9372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540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6830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619298" y="113839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74449"/>
            <a:ext cx="10801345" cy="464488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34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1" fontAlgn="base" hangingPunct="1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1" fontAlgn="base" hangingPunct="1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1" fontAlgn="base" hangingPunct="1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82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hyperlink" Target="https://www.dawsoncollege.qc.ca/" TargetMode="External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publications/play-it-again-using-students-smartphones-for-audio-recordings/" TargetMode="External"/><Relationship Id="rId2" Type="http://schemas.openxmlformats.org/officeDocument/2006/relationships/hyperlink" Target="https://adaptech.org/publications/beyond-texting-how-students-can-use-smartphones-outside-of-the-classro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daptech.org/publications/simple-but-effective-using-students-smartphones-to-watch-videos/" TargetMode="External"/><Relationship Id="rId4" Type="http://schemas.openxmlformats.org/officeDocument/2006/relationships/hyperlink" Target="https://adaptech.org/publications/using-students-smartphones-for-collaborative-work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_BJRw0kXdU" TargetMode="External"/><Relationship Id="rId2" Type="http://schemas.openxmlformats.org/officeDocument/2006/relationships/hyperlink" Target="https://www.youtube.com/watch?v=43KgZ_letz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watch?v=TVB3-Qxyfw4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jorgensen@dawsoncollege.qc.ca" TargetMode="External"/><Relationship Id="rId5" Type="http://schemas.openxmlformats.org/officeDocument/2006/relationships/hyperlink" Target="mailto:catherine.fichten@mcgill.ca" TargetMode="External"/><Relationship Id="rId4" Type="http://schemas.openxmlformats.org/officeDocument/2006/relationships/hyperlink" Target="mailto:ahavel@dawsoncollege.qc.ca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dx.doi.org/10.15640/jehd.v7n1a19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628ACC-D3BA-4A60-816C-63AE59647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F5047-25F2-44BF-9007-106E9C7AB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4543" y="530370"/>
            <a:ext cx="11081514" cy="1380351"/>
          </a:xfrm>
        </p:spPr>
        <p:txBody>
          <a:bodyPr/>
          <a:lstStyle/>
          <a:p>
            <a:pPr algn="ctr"/>
            <a:r>
              <a:rPr lang="en-CA" sz="3800" dirty="0">
                <a:latin typeface="Arial"/>
                <a:cs typeface="Arial"/>
              </a:rPr>
              <a:t>Everything You Wanted to Know About Research on ICT and Inclusive Pedagogy but Didn’t Know Whom to Ask </a:t>
            </a:r>
            <a:endParaRPr lang="en-US" sz="3800" dirty="0">
              <a:latin typeface="Arial"/>
              <a:cs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DCE4F-1202-46E7-A8F3-DDE7F88E3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243" y="2315753"/>
            <a:ext cx="11081515" cy="1259816"/>
          </a:xfrm>
        </p:spPr>
        <p:txBody>
          <a:bodyPr/>
          <a:lstStyle/>
          <a:p>
            <a:pPr algn="ctr"/>
            <a:r>
              <a:rPr lang="en-US" sz="3300" dirty="0"/>
              <a:t> Alice Havel, Mary Jorgensen, Maegan </a:t>
            </a:r>
            <a:r>
              <a:rPr lang="en-US" sz="3300" dirty="0" err="1"/>
              <a:t>Harvison</a:t>
            </a:r>
            <a:r>
              <a:rPr lang="en-US" sz="3300" dirty="0"/>
              <a:t>, </a:t>
            </a:r>
            <a:r>
              <a:rPr lang="en-US" sz="3300"/>
              <a:t>&amp; </a:t>
            </a:r>
            <a:r>
              <a:rPr lang="en-US" sz="3300" smtClean="0"/>
              <a:t>Catherine </a:t>
            </a:r>
            <a:r>
              <a:rPr lang="en-US" sz="3300" dirty="0"/>
              <a:t>Fichten</a:t>
            </a:r>
            <a:endParaRPr lang="en-US" sz="2400" dirty="0"/>
          </a:p>
          <a:p>
            <a:pPr algn="ctr"/>
            <a:r>
              <a:rPr lang="en-US" u="sng" dirty="0">
                <a:hlinkClick r:id="rId3" tooltip="http://www.adaptech.org/"/>
              </a:rPr>
              <a:t>Adaptech Research Network</a:t>
            </a:r>
            <a:r>
              <a:rPr lang="en-US" dirty="0"/>
              <a:t> and </a:t>
            </a:r>
            <a:r>
              <a:rPr lang="en-US" u="sng" dirty="0">
                <a:hlinkClick r:id="rId4" tooltip="https://www.dawsoncollege.qc.ca/"/>
              </a:rPr>
              <a:t>Dawson College</a:t>
            </a:r>
            <a:r>
              <a:rPr lang="en-US" dirty="0"/>
              <a:t>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CAAC89-8F8E-A04D-A43A-146EDFE89D88}"/>
              </a:ext>
            </a:extLst>
          </p:cNvPr>
          <p:cNvSpPr txBox="1"/>
          <p:nvPr/>
        </p:nvSpPr>
        <p:spPr>
          <a:xfrm>
            <a:off x="555244" y="4210066"/>
            <a:ext cx="11081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CRISPESH Virtual Symposium 2021, June 1-3, 2021</a:t>
            </a: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8" name="Picture 4" descr="Creative Commons License symbol for Attribution - Non Commercial- No Derivatives 4.0 International. Copyright is &#10;http://creativecommons.org/about ">
            <a:extLst>
              <a:ext uri="{FF2B5EF4-FFF2-40B4-BE49-F238E27FC236}">
                <a16:creationId xmlns:a16="http://schemas.microsoft.com/office/drawing/2014/main" id="{762A0270-8974-224E-BB2D-5CE333B44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59" y="4925646"/>
            <a:ext cx="1116682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awson College logo. Copyright is https://www.crowdrise.com/campusteamdawson1">
            <a:extLst>
              <a:ext uri="{FF2B5EF4-FFF2-40B4-BE49-F238E27FC236}">
                <a16:creationId xmlns:a16="http://schemas.microsoft.com/office/drawing/2014/main" id="{9B304C60-5F7C-6D4D-B9C1-50D15201A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848" y="5606903"/>
            <a:ext cx="1227611" cy="37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daptech Research Network logo. Copyright is http://www.adaptech.org/">
            <a:extLst>
              <a:ext uri="{FF2B5EF4-FFF2-40B4-BE49-F238E27FC236}">
                <a16:creationId xmlns:a16="http://schemas.microsoft.com/office/drawing/2014/main" id="{0CDAA119-803D-F546-AC75-CDD70DB2A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6505" y="5481963"/>
            <a:ext cx="5588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7" descr="Fonds de recherche du Québec – Société et culture (FRQSC) logo. Copyright is https://www.fqr.gouv.qc.ca/pls/intranet/CQFRCORP.base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4543" y="5426479"/>
            <a:ext cx="2089108" cy="733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Social Sciences and Humanities Research Council of Canada (SSHRC) logo. Copyright is http://www.sshrc-crsh.gc.ca/about-au_sujet/sshrc-logo-crsh/index-eng.aspx" title="Social Sciences and Humanities Research Council of Canada (SSHRC) logo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98194" y="5716441"/>
            <a:ext cx="3663311" cy="15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Logo for the Ministère de l'Éducation et Ministère de l'Enseignement supérieur. Copyright is http://www.education.gouv.qc.ca/en/home/" title="Logo Ministère de l’Éducation, de l’Enseignement supérieur et de la Recherche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048" y="5485175"/>
            <a:ext cx="1625914" cy="61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530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Havel, A., Jorgensen, M., </a:t>
            </a:r>
            <a:r>
              <a:rPr lang="en-CA" dirty="0" err="1" smtClean="0"/>
              <a:t>Harvison</a:t>
            </a:r>
            <a:r>
              <a:rPr lang="en-CA" dirty="0" smtClean="0"/>
              <a:t>, M., &amp; Fichten, C. (2021, June 1-3). Everything you wanted to know about research on ICT and inclusive pedagogy but didn’t know whom to ask [Conference presentation]. CRISPESH Virtual Symposium, Montreal, QC, Canada.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8620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Use of Personal Technology in </a:t>
            </a:r>
            <a:r>
              <a:rPr lang="en-CA" dirty="0" smtClean="0"/>
              <a:t>Class</a:t>
            </a:r>
            <a:r>
              <a:rPr lang="en-CA" baseline="30000" dirty="0"/>
              <a:t>3</a:t>
            </a:r>
          </a:p>
        </p:txBody>
      </p:sp>
      <p:graphicFrame>
        <p:nvGraphicFramePr>
          <p:cNvPr id="5" name="Chart 4" descr="Answer to the question &quot;I like courses where my teacher allows me to use personal technology in class&quot;:&#10;&#10;Strongly Disagree: 2%&#10;Moderately Disagree: 2%&#10;Slightly Disagree: 5%&#10;Slightly Agree: 21%&#10;Moderately Agree: 30%&#10;Strongly Agree: 40%&#10;&#10;Answer to the question &quot;My teachers allow me to use personal technology in class&quot;:&#10;&#10;Strongly Disagree: 11%&#10;Moderately Disagree: 13%&#10;Slightly Disagree: 22%&#10;Slightly Agree: 21%&#10;Moderately Agree: 27%&#10;Strongly Agree: 6%" title="Use of Personal Technology in Clas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4656990"/>
              </p:ext>
            </p:extLst>
          </p:nvPr>
        </p:nvGraphicFramePr>
        <p:xfrm>
          <a:off x="2012217" y="1289079"/>
          <a:ext cx="8274783" cy="4828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3791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Technology that Worked Well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756440"/>
            <a:ext cx="10972800" cy="323212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CA" sz="3600" dirty="0"/>
              <a:t>Presentation software</a:t>
            </a:r>
          </a:p>
          <a:p>
            <a:pPr>
              <a:spcBef>
                <a:spcPts val="1800"/>
              </a:spcBef>
            </a:pPr>
            <a:r>
              <a:rPr lang="en-CA" sz="3600" dirty="0"/>
              <a:t>Notes posted online</a:t>
            </a:r>
          </a:p>
          <a:p>
            <a:pPr>
              <a:spcBef>
                <a:spcPts val="1800"/>
              </a:spcBef>
            </a:pPr>
            <a:r>
              <a:rPr lang="en-CA" sz="3600" dirty="0"/>
              <a:t>Videos</a:t>
            </a:r>
          </a:p>
          <a:p>
            <a:pPr>
              <a:spcBef>
                <a:spcPts val="1800"/>
              </a:spcBef>
            </a:pPr>
            <a:r>
              <a:rPr lang="en-CA" sz="3600" dirty="0"/>
              <a:t>Grades posted online</a:t>
            </a:r>
          </a:p>
          <a:p>
            <a:pPr marL="0" indent="0">
              <a:buNone/>
            </a:pPr>
            <a:endParaRPr lang="en-CA" sz="3600" dirty="0"/>
          </a:p>
          <a:p>
            <a:endParaRPr lang="en-CA" sz="3600" dirty="0"/>
          </a:p>
        </p:txBody>
      </p:sp>
      <p:pic>
        <p:nvPicPr>
          <p:cNvPr id="5" name="Picture 4" descr="Picture of a gold star, with gold star written below it.">
            <a:extLst>
              <a:ext uri="{FF2B5EF4-FFF2-40B4-BE49-F238E27FC236}">
                <a16:creationId xmlns:a16="http://schemas.microsoft.com/office/drawing/2014/main" id="{71E597E3-3189-40B0-9BDD-30A2E2014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9160" y="2354380"/>
            <a:ext cx="2036240" cy="203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9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Technology That Did not Work Well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CA" sz="3600" dirty="0" smtClean="0"/>
              <a:t>Presentation software</a:t>
            </a:r>
          </a:p>
          <a:p>
            <a:pPr>
              <a:spcBef>
                <a:spcPts val="1800"/>
              </a:spcBef>
            </a:pPr>
            <a:r>
              <a:rPr lang="en-CA" sz="3600" dirty="0" smtClean="0"/>
              <a:t>Teachers</a:t>
            </a:r>
            <a:r>
              <a:rPr lang="en-CA" sz="3600" dirty="0"/>
              <a:t>’ use and knowledge of technology</a:t>
            </a:r>
          </a:p>
          <a:p>
            <a:pPr>
              <a:spcBef>
                <a:spcPts val="1800"/>
              </a:spcBef>
            </a:pPr>
            <a:r>
              <a:rPr lang="en-CA" sz="3600" dirty="0"/>
              <a:t>Online communication</a:t>
            </a:r>
          </a:p>
          <a:p>
            <a:pPr>
              <a:spcBef>
                <a:spcPts val="1800"/>
              </a:spcBef>
            </a:pPr>
            <a:r>
              <a:rPr lang="en-CA" sz="3600" dirty="0"/>
              <a:t>Performance of technology at school</a:t>
            </a:r>
          </a:p>
          <a:p>
            <a:pPr marL="0" indent="0">
              <a:buNone/>
            </a:pPr>
            <a:endParaRPr lang="en-CA" sz="3600" dirty="0"/>
          </a:p>
        </p:txBody>
      </p:sp>
      <p:pic>
        <p:nvPicPr>
          <p:cNvPr id="5" name="Picture 2" descr="Sad face who is giving a thumbs down. Copyright is https://openclipart.org/detail/63433/thumbs-down-smiley" title="Thumbs dow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9940" y="3902829"/>
            <a:ext cx="1717020" cy="164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36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3600" dirty="0" smtClean="0"/>
              <a:t>Implications (2)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pPr>
              <a:spcBef>
                <a:spcPts val="400"/>
              </a:spcBef>
            </a:pPr>
            <a:r>
              <a:rPr lang="en-CA" sz="3600" dirty="0"/>
              <a:t>Differences between students with and without disabilities not </a:t>
            </a:r>
            <a:r>
              <a:rPr lang="en-CA" sz="3600" dirty="0" smtClean="0"/>
              <a:t>significant</a:t>
            </a:r>
          </a:p>
          <a:p>
            <a:pPr>
              <a:spcBef>
                <a:spcPts val="400"/>
              </a:spcBef>
            </a:pPr>
            <a:r>
              <a:rPr lang="en-CA" sz="3600" dirty="0" smtClean="0"/>
              <a:t>Mainstream </a:t>
            </a:r>
            <a:r>
              <a:rPr lang="en-CA" sz="3600" dirty="0"/>
              <a:t>technology preferred by </a:t>
            </a:r>
            <a:r>
              <a:rPr lang="en-CA" sz="3600" dirty="0" smtClean="0"/>
              <a:t>students</a:t>
            </a:r>
          </a:p>
          <a:p>
            <a:pPr lvl="1">
              <a:spcBef>
                <a:spcPts val="400"/>
              </a:spcBef>
            </a:pPr>
            <a:r>
              <a:rPr lang="en-CA" sz="3200" dirty="0" smtClean="0"/>
              <a:t>UD </a:t>
            </a:r>
            <a:r>
              <a:rPr lang="en-CA" sz="3200" dirty="0"/>
              <a:t>features in ease of use, etc</a:t>
            </a:r>
            <a:r>
              <a:rPr lang="en-CA" sz="3200" dirty="0" smtClean="0"/>
              <a:t>.</a:t>
            </a:r>
          </a:p>
          <a:p>
            <a:pPr lvl="1">
              <a:spcBef>
                <a:spcPts val="400"/>
              </a:spcBef>
            </a:pPr>
            <a:r>
              <a:rPr lang="en-CA" sz="3200" dirty="0" smtClean="0"/>
              <a:t>No </a:t>
            </a:r>
            <a:r>
              <a:rPr lang="en-CA" sz="3200" dirty="0"/>
              <a:t>longer an </a:t>
            </a:r>
            <a:r>
              <a:rPr lang="en-CA" sz="3200" dirty="0" smtClean="0"/>
              <a:t>accommodation</a:t>
            </a:r>
          </a:p>
          <a:p>
            <a:pPr lvl="1">
              <a:spcBef>
                <a:spcPts val="400"/>
              </a:spcBef>
            </a:pPr>
            <a:r>
              <a:rPr lang="en-CA" sz="3200" dirty="0" smtClean="0"/>
              <a:t>Student </a:t>
            </a:r>
            <a:r>
              <a:rPr lang="en-CA" sz="3200" dirty="0"/>
              <a:t>does not stand out as </a:t>
            </a:r>
            <a:r>
              <a:rPr lang="en-CA" sz="3200" dirty="0" smtClean="0"/>
              <a:t>different</a:t>
            </a:r>
          </a:p>
          <a:p>
            <a:pPr>
              <a:spcBef>
                <a:spcPts val="400"/>
              </a:spcBef>
            </a:pPr>
            <a:r>
              <a:rPr lang="en-CA" sz="3600" dirty="0"/>
              <a:t>Faculty do not have to be </a:t>
            </a:r>
            <a:r>
              <a:rPr lang="en-CA" sz="3600" dirty="0" smtClean="0"/>
              <a:t>experts	</a:t>
            </a:r>
            <a:endParaRPr lang="en-CA" sz="3600" dirty="0"/>
          </a:p>
          <a:p>
            <a:pPr lvl="1">
              <a:spcBef>
                <a:spcPts val="400"/>
              </a:spcBef>
            </a:pPr>
            <a:r>
              <a:rPr lang="en-CA" sz="3200" dirty="0"/>
              <a:t>If you use it, do it well</a:t>
            </a:r>
          </a:p>
          <a:p>
            <a:pPr lvl="1">
              <a:spcBef>
                <a:spcPts val="400"/>
              </a:spcBef>
            </a:pPr>
            <a:r>
              <a:rPr lang="en-CA" sz="3200" dirty="0"/>
              <a:t>Only use it if has purpose</a:t>
            </a:r>
          </a:p>
          <a:p>
            <a:pPr>
              <a:spcBef>
                <a:spcPts val="800"/>
              </a:spcBef>
            </a:pPr>
            <a:endParaRPr lang="en-CA" sz="3600" dirty="0" smtClean="0"/>
          </a:p>
          <a:p>
            <a:pPr marL="274631" lvl="1" indent="0"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4525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Use of Mobile Technology in Class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CA" dirty="0"/>
              <a:t>Teacher’s use of mobile </a:t>
            </a:r>
            <a:r>
              <a:rPr lang="en-CA" dirty="0" smtClean="0"/>
              <a:t>technology</a:t>
            </a:r>
            <a:r>
              <a:rPr lang="en-CA" baseline="30000" dirty="0"/>
              <a:t>4</a:t>
            </a:r>
          </a:p>
          <a:p>
            <a:pPr lvl="1"/>
            <a:r>
              <a:rPr lang="en-CA" dirty="0"/>
              <a:t>Polling  / online quizzes</a:t>
            </a:r>
          </a:p>
          <a:p>
            <a:pPr lvl="1"/>
            <a:r>
              <a:rPr lang="en-CA" dirty="0"/>
              <a:t>Group work</a:t>
            </a:r>
          </a:p>
          <a:p>
            <a:pPr lvl="1"/>
            <a:r>
              <a:rPr lang="en-CA" dirty="0"/>
              <a:t>Class activities</a:t>
            </a:r>
          </a:p>
          <a:p>
            <a:pPr lvl="2"/>
            <a:r>
              <a:rPr lang="en-CA" dirty="0"/>
              <a:t>Ask students to do research to answer questions</a:t>
            </a:r>
          </a:p>
          <a:p>
            <a:pPr lvl="2"/>
            <a:r>
              <a:rPr lang="en-CA" dirty="0"/>
              <a:t>Use smartphones’ built-in geography tools </a:t>
            </a:r>
          </a:p>
          <a:p>
            <a:pPr lvl="2"/>
            <a:r>
              <a:rPr lang="en-CA" dirty="0"/>
              <a:t>Have students write notes on their devices and flip these directly onto a SMART board</a:t>
            </a:r>
          </a:p>
          <a:p>
            <a:pPr marL="593710" lvl="2" indent="0">
              <a:buNone/>
            </a:pPr>
            <a:endParaRPr lang="en-CA" dirty="0"/>
          </a:p>
          <a:p>
            <a:pPr lvl="2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277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484" y="152402"/>
            <a:ext cx="11777032" cy="684213"/>
          </a:xfrm>
        </p:spPr>
        <p:txBody>
          <a:bodyPr/>
          <a:lstStyle/>
          <a:p>
            <a:r>
              <a:rPr lang="en-CA" dirty="0"/>
              <a:t>Use of Mobile Technology in </a:t>
            </a:r>
            <a:r>
              <a:rPr lang="en-CA" dirty="0" smtClean="0"/>
              <a:t>Class </a:t>
            </a:r>
            <a:r>
              <a:rPr lang="en-CA" dirty="0" smtClean="0"/>
              <a:t>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CA" dirty="0"/>
              <a:t>Student use of mobile </a:t>
            </a:r>
            <a:r>
              <a:rPr lang="en-CA" dirty="0" smtClean="0"/>
              <a:t>technology</a:t>
            </a:r>
            <a:r>
              <a:rPr lang="en-CA" baseline="30000" dirty="0"/>
              <a:t>5</a:t>
            </a:r>
          </a:p>
          <a:p>
            <a:pPr lvl="1">
              <a:spcBef>
                <a:spcPts val="1200"/>
              </a:spcBef>
            </a:pPr>
            <a:r>
              <a:rPr lang="en-CA" dirty="0"/>
              <a:t>Following along with the PowerPoint</a:t>
            </a:r>
          </a:p>
          <a:p>
            <a:pPr lvl="1">
              <a:spcBef>
                <a:spcPts val="1200"/>
              </a:spcBef>
            </a:pPr>
            <a:r>
              <a:rPr lang="en-CA" dirty="0"/>
              <a:t>Take pictures of PowerPoint slides</a:t>
            </a:r>
          </a:p>
          <a:p>
            <a:pPr lvl="1">
              <a:spcBef>
                <a:spcPts val="1200"/>
              </a:spcBef>
            </a:pPr>
            <a:r>
              <a:rPr lang="en-CA" dirty="0"/>
              <a:t>G</a:t>
            </a:r>
            <a:r>
              <a:rPr lang="en-CA" dirty="0" smtClean="0"/>
              <a:t>roup </a:t>
            </a:r>
            <a:r>
              <a:rPr lang="en-CA" dirty="0"/>
              <a:t>work</a:t>
            </a:r>
          </a:p>
          <a:p>
            <a:pPr lvl="1">
              <a:spcBef>
                <a:spcPts val="1200"/>
              </a:spcBef>
            </a:pPr>
            <a:r>
              <a:rPr lang="en-CA" dirty="0"/>
              <a:t>Ad</a:t>
            </a:r>
            <a:r>
              <a:rPr lang="en-CA" dirty="0" smtClean="0"/>
              <a:t>d </a:t>
            </a:r>
            <a:r>
              <a:rPr lang="en-CA" dirty="0"/>
              <a:t>information to interactive whiteboards</a:t>
            </a:r>
          </a:p>
          <a:p>
            <a:pPr marL="274631" lvl="1" indent="0"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4238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841" y="152402"/>
            <a:ext cx="11964318" cy="684213"/>
          </a:xfrm>
        </p:spPr>
        <p:txBody>
          <a:bodyPr/>
          <a:lstStyle/>
          <a:p>
            <a:r>
              <a:rPr lang="en-CA" dirty="0"/>
              <a:t>Tip Sheets about the Use of Smartphones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1" y="1268760"/>
            <a:ext cx="11849558" cy="4888200"/>
          </a:xfrm>
        </p:spPr>
        <p:txBody>
          <a:bodyPr/>
          <a:lstStyle/>
          <a:p>
            <a:pPr lvl="1">
              <a:spcBef>
                <a:spcPts val="1000"/>
              </a:spcBef>
            </a:pPr>
            <a:r>
              <a:rPr lang="en-CA" sz="3200" dirty="0">
                <a:hlinkClick r:id="rId2" tooltip="https://adaptech.org/publications/beyond-texting-how-students-can-use-smartphones-outside-of-the-classroom/"/>
              </a:rPr>
              <a:t>Beyond texting: How students can use smartphones outside of the classroom</a:t>
            </a:r>
            <a:endParaRPr lang="en-CA" sz="3200" dirty="0"/>
          </a:p>
          <a:p>
            <a:pPr lvl="1">
              <a:spcBef>
                <a:spcPts val="1000"/>
              </a:spcBef>
            </a:pPr>
            <a:r>
              <a:rPr lang="en-CA" sz="3200" dirty="0">
                <a:hlinkClick r:id="rId3" tooltip="https://adaptech.org/publications/play-it-again-using-students-smartphones-for-audio-recordings/"/>
              </a:rPr>
              <a:t>Play it again: Using students’ smartphones for audio recordings</a:t>
            </a:r>
            <a:endParaRPr lang="en-CA" sz="3200" dirty="0"/>
          </a:p>
          <a:p>
            <a:pPr lvl="1">
              <a:spcBef>
                <a:spcPts val="1000"/>
              </a:spcBef>
            </a:pPr>
            <a:r>
              <a:rPr lang="en-CA" sz="3200" dirty="0">
                <a:hlinkClick r:id="rId4" tooltip="https://adaptech.org/publications/using-students-smartphones-for-collaborative-work/"/>
              </a:rPr>
              <a:t>Using students’ smartphones for collaborative work</a:t>
            </a:r>
            <a:endParaRPr lang="en-CA" sz="3200" dirty="0"/>
          </a:p>
          <a:p>
            <a:pPr lvl="1">
              <a:spcBef>
                <a:spcPts val="1000"/>
              </a:spcBef>
            </a:pPr>
            <a:r>
              <a:rPr lang="en-CA" sz="3200" dirty="0">
                <a:hlinkClick r:id="rId5" tooltip=" https://adaptech.org/publications/simple-but-effective-using-students-smartphones-to-watch-videos/"/>
              </a:rPr>
              <a:t>Simple but effective: Using students’ smartphones to watch videos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8187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17</a:t>
            </a:fld>
            <a:endParaRPr lang="fr-FR" alt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Videos about the use of Smartphones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CA" sz="3600" dirty="0">
                <a:hlinkClick r:id="rId2" tooltip="https://www.youtube.com/watch?v=43KgZ_letzE"/>
              </a:rPr>
              <a:t>Logistics of using smartphones In the classroom</a:t>
            </a:r>
            <a:endParaRPr lang="en-CA" sz="3600" dirty="0"/>
          </a:p>
          <a:p>
            <a:pPr>
              <a:spcBef>
                <a:spcPts val="1200"/>
              </a:spcBef>
            </a:pPr>
            <a:r>
              <a:rPr lang="en-CA" sz="3600" dirty="0">
                <a:hlinkClick r:id="rId3" tooltip="https://www.youtube.com/watch?v=V_BJRw0kXdU"/>
              </a:rPr>
              <a:t>The classics of polling using smartphones</a:t>
            </a:r>
            <a:endParaRPr lang="en-CA" sz="3600" dirty="0"/>
          </a:p>
          <a:p>
            <a:pPr>
              <a:spcBef>
                <a:spcPts val="1200"/>
              </a:spcBef>
            </a:pPr>
            <a:r>
              <a:rPr lang="en-CA" sz="3600" dirty="0">
                <a:hlinkClick r:id="rId4" tooltip="https://www.youtube.com/watch?v=TVB3-Qxyfw4"/>
              </a:rPr>
              <a:t>Using Moodle app on smartphones for assessments</a:t>
            </a:r>
            <a:endParaRPr lang="en-CA" sz="3600" dirty="0"/>
          </a:p>
        </p:txBody>
      </p:sp>
      <p:pic>
        <p:nvPicPr>
          <p:cNvPr id="5" name="Picture 4" descr="Cartoon of a cellphone smiling and giving a thumbs up. ">
            <a:extLst>
              <a:ext uri="{FF2B5EF4-FFF2-40B4-BE49-F238E27FC236}">
                <a16:creationId xmlns:a16="http://schemas.microsoft.com/office/drawing/2014/main" id="{F40238BF-5916-4709-A377-8A83B5F487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l="4851" r="1913"/>
          <a:stretch/>
        </p:blipFill>
        <p:spPr>
          <a:xfrm>
            <a:off x="9296400" y="3337068"/>
            <a:ext cx="2286000" cy="245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32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dirty="0" smtClean="0"/>
              <a:t>Discussion Questions (1)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742950" indent="-742950">
              <a:buAutoNum type="arabicParenR"/>
            </a:pPr>
            <a:r>
              <a:rPr lang="en-CA" sz="3200" dirty="0" smtClean="0"/>
              <a:t>Do </a:t>
            </a:r>
            <a:r>
              <a:rPr lang="en-CA" sz="3200" dirty="0"/>
              <a:t>you generally allow students to use their smartphones in the classroom</a:t>
            </a:r>
            <a:r>
              <a:rPr lang="en-CA" sz="3200" dirty="0" smtClean="0"/>
              <a:t>?</a:t>
            </a:r>
          </a:p>
          <a:p>
            <a:pPr marL="742950" indent="-742950">
              <a:buAutoNum type="arabicParenR"/>
            </a:pPr>
            <a:r>
              <a:rPr lang="en-CA" sz="3200" dirty="0"/>
              <a:t>What are your reasons for and against the use of smartphones</a:t>
            </a:r>
            <a:r>
              <a:rPr lang="en-CA" sz="3200" dirty="0" smtClean="0"/>
              <a:t>?</a:t>
            </a:r>
          </a:p>
          <a:p>
            <a:pPr marL="742950" indent="-742950">
              <a:buAutoNum type="arabicParenR"/>
            </a:pPr>
            <a:r>
              <a:rPr lang="en-CA" sz="3200" dirty="0"/>
              <a:t>How have you tried to incorporate smartphones in your pedagogy</a:t>
            </a:r>
            <a:r>
              <a:rPr lang="en-CA" sz="3200" dirty="0" smtClean="0"/>
              <a:t>?</a:t>
            </a:r>
          </a:p>
          <a:p>
            <a:pPr marL="742950" indent="-742950">
              <a:buAutoNum type="arabicParenR"/>
            </a:pPr>
            <a:r>
              <a:rPr lang="en-CA" sz="3600" dirty="0"/>
              <a:t>Have you seen any creative ways that students have used smartphones to do their schoolwork?</a:t>
            </a:r>
            <a:endParaRPr lang="en-CA" sz="3600" dirty="0" smtClean="0"/>
          </a:p>
          <a:p>
            <a:pPr marL="742950" indent="-742950">
              <a:buAutoNum type="arabicParenR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9335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dirty="0" smtClean="0"/>
              <a:t>Implications (3)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CA" sz="3600" dirty="0"/>
              <a:t>Smartphone </a:t>
            </a:r>
            <a:r>
              <a:rPr lang="en-CA" sz="3600" dirty="0" smtClean="0"/>
              <a:t>popular</a:t>
            </a:r>
          </a:p>
          <a:p>
            <a:pPr lvl="1">
              <a:spcBef>
                <a:spcPts val="1200"/>
              </a:spcBef>
            </a:pPr>
            <a:r>
              <a:rPr lang="en-CA" sz="3200" dirty="0" smtClean="0"/>
              <a:t>Portable</a:t>
            </a:r>
          </a:p>
          <a:p>
            <a:pPr lvl="1">
              <a:spcBef>
                <a:spcPts val="1200"/>
              </a:spcBef>
            </a:pPr>
            <a:r>
              <a:rPr lang="en-CA" sz="3200" dirty="0" smtClean="0"/>
              <a:t>Always with the student</a:t>
            </a:r>
          </a:p>
          <a:p>
            <a:pPr>
              <a:spcBef>
                <a:spcPts val="1200"/>
              </a:spcBef>
            </a:pPr>
            <a:r>
              <a:rPr lang="en-CA" sz="3600" dirty="0"/>
              <a:t>One gateway to multiple means </a:t>
            </a:r>
            <a:r>
              <a:rPr lang="en-CA" sz="3600" dirty="0" smtClean="0"/>
              <a:t>of</a:t>
            </a:r>
          </a:p>
          <a:p>
            <a:pPr lvl="1">
              <a:spcBef>
                <a:spcPts val="1200"/>
              </a:spcBef>
            </a:pPr>
            <a:r>
              <a:rPr lang="en-CA" sz="3200" dirty="0" smtClean="0"/>
              <a:t>Engagement</a:t>
            </a:r>
          </a:p>
          <a:p>
            <a:pPr lvl="1">
              <a:spcBef>
                <a:spcPts val="1200"/>
              </a:spcBef>
            </a:pPr>
            <a:r>
              <a:rPr lang="en-CA" sz="3200" dirty="0" smtClean="0"/>
              <a:t>Representation</a:t>
            </a:r>
          </a:p>
          <a:p>
            <a:pPr lvl="1">
              <a:spcBef>
                <a:spcPts val="1200"/>
              </a:spcBef>
            </a:pPr>
            <a:r>
              <a:rPr lang="en-CA" sz="3200" dirty="0" smtClean="0"/>
              <a:t>Expression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0828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DAEE9-34B9-4810-912C-6EE13A6852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7A477E-AC86-460C-A9ED-AFA5F5DAD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85" y="0"/>
            <a:ext cx="11136630" cy="926815"/>
          </a:xfrm>
        </p:spPr>
        <p:txBody>
          <a:bodyPr/>
          <a:lstStyle/>
          <a:p>
            <a:r>
              <a:rPr lang="en-CA" sz="4000" dirty="0"/>
              <a:t>Agenda</a:t>
            </a:r>
            <a:endParaRPr lang="en-CA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15260-339D-4430-B7B5-D36062D999D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464980"/>
            <a:ext cx="10972800" cy="4888200"/>
          </a:xfrm>
        </p:spPr>
        <p:txBody>
          <a:bodyPr/>
          <a:lstStyle/>
          <a:p>
            <a:pPr marL="361315" indent="-361315">
              <a:lnSpc>
                <a:spcPct val="107000"/>
              </a:lnSpc>
            </a:pPr>
            <a:r>
              <a:rPr lang="en-CA" sz="3600" dirty="0"/>
              <a:t>Overview of Adaptech Research Network / </a:t>
            </a:r>
            <a:br>
              <a:rPr lang="en-CA" sz="3600" dirty="0"/>
            </a:br>
            <a:r>
              <a:rPr lang="en-CA" sz="3600" dirty="0"/>
              <a:t>Réseau de Recherche Adaptech </a:t>
            </a:r>
          </a:p>
          <a:p>
            <a:pPr marL="361315" indent="-361315">
              <a:lnSpc>
                <a:spcPct val="107000"/>
              </a:lnSpc>
            </a:pPr>
            <a:r>
              <a:rPr lang="en-CA" sz="3600" dirty="0"/>
              <a:t>Presentation of research findings</a:t>
            </a:r>
          </a:p>
          <a:p>
            <a:pPr marL="361315" indent="-361315">
              <a:lnSpc>
                <a:spcPct val="107000"/>
              </a:lnSpc>
            </a:pPr>
            <a:r>
              <a:rPr lang="en-CA" sz="3600" dirty="0"/>
              <a:t>Discussion of findings</a:t>
            </a:r>
          </a:p>
          <a:p>
            <a:pPr marL="361315" indent="-361315">
              <a:lnSpc>
                <a:spcPct val="107000"/>
              </a:lnSpc>
            </a:pPr>
            <a:r>
              <a:rPr lang="en-CA" sz="3600" dirty="0"/>
              <a:t>Implications  </a:t>
            </a:r>
          </a:p>
          <a:p>
            <a:pPr marL="361315" indent="-361315">
              <a:lnSpc>
                <a:spcPct val="107000"/>
              </a:lnSpc>
            </a:pPr>
            <a:r>
              <a:rPr lang="en-CA" sz="3600" dirty="0"/>
              <a:t>Conclusions 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5" name="Picture 4" descr="Picture of a person speaking through a megaphone. Copyright is http://referencementalgerie.com/" title="person speaking throught megaphone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52285" y="3645570"/>
            <a:ext cx="2085473" cy="208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8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dirty="0" smtClean="0"/>
              <a:t>Implications (3, </a:t>
            </a:r>
            <a:r>
              <a:rPr lang="en-CA" sz="4000" dirty="0" smtClean="0"/>
              <a:t>cont’d</a:t>
            </a:r>
            <a:r>
              <a:rPr lang="en-CA" sz="4000" dirty="0" smtClean="0"/>
              <a:t>)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CA" sz="3600" dirty="0"/>
              <a:t>Faculty need to be supported in use of smartphones as pedagogical </a:t>
            </a:r>
            <a:r>
              <a:rPr lang="en-CA" sz="3600" dirty="0" smtClean="0"/>
              <a:t>tools</a:t>
            </a:r>
          </a:p>
          <a:p>
            <a:pPr lvl="1">
              <a:spcBef>
                <a:spcPts val="1200"/>
              </a:spcBef>
            </a:pPr>
            <a:r>
              <a:rPr lang="en-CA" sz="3200" dirty="0"/>
              <a:t>Explanations available online when </a:t>
            </a:r>
            <a:r>
              <a:rPr lang="en-CA" sz="3200" dirty="0" smtClean="0"/>
              <a:t>needed</a:t>
            </a:r>
          </a:p>
          <a:p>
            <a:pPr lvl="2">
              <a:spcBef>
                <a:spcPts val="1200"/>
              </a:spcBef>
            </a:pPr>
            <a:r>
              <a:rPr lang="en-CA" sz="2800" dirty="0"/>
              <a:t>Short and simple </a:t>
            </a:r>
            <a:r>
              <a:rPr lang="en-CA" sz="2800" dirty="0" smtClean="0"/>
              <a:t>instructions</a:t>
            </a:r>
          </a:p>
          <a:p>
            <a:pPr lvl="2">
              <a:spcBef>
                <a:spcPts val="1200"/>
              </a:spcBef>
            </a:pPr>
            <a:r>
              <a:rPr lang="en-CA" sz="2800" dirty="0"/>
              <a:t>Various formats (video, tip sheets, etc.)</a:t>
            </a:r>
            <a:endParaRPr lang="en-CA" sz="2800" dirty="0" smtClean="0"/>
          </a:p>
          <a:p>
            <a:pPr lvl="2"/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1626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noProof="0" dirty="0"/>
              <a:t>Covid-19 Pandemic – </a:t>
            </a:r>
            <a:r>
              <a:rPr lang="en-US" noProof="0" dirty="0" smtClean="0"/>
              <a:t>Method</a:t>
            </a:r>
            <a:r>
              <a:rPr lang="en-US" baseline="30000" dirty="0"/>
              <a:t>6</a:t>
            </a:r>
            <a:endParaRPr lang="en-US" baseline="30000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noProof="0" dirty="0"/>
              <a:t>Goal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What technologies are used to do schoolwork</a:t>
            </a:r>
          </a:p>
          <a:p>
            <a:pPr>
              <a:spcBef>
                <a:spcPts val="1200"/>
              </a:spcBef>
            </a:pPr>
            <a:r>
              <a:rPr lang="en-US" noProof="0" dirty="0"/>
              <a:t>Method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163 students with disabilities  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74 students without disabilities    </a:t>
            </a:r>
          </a:p>
          <a:p>
            <a:pPr lvl="1">
              <a:spcBef>
                <a:spcPts val="1200"/>
              </a:spcBef>
            </a:pPr>
            <a:r>
              <a:rPr lang="en-US" noProof="0" dirty="0" err="1"/>
              <a:t>LimeSurvey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9032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7E91C-2818-4438-B440-3F3AC692E0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86A118-0198-495E-9E49-1A92CF70A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Covid-19 Pandemic -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5051-2FAE-4FEB-B2E7-7976F6EB2C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8054" y="1150797"/>
            <a:ext cx="11615893" cy="4888200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dirty="0"/>
              <a:t>Zoom – can include captions (“craptions”)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dirty="0"/>
              <a:t>Google Docs – speech-to-text, collaboration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dirty="0" smtClean="0"/>
              <a:t>Microsoft </a:t>
            </a:r>
            <a:r>
              <a:rPr lang="en-US" dirty="0"/>
              <a:t>Teams – transcription (with Stream)</a:t>
            </a:r>
          </a:p>
          <a:p>
            <a:pPr>
              <a:spcBef>
                <a:spcPts val="1800"/>
              </a:spcBef>
              <a:spcAft>
                <a:spcPts val="600"/>
              </a:spcAft>
            </a:pPr>
            <a:r>
              <a:rPr lang="en-US" dirty="0"/>
              <a:t>Office suites (Google, Microsoft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10D42-9941-427E-8E61-CB375AB4F0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0A1D41-7113-472C-B398-FEF6C1D17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Covid-19 Pandemic - 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10F8E-D9C9-4872-BF36-827885F8DB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75422" y="1268760"/>
            <a:ext cx="11688896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Most worked well 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For both groups of students</a:t>
            </a:r>
          </a:p>
          <a:p>
            <a:pPr>
              <a:spcBef>
                <a:spcPts val="1200"/>
              </a:spcBef>
            </a:pPr>
            <a:r>
              <a:rPr lang="en-US" dirty="0"/>
              <a:t>But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Zoom related-problems for over 33% of students</a:t>
            </a:r>
          </a:p>
          <a:p>
            <a:pPr lvl="1">
              <a:spcBef>
                <a:spcPts val="1200"/>
              </a:spcBef>
            </a:pPr>
            <a:r>
              <a:rPr lang="en-US" sz="3100" dirty="0"/>
              <a:t>Microsoft Teams: problems for </a:t>
            </a:r>
            <a:r>
              <a:rPr lang="en-US" sz="3100" dirty="0">
                <a:sym typeface="Symbol" panose="05050102010706020507" pitchFamily="18" charset="2"/>
              </a:rPr>
              <a:t>approximately </a:t>
            </a:r>
            <a:r>
              <a:rPr lang="en-US" sz="3100" dirty="0"/>
              <a:t>50% students with disabilities 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More students with disabilities had problems    </a:t>
            </a:r>
          </a:p>
        </p:txBody>
      </p:sp>
    </p:spTree>
    <p:extLst>
      <p:ext uri="{BB962C8B-B14F-4D97-AF65-F5344CB8AC3E}">
        <p14:creationId xmlns:p14="http://schemas.microsoft.com/office/powerpoint/2010/main" val="389331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24</a:t>
            </a:fld>
            <a:endParaRPr lang="fr-FR" alt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Discussion Questions (2)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dirty="0" smtClean="0"/>
              <a:t>1) What </a:t>
            </a:r>
            <a:r>
              <a:rPr lang="en-CA" dirty="0"/>
              <a:t>influence, if any, has COVID 19 had on your definition of inclusion</a:t>
            </a:r>
            <a:r>
              <a:rPr lang="en-CA" dirty="0" smtClean="0"/>
              <a:t>?</a:t>
            </a:r>
          </a:p>
          <a:p>
            <a:pPr marL="0" indent="0">
              <a:buNone/>
            </a:pPr>
            <a:r>
              <a:rPr lang="en-CA" dirty="0" smtClean="0"/>
              <a:t>2) What </a:t>
            </a:r>
            <a:r>
              <a:rPr lang="en-CA" dirty="0"/>
              <a:t>impact has COVID 19 had on inclusive pedagogy?</a:t>
            </a:r>
          </a:p>
        </p:txBody>
      </p:sp>
      <p:pic>
        <p:nvPicPr>
          <p:cNvPr id="5" name="Picture 3" descr="Picture of a cartoon man leaning on a question mark.Copyright is https://technovation10.wordpress.com/category/general-events/brainstorm/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15596" y="3657600"/>
            <a:ext cx="2266803" cy="213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7154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Implications (4)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en-CA" dirty="0" smtClean="0"/>
              <a:t>New </a:t>
            </a:r>
            <a:r>
              <a:rPr lang="en-CA" dirty="0"/>
              <a:t>diversity-related barriers have </a:t>
            </a:r>
            <a:r>
              <a:rPr lang="en-CA" dirty="0" smtClean="0"/>
              <a:t>arisen</a:t>
            </a:r>
          </a:p>
          <a:p>
            <a:pPr lvl="1">
              <a:spcBef>
                <a:spcPts val="1800"/>
              </a:spcBef>
            </a:pPr>
            <a:r>
              <a:rPr lang="en-CA" dirty="0" smtClean="0"/>
              <a:t>Accessibility </a:t>
            </a:r>
            <a:r>
              <a:rPr lang="en-CA" dirty="0"/>
              <a:t>issues for diverse learners emerging as a institutional </a:t>
            </a:r>
            <a:r>
              <a:rPr lang="en-CA" dirty="0" smtClean="0"/>
              <a:t>concern</a:t>
            </a:r>
          </a:p>
          <a:p>
            <a:pPr>
              <a:spcBef>
                <a:spcPts val="1800"/>
              </a:spcBef>
            </a:pPr>
            <a:r>
              <a:rPr lang="en-CA" dirty="0" smtClean="0"/>
              <a:t>Certain </a:t>
            </a:r>
            <a:r>
              <a:rPr lang="en-CA" dirty="0"/>
              <a:t>accommodations no longer required with online courses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25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873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2"/>
            <a:ext cx="10972800" cy="684213"/>
          </a:xfrm>
        </p:spPr>
        <p:txBody>
          <a:bodyPr/>
          <a:lstStyle/>
          <a:p>
            <a:r>
              <a:rPr lang="en-CA" dirty="0"/>
              <a:t>Goodbye and Thanks!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>
            <a:spLocks noGrp="1"/>
          </p:cNvSpPr>
          <p:nvPr>
            <p:ph sz="quarter" idx="1"/>
          </p:nvPr>
        </p:nvSpPr>
        <p:spPr>
          <a:xfrm>
            <a:off x="715433" y="3981926"/>
            <a:ext cx="10761133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002060"/>
                </a:solidFill>
              </a:rPr>
              <a:t>Adaptech Research Network: </a:t>
            </a:r>
            <a:r>
              <a:rPr lang="en-US" sz="2800" dirty="0">
                <a:solidFill>
                  <a:srgbClr val="002060"/>
                </a:solidFill>
                <a:hlinkClick r:id="rId3" tooltip="www.adaptech.org"/>
              </a:rPr>
              <a:t>www.adaptech.org</a:t>
            </a:r>
            <a:endParaRPr lang="en-US" sz="2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CA" sz="2800" dirty="0">
                <a:solidFill>
                  <a:srgbClr val="002060"/>
                </a:solidFill>
              </a:rPr>
              <a:t>Alice Havel: </a:t>
            </a:r>
            <a:r>
              <a:rPr lang="en-CA" sz="2800" dirty="0">
                <a:solidFill>
                  <a:srgbClr val="002060"/>
                </a:solidFill>
                <a:hlinkClick r:id="rId4" tooltip="ahavel@dawsoncollege.qc.ca"/>
              </a:rPr>
              <a:t>ahavel@dawsoncollege.qc.ca</a:t>
            </a:r>
            <a:endParaRPr lang="en-CA" sz="2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002060"/>
                </a:solidFill>
              </a:rPr>
              <a:t>Catherine Fichten: </a:t>
            </a:r>
            <a:r>
              <a:rPr lang="en-US" sz="2800" dirty="0">
                <a:solidFill>
                  <a:srgbClr val="002060"/>
                </a:solidFill>
                <a:hlinkClick r:id="rId5" tooltip="catherine.fichten@mcgill.ca"/>
              </a:rPr>
              <a:t>catherine.fichten@mcgill.ca</a:t>
            </a:r>
            <a:endParaRPr lang="en-US" sz="2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002060"/>
                </a:solidFill>
              </a:rPr>
              <a:t>Mary Jorgensen: </a:t>
            </a:r>
            <a:r>
              <a:rPr lang="en-US" sz="2800" dirty="0">
                <a:solidFill>
                  <a:srgbClr val="002060"/>
                </a:solidFill>
                <a:hlinkClick r:id="rId6" tooltip="mjorgensen@dawsoncollege.qc.ca"/>
              </a:rPr>
              <a:t>mjorgensen@dawsoncollege.qc.ca</a:t>
            </a:r>
            <a:endParaRPr lang="en-CA" sz="2800" dirty="0">
              <a:solidFill>
                <a:srgbClr val="002060"/>
              </a:solidFill>
            </a:endParaRPr>
          </a:p>
        </p:txBody>
      </p:sp>
      <p:pic>
        <p:nvPicPr>
          <p:cNvPr id="3" name="Picture 2" descr="Picture of a wood planks with the words 'thank you' hanging on them. Copyright is https://www.award.co/blog/18-delicious-ways-to-say-thank-you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83356" y="1261744"/>
            <a:ext cx="4234380" cy="237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3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322536"/>
            <a:ext cx="10972800" cy="4637590"/>
          </a:xfrm>
        </p:spPr>
        <p:txBody>
          <a:bodyPr/>
          <a:lstStyle/>
          <a:p>
            <a:pPr marL="342900" indent="-342900">
              <a:spcBef>
                <a:spcPts val="1000"/>
              </a:spcBef>
              <a:buAutoNum type="arabicParenR"/>
            </a:pPr>
            <a:r>
              <a:rPr lang="en-CA" sz="1800" dirty="0"/>
              <a:t>Fichten, C. S., Havel, A., King, L., Jorgensen, M., Budd, J., Asuncion, J., Nguyen, M. N., </a:t>
            </a:r>
            <a:r>
              <a:rPr lang="en-CA" sz="1800" dirty="0" err="1"/>
              <a:t>Amsel</a:t>
            </a:r>
            <a:r>
              <a:rPr lang="en-CA" sz="1800" dirty="0"/>
              <a:t>, R., &amp; </a:t>
            </a:r>
            <a:r>
              <a:rPr lang="en-CA" sz="1800" dirty="0" err="1"/>
              <a:t>Marcil</a:t>
            </a:r>
            <a:r>
              <a:rPr lang="en-CA" sz="1800" dirty="0"/>
              <a:t>, E. (2018). Are you in or out? Canadian students who register for disability-related services in junior/community colleges versus those who do not. </a:t>
            </a:r>
            <a:r>
              <a:rPr lang="en-CA" sz="1800" i="1" dirty="0"/>
              <a:t>Journal of Education and Human Development, 7</a:t>
            </a:r>
            <a:r>
              <a:rPr lang="en-CA" sz="1800" dirty="0"/>
              <a:t>(1), 166-175. </a:t>
            </a:r>
            <a:r>
              <a:rPr lang="en-CA" sz="1800" dirty="0">
                <a:hlinkClick r:id="rId2" tooltip="http://dx.doi.org/10.15640/jehd.v7n1a19"/>
              </a:rPr>
              <a:t>http://dx.doi.org/10.15640/jehd.v7n1a19</a:t>
            </a:r>
            <a:endParaRPr lang="en-CA" sz="1800" dirty="0"/>
          </a:p>
          <a:p>
            <a:pPr marL="342900" indent="-342900">
              <a:spcBef>
                <a:spcPts val="1000"/>
              </a:spcBef>
              <a:buAutoNum type="arabicParenR"/>
            </a:pPr>
            <a:r>
              <a:rPr lang="fr-FR" sz="1800" dirty="0"/>
              <a:t>King, L., Nguyen, M. N., &amp; Fichten, C. S. (2014, octobre). </a:t>
            </a:r>
            <a:r>
              <a:rPr lang="fr-FR" sz="1800" i="1" dirty="0"/>
              <a:t>Les étudiants avec troubles d’apprentissage face aux technologies de l’information : Activité de transfert des connaissances</a:t>
            </a:r>
            <a:r>
              <a:rPr lang="fr-FR" sz="1800" dirty="0"/>
              <a:t> [</a:t>
            </a:r>
            <a:r>
              <a:rPr lang="fr-FR" sz="1800" dirty="0" err="1"/>
              <a:t>Invited</a:t>
            </a:r>
            <a:r>
              <a:rPr lang="fr-FR" sz="1800" dirty="0"/>
              <a:t> speaker]. Fonds de recherche du Québec – Société et culture (FRQSC) et le ministère de l’Éducation et de l’Enseignement supérieur (MEES), Québec, Québec.</a:t>
            </a:r>
            <a:endParaRPr lang="en-CA" sz="1800" dirty="0"/>
          </a:p>
          <a:p>
            <a:pPr marL="342900" indent="-342900">
              <a:spcBef>
                <a:spcPts val="1000"/>
              </a:spcBef>
              <a:buAutoNum type="arabicParenR"/>
            </a:pPr>
            <a:r>
              <a:rPr lang="en-CA" sz="1800" dirty="0" smtClean="0"/>
              <a:t>Fichten</a:t>
            </a:r>
            <a:r>
              <a:rPr lang="en-CA" sz="1800" dirty="0"/>
              <a:t>, C. S., King, L., Jorgensen, M., Nguyen, M. N., Budd, J., Havel, A., Asuncion, J., </a:t>
            </a:r>
            <a:r>
              <a:rPr lang="en-CA" sz="1800" dirty="0" err="1"/>
              <a:t>Amsel</a:t>
            </a:r>
            <a:r>
              <a:rPr lang="en-CA" sz="1800" dirty="0"/>
              <a:t>, R., Raymond, R., &amp; </a:t>
            </a:r>
            <a:r>
              <a:rPr lang="en-CA" sz="1800" dirty="0" err="1"/>
              <a:t>Poldma</a:t>
            </a:r>
            <a:r>
              <a:rPr lang="en-CA" sz="1800" dirty="0"/>
              <a:t>, T. (2015). What do college students really want when it comes to their instructors’ use of information and communication technologies (ICTs) in their teaching? </a:t>
            </a:r>
            <a:r>
              <a:rPr lang="en-CA" sz="1800" i="1" dirty="0"/>
              <a:t>International Journal of Learning, Teaching and Educational Research, 14</a:t>
            </a:r>
            <a:r>
              <a:rPr lang="en-CA" sz="1800" dirty="0"/>
              <a:t>(2), 173-191. </a:t>
            </a:r>
            <a:endParaRPr lang="en-CA" sz="1800" dirty="0" smtClean="0"/>
          </a:p>
          <a:p>
            <a:pPr marL="342900" indent="-342900">
              <a:spcBef>
                <a:spcPts val="1000"/>
              </a:spcBef>
              <a:buAutoNum type="arabicParenR"/>
            </a:pPr>
            <a:r>
              <a:rPr lang="en-CA" sz="1800" dirty="0"/>
              <a:t>Fichten, C., Havel, A., King, L., &amp; Jorgensen, M. (2019, November). Mobile tech use by Dawson students with disabilities. </a:t>
            </a:r>
            <a:r>
              <a:rPr lang="en-CA" sz="1800" i="1" dirty="0"/>
              <a:t>The Bulletin Psych &amp; </a:t>
            </a:r>
            <a:r>
              <a:rPr lang="en-CA" sz="1800" i="1" dirty="0" err="1"/>
              <a:t>Anthro</a:t>
            </a:r>
            <a:r>
              <a:rPr lang="en-CA" sz="1800" dirty="0"/>
              <a:t>, 4, 5.</a:t>
            </a:r>
          </a:p>
          <a:p>
            <a:pPr marL="342900" indent="-342900">
              <a:spcBef>
                <a:spcPts val="1000"/>
              </a:spcBef>
              <a:buAutoNum type="arabicParenR"/>
            </a:pPr>
            <a:endParaRPr lang="en-CA" sz="1800" dirty="0"/>
          </a:p>
          <a:p>
            <a:pPr marL="342900" indent="-342900">
              <a:spcBef>
                <a:spcPts val="1000"/>
              </a:spcBef>
              <a:buAutoNum type="arabicParenR"/>
            </a:pPr>
            <a:endParaRPr lang="en-CA" sz="1800" dirty="0"/>
          </a:p>
          <a:p>
            <a:pPr marL="0" indent="0">
              <a:spcBef>
                <a:spcPts val="1000"/>
              </a:spcBef>
              <a:buNone/>
            </a:pPr>
            <a:endParaRPr lang="en-CA" sz="1800" dirty="0"/>
          </a:p>
          <a:p>
            <a:pPr marL="0" indent="0">
              <a:buNone/>
            </a:pPr>
            <a:endParaRPr lang="en-CA" sz="1800" dirty="0"/>
          </a:p>
          <a:p>
            <a:pPr marL="0" indent="0">
              <a:buNone/>
            </a:pPr>
            <a:endParaRPr lang="en-CA" sz="1800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146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References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64980"/>
            <a:ext cx="10972800" cy="4888200"/>
          </a:xfrm>
        </p:spPr>
        <p:txBody>
          <a:bodyPr/>
          <a:lstStyle/>
          <a:p>
            <a:pPr marL="342900" lvl="0" indent="-342900">
              <a:buFont typeface="+mj-lt"/>
              <a:buAutoNum type="arabicParenR" startAt="5"/>
            </a:pPr>
            <a:r>
              <a:rPr lang="en-CA" sz="1800" dirty="0" smtClean="0"/>
              <a:t>Fichten</a:t>
            </a:r>
            <a:r>
              <a:rPr lang="en-CA" sz="1800" dirty="0"/>
              <a:t>, C., Jorgensen, M., King, L., </a:t>
            </a:r>
            <a:r>
              <a:rPr lang="en-CA" sz="1800" dirty="0" err="1"/>
              <a:t>Harvison</a:t>
            </a:r>
            <a:r>
              <a:rPr lang="en-CA" sz="1800" dirty="0"/>
              <a:t>, M., &amp; Havel, A. (2019, April). What they do and what they can do: Taking advantage of Social-Science students’ personal mobile technologies in class. </a:t>
            </a:r>
            <a:r>
              <a:rPr lang="en-CA" sz="1800" i="1" dirty="0"/>
              <a:t>The Bulletin Psych &amp; </a:t>
            </a:r>
            <a:r>
              <a:rPr lang="en-CA" sz="1800" i="1" dirty="0" err="1"/>
              <a:t>Anthro</a:t>
            </a:r>
            <a:r>
              <a:rPr lang="en-CA" sz="1800" i="1" dirty="0"/>
              <a:t>, 3</a:t>
            </a:r>
            <a:r>
              <a:rPr lang="en-CA" sz="1800" dirty="0"/>
              <a:t>, 3.</a:t>
            </a:r>
          </a:p>
          <a:p>
            <a:pPr marL="342900" lvl="0" indent="-342900">
              <a:buFont typeface="Arial" charset="0"/>
              <a:buAutoNum type="arabicParenR" startAt="5"/>
            </a:pPr>
            <a:r>
              <a:rPr lang="en-CA" sz="1800" dirty="0"/>
              <a:t>Fichten, C., Jorgensen, M., Havel, A., </a:t>
            </a:r>
            <a:r>
              <a:rPr lang="en-CA" sz="1800" dirty="0" err="1"/>
              <a:t>Legault</a:t>
            </a:r>
            <a:r>
              <a:rPr lang="en-CA" sz="1800" dirty="0"/>
              <a:t>, A., &amp; Budd, J. (in press). Academic performance and mobile technology use during the COVID-19 pandemic: A comparative study. </a:t>
            </a:r>
            <a:r>
              <a:rPr lang="en-CA" sz="1800" i="1" dirty="0"/>
              <a:t>Journal of Postsecondary Education and Disability.</a:t>
            </a:r>
          </a:p>
          <a:p>
            <a:pPr marL="0" indent="0">
              <a:buNone/>
            </a:pPr>
            <a:endParaRPr lang="en-CA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170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2568"/>
            <a:ext cx="10972800" cy="684213"/>
          </a:xfrm>
        </p:spPr>
        <p:txBody>
          <a:bodyPr/>
          <a:lstStyle/>
          <a:p>
            <a:r>
              <a:rPr lang="en-CA" dirty="0"/>
              <a:t>What is Adaptech?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CA" sz="3600" dirty="0"/>
              <a:t>Adaptech Research Network</a:t>
            </a:r>
          </a:p>
          <a:p>
            <a:pPr lvl="1">
              <a:spcBef>
                <a:spcPts val="1000"/>
              </a:spcBef>
            </a:pPr>
            <a:r>
              <a:rPr lang="en-CA" sz="3200" dirty="0"/>
              <a:t>Team of teachers, professionals, students, researchers</a:t>
            </a:r>
          </a:p>
          <a:p>
            <a:pPr lvl="1">
              <a:spcBef>
                <a:spcPts val="1000"/>
              </a:spcBef>
            </a:pPr>
            <a:r>
              <a:rPr lang="en-CA" sz="3200" dirty="0"/>
              <a:t>Conducts research on post-secondary students with a variety of disabilities</a:t>
            </a:r>
          </a:p>
          <a:p>
            <a:pPr lvl="1">
              <a:spcBef>
                <a:spcPts val="1000"/>
              </a:spcBef>
            </a:pPr>
            <a:r>
              <a:rPr lang="en-CA" sz="3200" dirty="0"/>
              <a:t>Focus on information and computer technologies</a:t>
            </a:r>
          </a:p>
          <a:p>
            <a:pPr lvl="1">
              <a:spcBef>
                <a:spcPts val="1000"/>
              </a:spcBef>
            </a:pPr>
            <a:r>
              <a:rPr lang="en-CA" sz="3200" dirty="0"/>
              <a:t>Based at Dawson College</a:t>
            </a:r>
          </a:p>
          <a:p>
            <a:pPr marL="274631" lvl="1" indent="0">
              <a:buNone/>
            </a:pP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37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1554"/>
            <a:ext cx="10972800" cy="684213"/>
          </a:xfrm>
        </p:spPr>
        <p:txBody>
          <a:bodyPr/>
          <a:lstStyle/>
          <a:p>
            <a:r>
              <a:rPr lang="en-CA" dirty="0"/>
              <a:t>About the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CA" sz="3200" dirty="0"/>
              <a:t>Empirical</a:t>
            </a:r>
          </a:p>
          <a:p>
            <a:r>
              <a:rPr lang="en-CA" sz="3200" dirty="0"/>
              <a:t>Bilingual </a:t>
            </a:r>
          </a:p>
          <a:p>
            <a:r>
              <a:rPr lang="en-CA" sz="3200" dirty="0"/>
              <a:t>International: 5 countries</a:t>
            </a:r>
          </a:p>
          <a:p>
            <a:r>
              <a:rPr lang="en-CA" sz="3200" dirty="0"/>
              <a:t>Methods: qualitative, quantitative, archival</a:t>
            </a:r>
          </a:p>
          <a:p>
            <a:r>
              <a:rPr lang="en-CA" sz="3200" dirty="0"/>
              <a:t>Research grants</a:t>
            </a:r>
          </a:p>
          <a:p>
            <a:pPr lvl="1"/>
            <a:r>
              <a:rPr lang="en-CA" sz="2800" dirty="0"/>
              <a:t>SSHRC </a:t>
            </a:r>
          </a:p>
          <a:p>
            <a:pPr lvl="1"/>
            <a:r>
              <a:rPr lang="fr-FR" sz="2800" dirty="0"/>
              <a:t>FRQSC </a:t>
            </a:r>
          </a:p>
          <a:p>
            <a:pPr lvl="1"/>
            <a:r>
              <a:rPr lang="fr-FR" sz="2800" dirty="0"/>
              <a:t>MEES</a:t>
            </a:r>
          </a:p>
          <a:p>
            <a:pPr lvl="1"/>
            <a:r>
              <a:rPr lang="fr-FR" sz="2800" dirty="0"/>
              <a:t>ECQ</a:t>
            </a:r>
          </a:p>
          <a:p>
            <a:pPr lvl="1"/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27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9391"/>
            <a:ext cx="10972800" cy="684213"/>
          </a:xfrm>
        </p:spPr>
        <p:txBody>
          <a:bodyPr/>
          <a:lstStyle/>
          <a:p>
            <a:r>
              <a:rPr lang="en-CA" dirty="0"/>
              <a:t>Benefits of Applied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CA" sz="3600" dirty="0"/>
              <a:t>Expands knowledge base</a:t>
            </a:r>
          </a:p>
          <a:p>
            <a:pPr>
              <a:spcBef>
                <a:spcPts val="1200"/>
              </a:spcBef>
            </a:pPr>
            <a:r>
              <a:rPr lang="en-CA" sz="3600" dirty="0"/>
              <a:t>Informs best practices</a:t>
            </a:r>
          </a:p>
          <a:p>
            <a:pPr>
              <a:spcBef>
                <a:spcPts val="1200"/>
              </a:spcBef>
            </a:pPr>
            <a:r>
              <a:rPr lang="en-CA" sz="3600" dirty="0"/>
              <a:t>Gives stakeholders a voice</a:t>
            </a:r>
          </a:p>
          <a:p>
            <a:pPr>
              <a:spcBef>
                <a:spcPts val="1200"/>
              </a:spcBef>
            </a:pPr>
            <a:r>
              <a:rPr lang="en-CA" sz="3600" dirty="0"/>
              <a:t>Provides data for lobbying</a:t>
            </a:r>
          </a:p>
          <a:p>
            <a:pPr>
              <a:spcBef>
                <a:spcPts val="1200"/>
              </a:spcBef>
            </a:pPr>
            <a:r>
              <a:rPr lang="en-CA" sz="3600" dirty="0"/>
              <a:t>Guides policy</a:t>
            </a:r>
          </a:p>
          <a:p>
            <a:pPr marL="0" indent="0">
              <a:buNone/>
            </a:pPr>
            <a:endParaRPr lang="en-CA" sz="3600" dirty="0"/>
          </a:p>
        </p:txBody>
      </p:sp>
      <p:pic>
        <p:nvPicPr>
          <p:cNvPr id="5" name="Picture 4" descr="Image of part of a computer keyboard with the word research printed on one of the keys. Copyright is https://www.storyblocks.com/stock-image/research-word-on-keyboard-button-bdtxexeudwj6lzuc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0020" y="3901440"/>
            <a:ext cx="3102380" cy="186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1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17CDB-3FC4-F34A-B0F4-FF89DE3268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dirty="0">
                <a:cs typeface="Arial" charset="0"/>
              </a:rPr>
              <a:t>10</a:t>
            </a:r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B34C10-5F5A-BD4A-8D4D-05D38C5D7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64" y="286773"/>
            <a:ext cx="11804072" cy="684213"/>
          </a:xfrm>
        </p:spPr>
        <p:txBody>
          <a:bodyPr/>
          <a:lstStyle/>
          <a:p>
            <a:r>
              <a:rPr lang="en-CA" sz="4000" dirty="0"/>
              <a:t>Accessibility and Post-Secondary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C16BF-CD92-5844-AAAF-435EA7EC867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3964" y="1217983"/>
            <a:ext cx="11804072" cy="4888200"/>
          </a:xfrm>
          <a:solidFill>
            <a:schemeClr val="bg1"/>
          </a:solidFill>
        </p:spPr>
        <p:txBody>
          <a:bodyPr/>
          <a:lstStyle/>
          <a:p>
            <a:pPr marL="361315" lvl="0" indent="-361315">
              <a:spcBef>
                <a:spcPts val="800"/>
              </a:spcBef>
            </a:pPr>
            <a:r>
              <a:rPr lang="en-US" sz="3600" dirty="0"/>
              <a:t> 17% of students self-reported a disability</a:t>
            </a:r>
            <a:r>
              <a:rPr lang="en-US" sz="3600" baseline="30000" dirty="0"/>
              <a:t>1</a:t>
            </a:r>
          </a:p>
          <a:p>
            <a:pPr marL="361315" lvl="0" indent="-361315">
              <a:spcBef>
                <a:spcPts val="800"/>
              </a:spcBef>
            </a:pPr>
            <a:r>
              <a:rPr lang="en-US" sz="3600" dirty="0"/>
              <a:t> 50% have multiple </a:t>
            </a:r>
            <a:r>
              <a:rPr lang="en-US" sz="3600" dirty="0" smtClean="0"/>
              <a:t>disabilities</a:t>
            </a:r>
            <a:r>
              <a:rPr lang="en-US" sz="3600" baseline="30000" dirty="0"/>
              <a:t>6</a:t>
            </a:r>
            <a:r>
              <a:rPr lang="en-US" sz="3600" dirty="0" smtClean="0"/>
              <a:t> </a:t>
            </a:r>
            <a:endParaRPr lang="en-US" sz="3600" dirty="0"/>
          </a:p>
          <a:p>
            <a:pPr marL="361315" lvl="0" indent="-361315">
              <a:spcBef>
                <a:spcPts val="800"/>
              </a:spcBef>
            </a:pPr>
            <a:r>
              <a:rPr lang="en-CA" sz="3600" dirty="0"/>
              <a:t> 66% do not register with accessibility services</a:t>
            </a:r>
          </a:p>
          <a:p>
            <a:pPr marL="464827" indent="-457200">
              <a:spcBef>
                <a:spcPts val="400"/>
              </a:spcBef>
            </a:pPr>
            <a:r>
              <a:rPr lang="en-CA" sz="3600" dirty="0"/>
              <a:t>Most frequent disabilities reported</a:t>
            </a:r>
          </a:p>
          <a:p>
            <a:pPr marL="998213" lvl="2" indent="-45720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LD / ADHD </a:t>
            </a:r>
            <a:endParaRPr lang="en-CA" sz="2800" dirty="0"/>
          </a:p>
          <a:p>
            <a:pPr marL="998213" lvl="2" indent="-45720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Mental health problems</a:t>
            </a:r>
          </a:p>
          <a:p>
            <a:pPr marL="998213" lvl="2" indent="-45720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CA" sz="2800" dirty="0"/>
              <a:t>Chronic health problems</a:t>
            </a:r>
          </a:p>
          <a:p>
            <a:pPr marL="998213" lvl="2" indent="-457200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CA" sz="2800" dirty="0"/>
              <a:t>Sensory and mobility related disabilities</a:t>
            </a:r>
          </a:p>
        </p:txBody>
      </p:sp>
      <p:pic>
        <p:nvPicPr>
          <p:cNvPr id="8" name="Picture 2" descr="Picture of a cartoon man checking off items on a checklist. Copyright is http://www.analyticstool.com/" title="Cartoon man checking off items on a checklis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84837" y="4040133"/>
            <a:ext cx="2621363" cy="182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More students report having mental health problems than LD / ADHD in recent research.&#10;Copyright for arrow image:  http://clipart-library.com/clipart/707844.htm&#10;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0798" y="3800427"/>
            <a:ext cx="693057" cy="78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3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dirty="0"/>
              <a:t>Extended Time Works Well for Everyone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r>
              <a:rPr lang="en-CA" dirty="0"/>
              <a:t>Effect of extra time on results of a reading comprehension test</a:t>
            </a:r>
            <a:r>
              <a:rPr lang="en-CA" baseline="30000" dirty="0"/>
              <a:t>2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graphicFrame>
        <p:nvGraphicFramePr>
          <p:cNvPr id="5" name="Content Placeholder 4" descr="Graph showing that the performance of students with LD is equivlent to that of those without LD if students are given more time to complete a wrting comprehension test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7073851"/>
              </p:ext>
            </p:extLst>
          </p:nvPr>
        </p:nvGraphicFramePr>
        <p:xfrm>
          <a:off x="1301597" y="2538489"/>
          <a:ext cx="9588806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831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dirty="0" smtClean="0"/>
              <a:t>Implications (1)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75422" y="1268760"/>
            <a:ext cx="11556693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CA" sz="3600" dirty="0" smtClean="0"/>
              <a:t>Disability </a:t>
            </a:r>
            <a:r>
              <a:rPr lang="en-CA" sz="3600" dirty="0"/>
              <a:t>services statistics not reflective of institution’s </a:t>
            </a:r>
            <a:r>
              <a:rPr lang="en-CA" sz="3600" dirty="0" smtClean="0"/>
              <a:t>realities</a:t>
            </a:r>
          </a:p>
          <a:p>
            <a:pPr>
              <a:spcBef>
                <a:spcPts val="1200"/>
              </a:spcBef>
            </a:pPr>
            <a:r>
              <a:rPr lang="en-CA" sz="3600" dirty="0" smtClean="0"/>
              <a:t>Multiple disabilities</a:t>
            </a:r>
          </a:p>
          <a:p>
            <a:pPr lvl="1">
              <a:spcBef>
                <a:spcPts val="1200"/>
              </a:spcBef>
            </a:pPr>
            <a:r>
              <a:rPr lang="en-CA" sz="3200" dirty="0" smtClean="0"/>
              <a:t>Accommodations </a:t>
            </a:r>
            <a:r>
              <a:rPr lang="en-CA" sz="3200" dirty="0"/>
              <a:t>should be based on functional </a:t>
            </a:r>
            <a:r>
              <a:rPr lang="en-CA" sz="3200" dirty="0" smtClean="0"/>
              <a:t>limitations</a:t>
            </a:r>
          </a:p>
          <a:p>
            <a:pPr>
              <a:spcBef>
                <a:spcPts val="1200"/>
              </a:spcBef>
            </a:pPr>
            <a:r>
              <a:rPr lang="en-CA" sz="3600" dirty="0" smtClean="0"/>
              <a:t>Self-report</a:t>
            </a:r>
          </a:p>
          <a:p>
            <a:pPr lvl="1">
              <a:spcBef>
                <a:spcPts val="1200"/>
              </a:spcBef>
            </a:pPr>
            <a:r>
              <a:rPr lang="en-CA" sz="3200" dirty="0" smtClean="0"/>
              <a:t>Difficulties </a:t>
            </a:r>
            <a:r>
              <a:rPr lang="en-CA" sz="3200" dirty="0"/>
              <a:t>obtaining documentation</a:t>
            </a:r>
            <a:endParaRPr lang="en-CA" sz="3200" dirty="0" smtClean="0"/>
          </a:p>
          <a:p>
            <a:endParaRPr lang="en-CA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8576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dirty="0" smtClean="0"/>
              <a:t>Implications (1, cont’d)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CA" sz="3600" dirty="0" smtClean="0"/>
              <a:t>Mental </a:t>
            </a:r>
            <a:r>
              <a:rPr lang="en-CA" sz="3600" dirty="0"/>
              <a:t>health most prevalent </a:t>
            </a:r>
            <a:r>
              <a:rPr lang="en-CA" sz="3600" dirty="0" smtClean="0"/>
              <a:t>disability</a:t>
            </a:r>
          </a:p>
          <a:p>
            <a:pPr lvl="1">
              <a:spcBef>
                <a:spcPts val="1200"/>
              </a:spcBef>
            </a:pPr>
            <a:r>
              <a:rPr lang="en-CA" sz="3200" dirty="0" smtClean="0"/>
              <a:t>Suitable </a:t>
            </a:r>
            <a:r>
              <a:rPr lang="en-CA" sz="3200" dirty="0"/>
              <a:t>accommodations not </a:t>
            </a:r>
            <a:r>
              <a:rPr lang="en-CA" sz="3200" dirty="0" smtClean="0"/>
              <a:t>obvious</a:t>
            </a:r>
          </a:p>
          <a:p>
            <a:pPr>
              <a:spcBef>
                <a:spcPts val="1200"/>
              </a:spcBef>
            </a:pPr>
            <a:r>
              <a:rPr lang="en-CA" sz="3600" dirty="0"/>
              <a:t>Need UD </a:t>
            </a:r>
            <a:r>
              <a:rPr lang="en-CA" sz="3600" dirty="0" smtClean="0"/>
              <a:t>model</a:t>
            </a:r>
          </a:p>
          <a:p>
            <a:pPr lvl="1">
              <a:spcBef>
                <a:spcPts val="1200"/>
              </a:spcBef>
            </a:pPr>
            <a:r>
              <a:rPr lang="en-CA" sz="3200" dirty="0"/>
              <a:t>Accommodations model excludes many students with diverse </a:t>
            </a:r>
            <a:r>
              <a:rPr lang="en-CA" sz="3200" dirty="0" smtClean="0"/>
              <a:t>needs</a:t>
            </a:r>
          </a:p>
          <a:p>
            <a:pPr>
              <a:spcBef>
                <a:spcPts val="1200"/>
              </a:spcBef>
            </a:pPr>
            <a:r>
              <a:rPr lang="en-CA" sz="3600" dirty="0"/>
              <a:t>Extended time can level the playing field</a:t>
            </a:r>
          </a:p>
          <a:p>
            <a:pPr marL="0" indent="0">
              <a:spcBef>
                <a:spcPts val="1200"/>
              </a:spcBef>
              <a:buNone/>
            </a:pPr>
            <a:endParaRPr lang="en-CA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0247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daptechTemplate.potx" id="{E28C797D-506E-476C-8C78-3F34C7E7181D}" vid="{3F51B7E5-E82D-44EF-9F73-F4B355AFFDA7}"/>
    </a:ext>
  </a:extLst>
</a:theme>
</file>

<file path=ppt/theme/theme2.xml><?xml version="1.0" encoding="utf-8"?>
<a:theme xmlns:a="http://schemas.openxmlformats.org/drawingml/2006/main" name="1_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10058</TotalTime>
  <Words>1437</Words>
  <Application>Microsoft Office PowerPoint</Application>
  <PresentationFormat>Widescreen</PresentationFormat>
  <Paragraphs>224</Paragraphs>
  <Slides>28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8" baseType="lpstr">
      <vt:lpstr>Arial</vt:lpstr>
      <vt:lpstr>Bookman Old Style</vt:lpstr>
      <vt:lpstr>Calibri</vt:lpstr>
      <vt:lpstr>Gill Sans MT</vt:lpstr>
      <vt:lpstr>Symbol</vt:lpstr>
      <vt:lpstr>Tahoma</vt:lpstr>
      <vt:lpstr>Times New Roman</vt:lpstr>
      <vt:lpstr>Wingdings 3</vt:lpstr>
      <vt:lpstr>Origine</vt:lpstr>
      <vt:lpstr>1_Origine</vt:lpstr>
      <vt:lpstr>Everything You Wanted to Know About Research on ICT and Inclusive Pedagogy but Didn’t Know Whom to Ask </vt:lpstr>
      <vt:lpstr>Agenda</vt:lpstr>
      <vt:lpstr>What is Adaptech?</vt:lpstr>
      <vt:lpstr>About the Research</vt:lpstr>
      <vt:lpstr>Benefits of Applied Research</vt:lpstr>
      <vt:lpstr>Accessibility and Post-Secondary Education</vt:lpstr>
      <vt:lpstr>Extended Time Works Well for Everyone</vt:lpstr>
      <vt:lpstr>Implications (1)</vt:lpstr>
      <vt:lpstr>Implications (1, cont’d)</vt:lpstr>
      <vt:lpstr>Use of Personal Technology in Class3</vt:lpstr>
      <vt:lpstr>Technology that Worked Well</vt:lpstr>
      <vt:lpstr>Technology That Did not Work Well</vt:lpstr>
      <vt:lpstr>Implications (2)</vt:lpstr>
      <vt:lpstr>Use of Mobile Technology in Class </vt:lpstr>
      <vt:lpstr>Use of Mobile Technology in Class (cont’d)</vt:lpstr>
      <vt:lpstr>Tip Sheets about the Use of Smartphones</vt:lpstr>
      <vt:lpstr>Videos about the use of Smartphones</vt:lpstr>
      <vt:lpstr>Discussion Questions (1)</vt:lpstr>
      <vt:lpstr>Implications (3)</vt:lpstr>
      <vt:lpstr>Implications (3, cont’d)</vt:lpstr>
      <vt:lpstr>Covid-19 Pandemic – Method6</vt:lpstr>
      <vt:lpstr>Covid-19 Pandemic - Results</vt:lpstr>
      <vt:lpstr>Covid-19 Pandemic - Conclusions</vt:lpstr>
      <vt:lpstr>Discussion Questions (2)</vt:lpstr>
      <vt:lpstr>Implications (4)</vt:lpstr>
      <vt:lpstr>Goodbye and Thanks!</vt:lpstr>
      <vt:lpstr>References</vt:lpstr>
      <vt:lpstr>References Cont’d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Heads up! How Adaptech’s Research Findings Can Inform your Practice</dc:title>
  <dc:creator>Susie Wileman</dc:creator>
  <cp:lastModifiedBy>Adaptech Research Network</cp:lastModifiedBy>
  <cp:revision>214</cp:revision>
  <dcterms:created xsi:type="dcterms:W3CDTF">2021-04-21T21:07:01Z</dcterms:created>
  <dcterms:modified xsi:type="dcterms:W3CDTF">2021-06-02T16:04:22Z</dcterms:modified>
</cp:coreProperties>
</file>