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3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image12.jpg" ContentType="image/jpeg"/>
  <Override PartName="/ppt/media/image13.jpg" ContentType="image/jpeg"/>
  <Override PartName="/ppt/media/image15.jpg" ContentType="image/jpeg"/>
  <Override PartName="/ppt/media/image19.jpg" ContentType="image/jpeg"/>
  <Override PartName="/ppt/media/image20.jpg" ContentType="image/jpeg"/>
  <Override PartName="/ppt/media/image21.jpg" ContentType="image/jpeg"/>
  <Override PartName="/ppt/notesSlides/notesSlide3.xml" ContentType="application/vnd.openxmlformats-officedocument.presentationml.notesSlide+xml"/>
  <Override PartName="/ppt/media/image26.jpg" ContentType="image/jpeg"/>
  <Override PartName="/ppt/media/image27.jpg" ContentType="image/jpeg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media/image34.jpg" ContentType="image/jpeg"/>
  <Override PartName="/ppt/media/image35.jpg" ContentType="image/jpeg"/>
  <Override PartName="/ppt/media/image36.jpg" ContentType="image/jpeg"/>
  <Override PartName="/ppt/media/image37.jpg" ContentType="image/jpeg"/>
  <Override PartName="/ppt/media/image38.jpg" ContentType="image/jpeg"/>
  <Override PartName="/ppt/notesSlides/notesSlide7.xml" ContentType="application/vnd.openxmlformats-officedocument.presentationml.notesSlide+xml"/>
  <Override PartName="/ppt/media/image39.jpg" ContentType="image/jpeg"/>
  <Override PartName="/ppt/media/image40.jpg" ContentType="image/jpeg"/>
  <Override PartName="/ppt/media/image41.jpg" ContentType="image/jpeg"/>
  <Override PartName="/ppt/notesSlides/notesSlide8.xml" ContentType="application/vnd.openxmlformats-officedocument.presentationml.notesSlide+xml"/>
  <Override PartName="/ppt/media/image43.jpg" ContentType="image/jpeg"/>
  <Override PartName="/ppt/notesSlides/notesSlide9.xml" ContentType="application/vnd.openxmlformats-officedocument.presentationml.notesSlide+xml"/>
  <Override PartName="/ppt/media/image46.jpg" ContentType="image/jpeg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  <p:sldMasterId id="2147483669" r:id="rId3"/>
    <p:sldMasterId id="2147483672" r:id="rId4"/>
  </p:sldMasterIdLst>
  <p:notesMasterIdLst>
    <p:notesMasterId r:id="rId38"/>
  </p:notesMasterIdLst>
  <p:sldIdLst>
    <p:sldId id="307" r:id="rId5"/>
    <p:sldId id="284" r:id="rId6"/>
    <p:sldId id="257" r:id="rId7"/>
    <p:sldId id="268" r:id="rId8"/>
    <p:sldId id="269" r:id="rId9"/>
    <p:sldId id="286" r:id="rId10"/>
    <p:sldId id="295" r:id="rId11"/>
    <p:sldId id="308" r:id="rId12"/>
    <p:sldId id="270" r:id="rId13"/>
    <p:sldId id="312" r:id="rId14"/>
    <p:sldId id="260" r:id="rId15"/>
    <p:sldId id="291" r:id="rId16"/>
    <p:sldId id="294" r:id="rId17"/>
    <p:sldId id="311" r:id="rId18"/>
    <p:sldId id="296" r:id="rId19"/>
    <p:sldId id="271" r:id="rId20"/>
    <p:sldId id="290" r:id="rId21"/>
    <p:sldId id="272" r:id="rId22"/>
    <p:sldId id="298" r:id="rId23"/>
    <p:sldId id="289" r:id="rId24"/>
    <p:sldId id="300" r:id="rId25"/>
    <p:sldId id="299" r:id="rId26"/>
    <p:sldId id="301" r:id="rId27"/>
    <p:sldId id="302" r:id="rId28"/>
    <p:sldId id="309" r:id="rId29"/>
    <p:sldId id="303" r:id="rId30"/>
    <p:sldId id="304" r:id="rId31"/>
    <p:sldId id="310" r:id="rId32"/>
    <p:sldId id="305" r:id="rId33"/>
    <p:sldId id="282" r:id="rId34"/>
    <p:sldId id="283" r:id="rId35"/>
    <p:sldId id="313" r:id="rId36"/>
    <p:sldId id="306" r:id="rId37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3" autoAdjust="0"/>
    <p:restoredTop sz="92747" autoAdjust="0"/>
  </p:normalViewPr>
  <p:slideViewPr>
    <p:cSldViewPr>
      <p:cViewPr varScale="1">
        <p:scale>
          <a:sx n="63" d="100"/>
          <a:sy n="63" d="100"/>
        </p:scale>
        <p:origin x="60" y="208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-110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428EC3-F01B-4B48-9F85-34A2F298B3A0}" type="datetimeFigureOut">
              <a:rPr lang="en-CA" smtClean="0"/>
              <a:t>2021-11-21</a:t>
            </a:fld>
            <a:endParaRPr lang="en-CA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E11B2A-79D8-40AD-8B99-E814011614A2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6854717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AE4E70F-697E-4098-ACB2-62C4FAF0F957}" type="slidenum">
              <a:rPr kumimoji="0" lang="fr-CA" altLang="fr-FR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CA" altLang="fr-FR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53511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3:notes"/>
          <p:cNvSpPr txBox="1">
            <a:spLocks noGrp="1"/>
          </p:cNvSpPr>
          <p:nvPr>
            <p:ph type="body" idx="1"/>
          </p:nvPr>
        </p:nvSpPr>
        <p:spPr>
          <a:xfrm>
            <a:off x="1239099" y="3278826"/>
            <a:ext cx="6818205" cy="310625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90" name="Google Shape;190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347913" y="517525"/>
            <a:ext cx="4602162" cy="2589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40654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E11B2A-79D8-40AD-8B99-E814011614A2}" type="slidenum">
              <a:rPr lang="en-CA" smtClean="0"/>
              <a:t>2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7936089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AE4E70F-697E-4098-ACB2-62C4FAF0F957}" type="slidenum">
              <a:rPr kumimoji="0" lang="fr-CA" altLang="fr-FR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fr-CA" altLang="fr-FR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0055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AE4E70F-697E-4098-ACB2-62C4FAF0F957}" type="slidenum">
              <a:rPr kumimoji="0" lang="fr-CA" altLang="fr-FR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fr-CA" altLang="fr-FR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78788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AE4E70F-697E-4098-ACB2-62C4FAF0F957}" type="slidenum">
              <a:rPr kumimoji="0" lang="fr-CA" altLang="fr-FR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fr-CA" altLang="fr-FR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55992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AE4E70F-697E-4098-ACB2-62C4FAF0F957}" type="slidenum">
              <a:rPr kumimoji="0" lang="fr-CA" altLang="fr-FR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fr-CA" altLang="fr-FR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67563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AE4E70F-697E-4098-ACB2-62C4FAF0F957}" type="slidenum">
              <a:rPr kumimoji="0" lang="fr-CA" altLang="fr-FR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fr-CA" altLang="fr-FR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60657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AE4E70F-697E-4098-ACB2-62C4FAF0F957}" type="slidenum">
              <a:rPr kumimoji="0" lang="fr-CA" altLang="fr-FR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fr-CA" altLang="fr-FR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39594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There were many!  We wanted to find out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AE4E70F-697E-4098-ACB2-62C4FAF0F957}" type="slidenum">
              <a:rPr kumimoji="0" lang="fr-CA" altLang="fr-FR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fr-CA" altLang="fr-FR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50544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749E03-86E6-4258-8C11-4BE8B0F133AC}" type="datetime1">
              <a:rPr lang="en-US" smtClean="0"/>
              <a:t>11/21/2021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0033CC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65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ACCA83-CC67-494D-9E90-3C7F1462DE9E}" type="datetime1">
              <a:rPr lang="en-US" smtClean="0"/>
              <a:t>11/21/2021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0033CC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65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719881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0033C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072C6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98847C-CED3-4840-A4A6-76A6E43EE919}" type="datetime1">
              <a:rPr lang="en-US" smtClean="0"/>
              <a:t>11/21/2021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0033CC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65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449080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0033C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88B22E-13D9-4DB1-8A24-CA134CBB4192}" type="datetime1">
              <a:rPr lang="en-US" smtClean="0"/>
              <a:t>11/21/2021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0033CC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65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755612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0033C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E4E648-BFAA-426B-8CB9-121E550C76EB}" type="datetime1">
              <a:rPr lang="en-US" smtClean="0"/>
              <a:t>11/21/2021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0033CC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65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096986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6EC9A2-478A-41D6-A811-FDDB4495AD0E}" type="datetime1">
              <a:rPr lang="en-US" smtClean="0"/>
              <a:t>11/21/2021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0033CC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65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74652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0033C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0033C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C265DF-4829-44F2-907D-69F16D9B95D5}" type="datetime1">
              <a:rPr lang="en-US" smtClean="0"/>
              <a:t>11/21/2021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0033CC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65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0033C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78A475-81EC-4613-B833-1F48917D09AB}" type="datetime1">
              <a:rPr lang="en-US" smtClean="0"/>
              <a:t>11/21/2021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0033CC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65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0033C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8D61F5-1249-45EE-812E-6D1AAFC7390B}" type="datetime1">
              <a:rPr lang="en-US" smtClean="0"/>
              <a:t>11/21/2021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0033CC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65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63E169-D4D1-40AD-B696-1F8D39CE479D}" type="datetime1">
              <a:rPr lang="en-US" smtClean="0"/>
              <a:t>11/21/2021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0033CC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65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1119717" y="3648080"/>
            <a:ext cx="10447867" cy="1279525"/>
          </a:xfrm>
          <a:prstGeom prst="rect">
            <a:avLst/>
          </a:prstGeom>
          <a:noFill/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2400" dirty="0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623890" y="795000"/>
            <a:ext cx="11081515" cy="1921453"/>
          </a:xfrm>
        </p:spPr>
        <p:txBody>
          <a:bodyPr anchor="t"/>
          <a:lstStyle>
            <a:lvl1pPr algn="r">
              <a:defRPr sz="3600">
                <a:solidFill>
                  <a:srgbClr val="0033CC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623890" y="2962279"/>
            <a:ext cx="10943694" cy="3272265"/>
          </a:xfrm>
          <a:ln>
            <a:noFill/>
          </a:ln>
        </p:spPr>
        <p:txBody>
          <a:bodyPr/>
          <a:lstStyle>
            <a:lvl1pPr marL="0" indent="0" algn="r">
              <a:buNone/>
              <a:defRPr sz="2800">
                <a:solidFill>
                  <a:srgbClr val="0033CC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457189" indent="0" algn="ctr">
              <a:buNone/>
            </a:lvl2pPr>
            <a:lvl3pPr marL="914377" indent="0" algn="ctr">
              <a:buNone/>
            </a:lvl3pPr>
            <a:lvl4pPr marL="1371566" indent="0" algn="ctr">
              <a:buNone/>
            </a:lvl4pPr>
            <a:lvl5pPr marL="1828754" indent="0" algn="ctr">
              <a:buNone/>
            </a:lvl5pPr>
            <a:lvl6pPr marL="2285943" indent="0" algn="ctr">
              <a:buNone/>
            </a:lvl6pPr>
            <a:lvl7pPr marL="2743131" indent="0" algn="ctr">
              <a:buNone/>
            </a:lvl7pPr>
            <a:lvl8pPr marL="3200320" indent="0" algn="ctr">
              <a:buNone/>
            </a:lvl8pPr>
            <a:lvl9pPr marL="3657509" indent="0" algn="ctr">
              <a:buNone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30F0995-9B71-4D39-A35C-014D4C66BC9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010" y="6257679"/>
            <a:ext cx="461665" cy="461665"/>
          </a:xfrm>
          <a:prstGeom prst="rect">
            <a:avLst/>
          </a:prstGeom>
        </p:spPr>
      </p:pic>
      <p:sp>
        <p:nvSpPr>
          <p:cNvPr id="11" name="Espace réservé du numéro de diapositive 22">
            <a:extLst>
              <a:ext uri="{FF2B5EF4-FFF2-40B4-BE49-F238E27FC236}">
                <a16:creationId xmlns:a16="http://schemas.microsoft.com/office/drawing/2014/main" id="{BBF05A28-4B5E-4734-93D2-CB408D8DF47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339736" y="6418506"/>
            <a:ext cx="685800" cy="385763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6281582-CF13-4328-AE52-164E8406DB8F}" type="slidenum">
              <a:rPr lang="fr-FR" altLang="fr-FR"/>
              <a:pPr>
                <a:defRPr/>
              </a:pPr>
              <a:t>‹#›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25126678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400" b="1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0972800" cy="4888200"/>
          </a:xfrm>
        </p:spPr>
        <p:txBody>
          <a:bodyPr/>
          <a:lstStyle>
            <a:lvl1pPr marL="361942" indent="-361942">
              <a:buSzPct val="110000"/>
              <a:defRPr sz="4000"/>
            </a:lvl1pPr>
            <a:lvl2pPr marL="628635" indent="-354004">
              <a:buSzPct val="110000"/>
              <a:defRPr sz="3600"/>
            </a:lvl2pPr>
            <a:lvl3pPr marL="895328" indent="-301618">
              <a:buSzPct val="110000"/>
              <a:defRPr sz="3200"/>
            </a:lvl3pPr>
            <a:lvl4pPr marL="1162022" indent="-293681">
              <a:buSzPct val="110000"/>
              <a:defRPr sz="2800"/>
            </a:lvl4pPr>
            <a:lvl5pPr marL="1438239" indent="-295267">
              <a:buSzPct val="110000"/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Espace réservé de la date 13"/>
          <p:cNvSpPr>
            <a:spLocks noGrp="1"/>
          </p:cNvSpPr>
          <p:nvPr>
            <p:ph type="dt" sz="half" idx="10"/>
          </p:nvPr>
        </p:nvSpPr>
        <p:spPr>
          <a:xfrm>
            <a:off x="609600" y="6353180"/>
            <a:ext cx="107210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06574B-B15E-40F2-93A5-692C93122185}" type="datetime1">
              <a:rPr lang="en-US" smtClean="0"/>
              <a:t>11/21/2021</a:t>
            </a:fld>
            <a:endParaRPr lang="fr-FR" dirty="0"/>
          </a:p>
        </p:txBody>
      </p:sp>
      <p:sp>
        <p:nvSpPr>
          <p:cNvPr id="5" name="Espace réservé du numéro de diapositive 22"/>
          <p:cNvSpPr>
            <a:spLocks noGrp="1"/>
          </p:cNvSpPr>
          <p:nvPr>
            <p:ph type="sldNum" sz="quarter" idx="11"/>
          </p:nvPr>
        </p:nvSpPr>
        <p:spPr>
          <a:xfrm>
            <a:off x="11506200" y="6353180"/>
            <a:ext cx="685800" cy="385763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6281582-CF13-4328-AE52-164E8406DB8F}" type="slidenum">
              <a:rPr lang="fr-FR" altLang="fr-FR"/>
              <a:pPr>
                <a:defRPr/>
              </a:pPr>
              <a:t>‹#›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2165792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1119717" y="3648080"/>
            <a:ext cx="10447867" cy="1279525"/>
          </a:xfrm>
          <a:prstGeom prst="rect">
            <a:avLst/>
          </a:prstGeom>
          <a:noFill/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2400" dirty="0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1120215" y="3648074"/>
            <a:ext cx="10448392" cy="1228726"/>
          </a:xfrm>
        </p:spPr>
        <p:txBody>
          <a:bodyPr anchor="t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1120217" y="5034508"/>
            <a:ext cx="10448393" cy="685800"/>
          </a:xfrm>
          <a:ln>
            <a:noFill/>
          </a:ln>
        </p:spPr>
        <p:txBody>
          <a:bodyPr/>
          <a:lstStyle>
            <a:lvl1pPr marL="0" indent="0" algn="r">
              <a:buNone/>
              <a:defRPr sz="20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189" indent="0" algn="ctr">
              <a:buNone/>
            </a:lvl2pPr>
            <a:lvl3pPr marL="914377" indent="0" algn="ctr">
              <a:buNone/>
            </a:lvl3pPr>
            <a:lvl4pPr marL="1371566" indent="0" algn="ctr">
              <a:buNone/>
            </a:lvl4pPr>
            <a:lvl5pPr marL="1828754" indent="0" algn="ctr">
              <a:buNone/>
            </a:lvl5pPr>
            <a:lvl6pPr marL="2285943" indent="0" algn="ctr">
              <a:buNone/>
            </a:lvl6pPr>
            <a:lvl7pPr marL="2743131" indent="0" algn="ctr">
              <a:buNone/>
            </a:lvl7pPr>
            <a:lvl8pPr marL="3200320" indent="0" algn="ctr">
              <a:buNone/>
            </a:lvl8pPr>
            <a:lvl9pPr marL="3657509" indent="0" algn="ctr">
              <a:buNone/>
            </a:lvl9pPr>
          </a:lstStyle>
          <a:p>
            <a:r>
              <a:rPr lang="fr-FR"/>
              <a:t>Modifiez le style des sous-titres du masque</a:t>
            </a:r>
            <a:endParaRPr lang="en-US"/>
          </a:p>
        </p:txBody>
      </p:sp>
      <p:sp>
        <p:nvSpPr>
          <p:cNvPr id="5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8534400" y="6354763"/>
            <a:ext cx="3048000" cy="36671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fld id="{99E39247-2AF6-4D8C-B736-89602067B173}" type="datetime1">
              <a:rPr lang="en-US" smtClean="0"/>
              <a:t>11/21/2021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08046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 b="1">
                <a:effectLst/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0972800" cy="4888200"/>
          </a:xfrm>
        </p:spPr>
        <p:txBody>
          <a:bodyPr/>
          <a:lstStyle>
            <a:lvl1pPr marL="361942" indent="-361942">
              <a:buSzPct val="110000"/>
              <a:defRPr/>
            </a:lvl1pPr>
            <a:lvl2pPr marL="628635" indent="-354004">
              <a:buSzPct val="110000"/>
              <a:defRPr sz="3200"/>
            </a:lvl2pPr>
            <a:lvl3pPr marL="895328" indent="-301618">
              <a:buSzPct val="110000"/>
              <a:defRPr sz="2800"/>
            </a:lvl3pPr>
            <a:lvl4pPr marL="1162022" indent="-293681">
              <a:buSzPct val="110000"/>
              <a:defRPr sz="2400"/>
            </a:lvl4pPr>
            <a:lvl5pPr marL="1438239" indent="-295267">
              <a:buSzPct val="110000"/>
              <a:defRPr sz="2000"/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Espace réservé de la date 13"/>
          <p:cNvSpPr>
            <a:spLocks noGrp="1"/>
          </p:cNvSpPr>
          <p:nvPr>
            <p:ph type="dt" sz="half" idx="10"/>
          </p:nvPr>
        </p:nvSpPr>
        <p:spPr>
          <a:xfrm>
            <a:off x="781054" y="6353180"/>
            <a:ext cx="10549555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F330EB-8850-4A7A-AD4D-C3DEF0125C74}" type="datetime1">
              <a:rPr lang="en-US" smtClean="0"/>
              <a:t>11/21/2021</a:t>
            </a:fld>
            <a:endParaRPr lang="fr-FR" dirty="0"/>
          </a:p>
        </p:txBody>
      </p:sp>
      <p:sp>
        <p:nvSpPr>
          <p:cNvPr id="5" name="Espace réservé du numéro de diapositive 22"/>
          <p:cNvSpPr>
            <a:spLocks noGrp="1"/>
          </p:cNvSpPr>
          <p:nvPr>
            <p:ph type="sldNum" sz="quarter" idx="11"/>
          </p:nvPr>
        </p:nvSpPr>
        <p:spPr>
          <a:xfrm>
            <a:off x="11506200" y="6353180"/>
            <a:ext cx="685800" cy="385763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6281582-CF13-4328-AE52-164E8406DB8F}" type="slidenum">
              <a:rPr lang="fr-FR" altLang="fr-FR"/>
              <a:pPr>
                <a:defRPr/>
              </a:pPr>
              <a:t>‹#›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1920855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jpe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10362" y="6198870"/>
            <a:ext cx="10972800" cy="0"/>
          </a:xfrm>
          <a:custGeom>
            <a:avLst/>
            <a:gdLst/>
            <a:ahLst/>
            <a:cxnLst/>
            <a:rect l="l" t="t" r="r" b="b"/>
            <a:pathLst>
              <a:path w="10972800">
                <a:moveTo>
                  <a:pt x="0" y="0"/>
                </a:moveTo>
                <a:lnTo>
                  <a:pt x="10972800" y="0"/>
                </a:lnTo>
              </a:path>
            </a:pathLst>
          </a:custGeom>
          <a:ln w="19050">
            <a:solidFill>
              <a:srgbClr val="0033CC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610362" y="1126997"/>
            <a:ext cx="10972800" cy="0"/>
          </a:xfrm>
          <a:custGeom>
            <a:avLst/>
            <a:gdLst/>
            <a:ahLst/>
            <a:cxnLst/>
            <a:rect l="l" t="t" r="r" b="b"/>
            <a:pathLst>
              <a:path w="10972800">
                <a:moveTo>
                  <a:pt x="0" y="0"/>
                </a:moveTo>
                <a:lnTo>
                  <a:pt x="10972800" y="0"/>
                </a:lnTo>
              </a:path>
            </a:pathLst>
          </a:custGeom>
          <a:ln w="19050">
            <a:solidFill>
              <a:srgbClr val="0033CC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8" name="bg object 1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2964" y="6292596"/>
            <a:ext cx="440435" cy="44653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994433" y="335135"/>
            <a:ext cx="2203132" cy="635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rgbClr val="0033C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16278" y="2430371"/>
            <a:ext cx="9759442" cy="26123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0033C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43887F-99A2-449E-B8B5-2AC96F04B065}" type="datetime1">
              <a:rPr lang="en-US" smtClean="0"/>
              <a:t>11/21/2021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761343" y="6396994"/>
            <a:ext cx="188595" cy="2247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0033CC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65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21"/>
          <p:cNvSpPr>
            <a:spLocks noGrp="1"/>
          </p:cNvSpPr>
          <p:nvPr>
            <p:ph type="title"/>
          </p:nvPr>
        </p:nvSpPr>
        <p:spPr bwMode="auto">
          <a:xfrm>
            <a:off x="609600" y="152402"/>
            <a:ext cx="10972800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Modifiez le style du titre</a:t>
            </a:r>
            <a:endParaRPr lang="en-US" altLang="fr-FR"/>
          </a:p>
        </p:txBody>
      </p:sp>
      <p:sp>
        <p:nvSpPr>
          <p:cNvPr id="1027" name="Espace réservé du texte 12"/>
          <p:cNvSpPr>
            <a:spLocks noGrp="1"/>
          </p:cNvSpPr>
          <p:nvPr>
            <p:ph type="body" idx="1"/>
          </p:nvPr>
        </p:nvSpPr>
        <p:spPr bwMode="auto">
          <a:xfrm>
            <a:off x="619298" y="1138393"/>
            <a:ext cx="10972800" cy="4789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les styles du texte du masque</a:t>
            </a:r>
          </a:p>
          <a:p>
            <a:pPr lvl="1"/>
            <a:r>
              <a:rPr lang="fr-FR" altLang="fr-FR" dirty="0"/>
              <a:t>Deuxième niveau</a:t>
            </a:r>
          </a:p>
          <a:p>
            <a:pPr lvl="2"/>
            <a:r>
              <a:rPr lang="fr-FR" altLang="fr-FR" dirty="0"/>
              <a:t>Troisième niveau</a:t>
            </a:r>
          </a:p>
          <a:p>
            <a:pPr lvl="3"/>
            <a:r>
              <a:rPr lang="fr-FR" altLang="fr-FR" dirty="0"/>
              <a:t>Quatrième niveau</a:t>
            </a:r>
          </a:p>
          <a:p>
            <a:pPr lvl="4"/>
            <a:r>
              <a:rPr lang="fr-FR" altLang="fr-FR" dirty="0"/>
              <a:t>Cinquième niveau</a:t>
            </a:r>
            <a:endParaRPr lang="en-US" alt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609600" y="6274449"/>
            <a:ext cx="10801345" cy="464488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11506200" y="6469068"/>
            <a:ext cx="685800" cy="2698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>
                <a:solidFill>
                  <a:srgbClr val="0033CC"/>
                </a:solidFill>
                <a:latin typeface="Arial" charset="0"/>
              </a:defRPr>
            </a:lvl1pPr>
          </a:lstStyle>
          <a:p>
            <a:pPr>
              <a:defRPr/>
            </a:pPr>
            <a:fld id="{72234017-407F-42B7-9DEE-7B59F45BBA7E}" type="slidenum">
              <a:rPr lang="fr-FR" altLang="fr-FR"/>
              <a:pPr>
                <a:defRPr/>
              </a:pPr>
              <a:t>‹#›</a:t>
            </a:fld>
            <a:endParaRPr lang="fr-FR" altLang="fr-FR" dirty="0"/>
          </a:p>
        </p:txBody>
      </p:sp>
      <p:sp>
        <p:nvSpPr>
          <p:cNvPr id="1031" name="Connecteur droit 27"/>
          <p:cNvSpPr>
            <a:spLocks noChangeShapeType="1"/>
          </p:cNvSpPr>
          <p:nvPr/>
        </p:nvSpPr>
        <p:spPr bwMode="auto">
          <a:xfrm>
            <a:off x="609600" y="6198503"/>
            <a:ext cx="109728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1" hangingPunct="1">
              <a:defRPr/>
            </a:pPr>
            <a:endParaRPr lang="en-US" sz="2400" dirty="0">
              <a:ln>
                <a:solidFill>
                  <a:schemeClr val="tx1"/>
                </a:solidFill>
                <a:prstDash val="solid"/>
              </a:ln>
            </a:endParaRPr>
          </a:p>
        </p:txBody>
      </p:sp>
      <p:sp>
        <p:nvSpPr>
          <p:cNvPr id="1032" name="Connecteur droit 28"/>
          <p:cNvSpPr>
            <a:spLocks noChangeShapeType="1"/>
          </p:cNvSpPr>
          <p:nvPr userDrawn="1"/>
        </p:nvSpPr>
        <p:spPr bwMode="auto">
          <a:xfrm>
            <a:off x="609600" y="1125538"/>
            <a:ext cx="109728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CA" sz="2400" dirty="0"/>
          </a:p>
        </p:txBody>
      </p:sp>
      <p:pic>
        <p:nvPicPr>
          <p:cNvPr id="1033" name="Picture 25" descr="Adaptech logo blue"/>
          <p:cNvPicPr>
            <a:picLocks noChangeAspect="1" noChangeArrowheads="1"/>
          </p:cNvPicPr>
          <p:nvPr userDrawn="1"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37" y="6291910"/>
            <a:ext cx="440263" cy="447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45476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 b="1" kern="1200">
          <a:solidFill>
            <a:srgbClr val="0033CC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5pPr>
      <a:lvl6pPr marL="457189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6pPr>
      <a:lvl7pPr marL="914377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7pPr>
      <a:lvl8pPr marL="1371566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8pPr>
      <a:lvl9pPr marL="1828754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9pPr>
    </p:titleStyle>
    <p:bodyStyle>
      <a:lvl1pPr marL="357179" indent="-357179" algn="l" rtl="0" eaLnBrk="1" fontAlgn="base" hangingPunct="1">
        <a:spcBef>
          <a:spcPts val="6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6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22284" indent="-347654" algn="l" rtl="0" eaLnBrk="1" fontAlgn="base" hangingPunct="1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4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01677" indent="-307967" algn="l" rtl="0" eaLnBrk="1" fontAlgn="base" hangingPunct="1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2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166784" indent="-298443" algn="l" rtl="0" eaLnBrk="1" fontAlgn="base" hangingPunct="1">
        <a:spcBef>
          <a:spcPts val="4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0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431890" indent="-288918" algn="l" rtl="0" eaLnBrk="1" fontAlgn="base" hangingPunct="1">
        <a:spcBef>
          <a:spcPts val="3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28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645879" indent="-182875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754" indent="-182875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30" indent="-182875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05" indent="-182875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21"/>
          <p:cNvSpPr>
            <a:spLocks noGrp="1"/>
          </p:cNvSpPr>
          <p:nvPr>
            <p:ph type="title"/>
          </p:nvPr>
        </p:nvSpPr>
        <p:spPr bwMode="auto">
          <a:xfrm>
            <a:off x="609600" y="152402"/>
            <a:ext cx="10972800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Modifiez le style du titre</a:t>
            </a:r>
            <a:endParaRPr lang="en-US" altLang="fr-FR"/>
          </a:p>
        </p:txBody>
      </p:sp>
      <p:sp>
        <p:nvSpPr>
          <p:cNvPr id="1027" name="Espace réservé du texte 12"/>
          <p:cNvSpPr>
            <a:spLocks noGrp="1"/>
          </p:cNvSpPr>
          <p:nvPr>
            <p:ph type="body" idx="1"/>
          </p:nvPr>
        </p:nvSpPr>
        <p:spPr bwMode="auto">
          <a:xfrm>
            <a:off x="533400" y="1177863"/>
            <a:ext cx="10972800" cy="4789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les styles du texte du masque</a:t>
            </a:r>
          </a:p>
          <a:p>
            <a:pPr lvl="1"/>
            <a:r>
              <a:rPr lang="fr-FR" altLang="fr-FR" dirty="0"/>
              <a:t>Deuxième niveau</a:t>
            </a:r>
          </a:p>
          <a:p>
            <a:pPr lvl="2"/>
            <a:r>
              <a:rPr lang="fr-FR" altLang="fr-FR" dirty="0"/>
              <a:t>Troisième niveau</a:t>
            </a:r>
          </a:p>
          <a:p>
            <a:pPr lvl="3"/>
            <a:r>
              <a:rPr lang="fr-FR" altLang="fr-FR" dirty="0"/>
              <a:t>Quatrième niveau</a:t>
            </a:r>
          </a:p>
          <a:p>
            <a:pPr lvl="4"/>
            <a:r>
              <a:rPr lang="fr-FR" altLang="fr-FR" dirty="0"/>
              <a:t>Cinquième niveau</a:t>
            </a:r>
            <a:endParaRPr lang="en-US" alt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864704" y="6356355"/>
            <a:ext cx="10546241" cy="3651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11506200" y="6469068"/>
            <a:ext cx="685800" cy="2698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>
                <a:solidFill>
                  <a:srgbClr val="0033CC"/>
                </a:solidFill>
                <a:latin typeface="Arial" charset="0"/>
              </a:defRPr>
            </a:lvl1pPr>
          </a:lstStyle>
          <a:p>
            <a:pPr>
              <a:defRPr/>
            </a:pPr>
            <a:fld id="{72234017-407F-42B7-9DEE-7B59F45BBA7E}" type="slidenum">
              <a:rPr lang="fr-FR" altLang="fr-FR"/>
              <a:pPr>
                <a:defRPr/>
              </a:pPr>
              <a:t>‹#›</a:t>
            </a:fld>
            <a:endParaRPr lang="fr-FR" altLang="fr-FR" dirty="0"/>
          </a:p>
        </p:txBody>
      </p:sp>
      <p:sp>
        <p:nvSpPr>
          <p:cNvPr id="1031" name="Connecteur droit 27"/>
          <p:cNvSpPr>
            <a:spLocks noChangeShapeType="1"/>
          </p:cNvSpPr>
          <p:nvPr/>
        </p:nvSpPr>
        <p:spPr bwMode="auto">
          <a:xfrm>
            <a:off x="609600" y="6198503"/>
            <a:ext cx="109728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1" hangingPunct="1">
              <a:defRPr/>
            </a:pPr>
            <a:endParaRPr lang="en-US" sz="2400" dirty="0">
              <a:ln>
                <a:solidFill>
                  <a:schemeClr val="tx1"/>
                </a:solidFill>
                <a:prstDash val="solid"/>
              </a:ln>
            </a:endParaRPr>
          </a:p>
        </p:txBody>
      </p:sp>
      <p:sp>
        <p:nvSpPr>
          <p:cNvPr id="1032" name="Connecteur droit 28"/>
          <p:cNvSpPr>
            <a:spLocks noChangeShapeType="1"/>
          </p:cNvSpPr>
          <p:nvPr userDrawn="1"/>
        </p:nvSpPr>
        <p:spPr bwMode="auto">
          <a:xfrm>
            <a:off x="609600" y="1125538"/>
            <a:ext cx="109728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CA" sz="2400" dirty="0"/>
          </a:p>
        </p:txBody>
      </p:sp>
      <p:pic>
        <p:nvPicPr>
          <p:cNvPr id="1033" name="Picture 25" descr="Adaptech logo blue"/>
          <p:cNvPicPr>
            <a:picLocks noChangeAspect="1" noChangeArrowheads="1"/>
          </p:cNvPicPr>
          <p:nvPr userDrawn="1"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37" y="6291910"/>
            <a:ext cx="440263" cy="447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4246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 kern="1200">
          <a:solidFill>
            <a:srgbClr val="0033CC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5pPr>
      <a:lvl6pPr marL="457189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6pPr>
      <a:lvl7pPr marL="914377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7pPr>
      <a:lvl8pPr marL="1371566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8pPr>
      <a:lvl9pPr marL="1828754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9pPr>
    </p:titleStyle>
    <p:bodyStyle>
      <a:lvl1pPr marL="357179" indent="-357179" algn="l" rtl="0" eaLnBrk="0" fontAlgn="base" hangingPunct="0">
        <a:spcBef>
          <a:spcPts val="6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6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22284" indent="-347654" algn="l" rtl="0" eaLnBrk="0" fontAlgn="base" hangingPunct="0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4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01677" indent="-307967" algn="l" rtl="0" eaLnBrk="0" fontAlgn="base" hangingPunct="0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2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166784" indent="-298443" algn="l" rtl="0" eaLnBrk="0" fontAlgn="base" hangingPunct="0">
        <a:spcBef>
          <a:spcPts val="4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0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431890" indent="-288918" algn="l" rtl="0" eaLnBrk="0" fontAlgn="base" hangingPunct="0">
        <a:spcBef>
          <a:spcPts val="3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28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645879" indent="-182875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754" indent="-182875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30" indent="-182875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05" indent="-182875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10362" y="6198870"/>
            <a:ext cx="10972800" cy="0"/>
          </a:xfrm>
          <a:custGeom>
            <a:avLst/>
            <a:gdLst/>
            <a:ahLst/>
            <a:cxnLst/>
            <a:rect l="l" t="t" r="r" b="b"/>
            <a:pathLst>
              <a:path w="10972800">
                <a:moveTo>
                  <a:pt x="0" y="0"/>
                </a:moveTo>
                <a:lnTo>
                  <a:pt x="10972800" y="0"/>
                </a:lnTo>
              </a:path>
            </a:pathLst>
          </a:custGeom>
          <a:ln w="19812">
            <a:solidFill>
              <a:srgbClr val="0033CC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610362" y="1126997"/>
            <a:ext cx="10972800" cy="0"/>
          </a:xfrm>
          <a:custGeom>
            <a:avLst/>
            <a:gdLst/>
            <a:ahLst/>
            <a:cxnLst/>
            <a:rect l="l" t="t" r="r" b="b"/>
            <a:pathLst>
              <a:path w="10972800">
                <a:moveTo>
                  <a:pt x="0" y="0"/>
                </a:moveTo>
                <a:lnTo>
                  <a:pt x="10972800" y="0"/>
                </a:lnTo>
              </a:path>
            </a:pathLst>
          </a:custGeom>
          <a:ln w="19812">
            <a:solidFill>
              <a:srgbClr val="0033CC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8" name="bg object 1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2964" y="6292596"/>
            <a:ext cx="440436" cy="44652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25924" y="190957"/>
            <a:ext cx="2740151" cy="635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rgbClr val="0033CC"/>
                </a:solidFill>
                <a:latin typeface="Arial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01853" y="1290065"/>
            <a:ext cx="9516745" cy="19043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072C6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9C8921-6BDC-4E6F-A819-93E68AAC8067}" type="datetime1">
              <a:rPr lang="en-US" smtClean="0"/>
              <a:t>11/21/2021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712575" y="6398589"/>
            <a:ext cx="287020" cy="2247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0033CC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65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30910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</p:sldLayoutIdLst>
  <p:hf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daptech.org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jpg"/><Relationship Id="rId4" Type="http://schemas.openxmlformats.org/officeDocument/2006/relationships/image" Target="../media/image35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jpg"/><Relationship Id="rId4" Type="http://schemas.openxmlformats.org/officeDocument/2006/relationships/image" Target="../media/image40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jpeg"/><Relationship Id="rId4" Type="http://schemas.openxmlformats.org/officeDocument/2006/relationships/image" Target="../media/image43.jp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hyperlink" Target="https://www.youtube.com/watch?v=KHuK8bHQUXY&amp;t=665s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daptech.org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0.jpeg"/><Relationship Id="rId4" Type="http://schemas.openxmlformats.org/officeDocument/2006/relationships/hyperlink" Target="mailto:rosie.arcuri@mail.mcgill.ca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support.mozilla.org/en-US/kb/tips-assessing-safety-extension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hyperlink" Target="https://chrome.google.com/webstore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3CAAA5C7-6DCB-4432-8426-FB239A65EB7D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 marR="0" lvl="0" indent="0" algn="l" defTabSz="914400" rtl="0" eaLnBrk="1" fontAlgn="auto" latinLnBrk="0" hangingPunct="1">
              <a:lnSpc>
                <a:spcPts val="16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38100" marR="0" lvl="0" indent="0" algn="l" defTabSz="914400" rtl="0" eaLnBrk="1" fontAlgn="auto" latinLnBrk="0" hangingPunct="1">
                <a:lnSpc>
                  <a:spcPts val="165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800" y="613967"/>
            <a:ext cx="11582400" cy="195245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 indent="12700" algn="ctr">
              <a:spcBef>
                <a:spcPts val="105"/>
              </a:spcBef>
            </a:pPr>
            <a:r>
              <a:rPr lang="en-CA" sz="42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Browser Extensions For All:</a:t>
            </a:r>
            <a:br>
              <a:rPr lang="en-CA" sz="42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CA" sz="42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“We’re Different, We’re the Same”</a:t>
            </a:r>
            <a:r>
              <a:rPr lang="en-US" sz="4200" b="1" i="0" dirty="0">
                <a:solidFill>
                  <a:srgbClr val="003344"/>
                </a:solidFill>
                <a:effectLst/>
                <a:latin typeface="+mn-lt"/>
              </a:rPr>
              <a:t/>
            </a:r>
            <a:br>
              <a:rPr lang="en-US" sz="4200" b="1" i="0" dirty="0">
                <a:solidFill>
                  <a:srgbClr val="003344"/>
                </a:solidFill>
                <a:effectLst/>
                <a:latin typeface="+mn-lt"/>
              </a:rPr>
            </a:br>
            <a:endParaRPr sz="4200" dirty="0">
              <a:latin typeface="+mn-l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3400" y="2223896"/>
            <a:ext cx="11125200" cy="2877711"/>
          </a:xfrm>
          <a:prstGeom prst="rect">
            <a:avLst/>
          </a:prstGeom>
        </p:spPr>
        <p:txBody>
          <a:bodyPr vert="horz" wrap="square" lIns="0" tIns="63500" rIns="0" bIns="0" rtlCol="0">
            <a:spAutoFit/>
          </a:bodyPr>
          <a:lstStyle/>
          <a:p>
            <a:pPr marL="252095" marR="5080" lvl="0" indent="-3810" algn="ctr">
              <a:lnSpc>
                <a:spcPts val="4000"/>
              </a:lnSpc>
              <a:spcBef>
                <a:spcPts val="500"/>
              </a:spcBef>
              <a:defRPr/>
            </a:pPr>
            <a:r>
              <a:rPr lang="en-US" sz="3200" spc="-5" dirty="0">
                <a:solidFill>
                  <a:srgbClr val="0033CC"/>
                </a:solidFill>
                <a:latin typeface="Arial"/>
                <a:cs typeface="Arial"/>
              </a:rPr>
              <a:t>Rosie Arcuri, Christine Vo, Catherine Fichten, Mary Jorgensen, Maegan Harvison and  Abi Vasseur, </a:t>
            </a:r>
            <a:endParaRPr lang="en-US" sz="3200" spc="-5" dirty="0">
              <a:solidFill>
                <a:srgbClr val="0033CC"/>
              </a:solidFill>
              <a:latin typeface="Arial"/>
              <a:cs typeface="Arial"/>
              <a:hlinkClick r:id="rId3"/>
            </a:endParaRPr>
          </a:p>
          <a:p>
            <a:pPr marL="252095" marR="5080" lvl="0" indent="-3810" algn="ctr" defTabSz="914400" rtl="0" eaLnBrk="1" fontAlgn="auto" latinLnBrk="0" hangingPunct="1">
              <a:lnSpc>
                <a:spcPts val="4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0" i="0" u="sng" strike="noStrike" kern="1200" cap="none" spc="-5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>
                  <a:solidFill>
                    <a:srgbClr val="0000CC"/>
                  </a:solidFill>
                </a:uFill>
                <a:latin typeface="Arial"/>
                <a:ea typeface="+mn-ea"/>
                <a:cs typeface="Arial"/>
                <a:hlinkClick r:id="rId3"/>
              </a:rPr>
              <a:t>Adaptech Research</a:t>
            </a:r>
            <a:r>
              <a:rPr kumimoji="0" sz="3200" b="0" i="0" u="sng" strike="noStrike" kern="1200" cap="none" spc="15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>
                  <a:solidFill>
                    <a:srgbClr val="0000CC"/>
                  </a:solidFill>
                </a:uFill>
                <a:latin typeface="Arial"/>
                <a:ea typeface="+mn-ea"/>
                <a:cs typeface="Arial"/>
                <a:hlinkClick r:id="rId3"/>
              </a:rPr>
              <a:t> </a:t>
            </a:r>
            <a:r>
              <a:rPr kumimoji="0" sz="3200" b="0" i="0" u="sng" strike="noStrike" kern="1200" cap="none" spc="-5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>
                  <a:solidFill>
                    <a:srgbClr val="0000CC"/>
                  </a:solidFill>
                </a:uFill>
                <a:latin typeface="Arial"/>
                <a:ea typeface="+mn-ea"/>
                <a:cs typeface="Arial"/>
                <a:hlinkClick r:id="rId3"/>
              </a:rPr>
              <a:t>Network</a:t>
            </a:r>
            <a:endParaRPr kumimoji="0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381635" lvl="0" indent="0" algn="ctr" defTabSz="914400" rtl="0" eaLnBrk="1" fontAlgn="auto" latinLnBrk="0" hangingPunct="1">
              <a:lnSpc>
                <a:spcPct val="100000"/>
              </a:lnSpc>
              <a:spcBef>
                <a:spcPts val="15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600" b="0" i="0" u="none" strike="noStrike" kern="1200" cap="none" spc="-5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Accessing Higher Ground </a:t>
            </a:r>
            <a:r>
              <a:rPr kumimoji="0" sz="2600" b="0" i="0" u="none" strike="noStrike" kern="1200" cap="none" spc="-5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Conference,</a:t>
            </a:r>
            <a:r>
              <a:rPr kumimoji="0" sz="2600" b="0" i="0" u="none" strike="noStrike" kern="1200" cap="none" spc="35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endParaRPr kumimoji="0" lang="en-CA" sz="2600" b="0" i="0" u="none" strike="noStrike" kern="1200" cap="none" spc="35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381635" lvl="0" indent="0" algn="ctr" defTabSz="914400" rtl="0" eaLnBrk="1" fontAlgn="auto" latinLnBrk="0" hangingPunct="1">
              <a:lnSpc>
                <a:spcPct val="100000"/>
              </a:lnSpc>
              <a:spcBef>
                <a:spcPts val="15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600" b="0" i="0" u="none" strike="noStrike" kern="1200" cap="none" spc="35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November 18, </a:t>
            </a:r>
            <a:r>
              <a:rPr kumimoji="0" sz="2600" b="0" i="0" u="none" strike="noStrike" kern="1200" cap="none" spc="-5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2021</a:t>
            </a:r>
            <a:endParaRPr kumimoji="0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" name="object 3" descr="Decorative."/>
          <p:cNvSpPr/>
          <p:nvPr/>
        </p:nvSpPr>
        <p:spPr>
          <a:xfrm>
            <a:off x="1981961" y="213741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9812">
            <a:solidFill>
              <a:srgbClr val="0033CC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charset="0"/>
            </a:endParaRPr>
          </a:p>
        </p:txBody>
      </p:sp>
      <p:pic>
        <p:nvPicPr>
          <p:cNvPr id="5" name="object 5" descr="Decorative.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272278" y="5844152"/>
            <a:ext cx="996696" cy="347472"/>
          </a:xfrm>
          <a:prstGeom prst="rect">
            <a:avLst/>
          </a:prstGeom>
        </p:spPr>
      </p:pic>
      <p:pic>
        <p:nvPicPr>
          <p:cNvPr id="6" name="object 6" descr="Decorative. 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320672" y="5701658"/>
            <a:ext cx="630935" cy="632460"/>
          </a:xfrm>
          <a:prstGeom prst="rect">
            <a:avLst/>
          </a:prstGeom>
        </p:spPr>
      </p:pic>
      <p:pic>
        <p:nvPicPr>
          <p:cNvPr id="7" name="object 7" descr="Decorative.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589645" y="5819006"/>
            <a:ext cx="1281683" cy="39776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0480" y="-77949"/>
            <a:ext cx="11887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CA">
                <a:solidFill>
                  <a:prstClr val="black"/>
                </a:solidFill>
              </a:rPr>
              <a:t>Arcuri, R., Vo, C., Fichten, C., Jorgensen, M., Harvison, M., &amp; Vasseur, A. (2021, November 15-19). </a:t>
            </a:r>
            <a:r>
              <a:rPr lang="en-CA" i="1">
                <a:solidFill>
                  <a:prstClr val="black"/>
                </a:solidFill>
              </a:rPr>
              <a:t>Browser extensions for all: “We’re different, we’re the same”</a:t>
            </a:r>
            <a:r>
              <a:rPr lang="en-CA">
                <a:solidFill>
                  <a:prstClr val="black"/>
                </a:solidFill>
              </a:rPr>
              <a:t> [Conference presentation]. 24th Annual Accessing Higher Ground: Accessible Media, Web and Technology Conference, Denver, CO, United States.</a:t>
            </a:r>
            <a:endParaRPr lang="en-C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11484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D31B52-2514-45A6-87E8-CDAAD0191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6680" y="335135"/>
            <a:ext cx="10978639" cy="615553"/>
          </a:xfrm>
        </p:spPr>
        <p:txBody>
          <a:bodyPr/>
          <a:lstStyle/>
          <a:p>
            <a:pPr algn="ctr"/>
            <a:r>
              <a:rPr lang="en-CA" dirty="0"/>
              <a:t>What is Assistive Tech (AT)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29FE3A5-64CD-4D74-8A8A-5CE9F6437FE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1290263"/>
            <a:ext cx="9059616" cy="4737961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9926BC7-E47E-41F9-A327-E9C05F617E09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650"/>
              </a:lnSpc>
            </a:pPr>
            <a:fld id="{81D60167-4931-47E6-BA6A-407CBD079E47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85104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 idx="4294967295"/>
          </p:nvPr>
        </p:nvSpPr>
        <p:spPr>
          <a:xfrm>
            <a:off x="0" y="152400"/>
            <a:ext cx="10972800" cy="62706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CA" spc="-10" dirty="0"/>
              <a:t>AT vs Extensions - AT</a:t>
            </a:r>
            <a:endParaRPr spc="-5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B82F4A0-7B96-46EE-BE55-13F45B77E3C2}"/>
              </a:ext>
            </a:extLst>
          </p:cNvPr>
          <p:cNvSpPr txBox="1"/>
          <p:nvPr/>
        </p:nvSpPr>
        <p:spPr>
          <a:xfrm>
            <a:off x="609600" y="1295400"/>
            <a:ext cx="6479619" cy="4585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74400" indent="-3636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Often expensive</a:t>
            </a:r>
          </a:p>
          <a:p>
            <a:pPr marL="374400" indent="-3636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Students avoid due to fear of stigma</a:t>
            </a:r>
          </a:p>
          <a:p>
            <a:pPr marL="374400" indent="-3636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Comprehensive tools can be overwhelming to learn</a:t>
            </a:r>
          </a:p>
          <a:p>
            <a:pPr marL="374400" indent="-3636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Designed for specific needs</a:t>
            </a:r>
          </a:p>
          <a:p>
            <a:pPr marL="374400" indent="-3636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training available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xfrm>
            <a:off x="11658601" y="6396994"/>
            <a:ext cx="291338" cy="20435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50"/>
              </a:lnSpc>
            </a:pPr>
            <a:fld id="{81D60167-4931-47E6-BA6A-407CBD079E47}" type="slidenum">
              <a:rPr dirty="0"/>
              <a:t>11</a:t>
            </a:fld>
            <a:endParaRPr dirty="0"/>
          </a:p>
        </p:txBody>
      </p:sp>
      <p:pic>
        <p:nvPicPr>
          <p:cNvPr id="1026" name="Picture 2" descr="Pros and cons of assistive technology - Pros an Cons">
            <a:extLst>
              <a:ext uri="{FF2B5EF4-FFF2-40B4-BE49-F238E27FC236}">
                <a16:creationId xmlns:a16="http://schemas.microsoft.com/office/drawing/2014/main" id="{F080F0F7-2807-43A9-9206-59F90F3F0A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5934" y="2362200"/>
            <a:ext cx="4572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565E27-6350-4EB0-906D-1657C5B935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35135"/>
            <a:ext cx="10820400" cy="615553"/>
          </a:xfrm>
        </p:spPr>
        <p:txBody>
          <a:bodyPr/>
          <a:lstStyle/>
          <a:p>
            <a:pPr algn="ctr"/>
            <a:r>
              <a:rPr lang="en-CA" spc="-10" dirty="0"/>
              <a:t>AT vs Extensions -  Extensions</a:t>
            </a:r>
            <a:endParaRPr lang="en-CA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469808-AE95-47E1-BA5B-9CA3E71A94BD}"/>
              </a:ext>
            </a:extLst>
          </p:cNvPr>
          <p:cNvSpPr txBox="1"/>
          <p:nvPr/>
        </p:nvSpPr>
        <p:spPr>
          <a:xfrm>
            <a:off x="609600" y="1219200"/>
            <a:ext cx="7696200" cy="43088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58775" indent="-3492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3200" spc="-5" dirty="0">
                <a:solidFill>
                  <a:srgbClr val="062C61"/>
                </a:solidFill>
                <a:uFill>
                  <a:solidFill>
                    <a:srgbClr val="0033CC"/>
                  </a:solidFill>
                </a:uFill>
                <a:latin typeface="Arial"/>
                <a:cs typeface="Arial"/>
              </a:rPr>
              <a:t>Often free or inexpensive</a:t>
            </a:r>
          </a:p>
          <a:p>
            <a:pPr marL="374400" indent="-3636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CA" sz="3200" spc="-5" dirty="0">
                <a:solidFill>
                  <a:srgbClr val="062C61"/>
                </a:solidFill>
                <a:uFill>
                  <a:solidFill>
                    <a:srgbClr val="0033CC"/>
                  </a:solidFill>
                </a:uFill>
                <a:latin typeface="Arial"/>
                <a:cs typeface="Arial"/>
              </a:rPr>
              <a:t>Used by the general public </a:t>
            </a:r>
            <a:endParaRPr lang="en-US" sz="3200" spc="-5" dirty="0">
              <a:solidFill>
                <a:srgbClr val="062C61"/>
              </a:solidFill>
              <a:uFill>
                <a:solidFill>
                  <a:srgbClr val="0033CC"/>
                </a:solidFill>
              </a:uFill>
              <a:latin typeface="Arial"/>
              <a:cs typeface="Arial"/>
            </a:endParaRPr>
          </a:p>
          <a:p>
            <a:pPr marL="374400" indent="-3636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3200" spc="-5" dirty="0">
                <a:solidFill>
                  <a:srgbClr val="062C61"/>
                </a:solidFill>
                <a:uFill>
                  <a:solidFill>
                    <a:srgbClr val="0033CC"/>
                  </a:solidFill>
                </a:uFill>
                <a:latin typeface="Arial"/>
                <a:cs typeface="Arial"/>
              </a:rPr>
              <a:t>Simple or complex</a:t>
            </a:r>
          </a:p>
          <a:p>
            <a:pPr marL="374400" indent="-3636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CA" sz="3200" spc="-5" dirty="0">
                <a:solidFill>
                  <a:srgbClr val="062C61"/>
                </a:solidFill>
                <a:uFill>
                  <a:solidFill>
                    <a:srgbClr val="0033CC"/>
                  </a:solidFill>
                </a:uFill>
                <a:latin typeface="Arial"/>
                <a:cs typeface="Arial"/>
              </a:rPr>
              <a:t>May require many extensions to replace comprehensive AT program</a:t>
            </a:r>
          </a:p>
          <a:p>
            <a:pPr marL="374400" indent="-3636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CA" sz="3200" spc="-5" dirty="0">
                <a:solidFill>
                  <a:srgbClr val="062C61"/>
                </a:solidFill>
                <a:uFill>
                  <a:solidFill>
                    <a:srgbClr val="0033CC"/>
                  </a:solidFill>
                </a:uFill>
                <a:latin typeface="Arial"/>
                <a:cs typeface="Arial"/>
              </a:rPr>
              <a:t>Information not always available</a:t>
            </a:r>
          </a:p>
          <a:p>
            <a:pPr marL="374400" indent="-3636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CA" sz="3200" spc="-5" dirty="0">
                <a:solidFill>
                  <a:srgbClr val="062C61"/>
                </a:solidFill>
                <a:uFill>
                  <a:solidFill>
                    <a:srgbClr val="0033CC"/>
                  </a:solidFill>
                </a:uFill>
                <a:latin typeface="Arial"/>
                <a:cs typeface="Arial"/>
              </a:rPr>
              <a:t>Minimal training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4F98F08-D114-4E42-9BFA-EF495003DFC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1159" y="1219200"/>
            <a:ext cx="4188841" cy="2349838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81421C5-0D79-4EB3-AF81-8F52B1021171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1658601" y="6396994"/>
            <a:ext cx="291338" cy="308606"/>
          </a:xfrm>
        </p:spPr>
        <p:txBody>
          <a:bodyPr/>
          <a:lstStyle/>
          <a:p>
            <a:pPr marL="38100">
              <a:lnSpc>
                <a:spcPts val="1650"/>
              </a:lnSpc>
            </a:pPr>
            <a:fld id="{81D60167-4931-47E6-BA6A-407CBD079E47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79022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6B534C-B279-484D-875E-7B32D52ACF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335135"/>
            <a:ext cx="10972800" cy="635000"/>
          </a:xfrm>
        </p:spPr>
        <p:txBody>
          <a:bodyPr/>
          <a:lstStyle/>
          <a:p>
            <a:pPr algn="ctr"/>
            <a:r>
              <a:rPr lang="en-CA" dirty="0"/>
              <a:t>Comprehensive literacy tools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BFAEE7-99B2-40A7-AFAA-4FC2209CA6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1143000"/>
            <a:ext cx="11201400" cy="2893100"/>
          </a:xfrm>
        </p:spPr>
        <p:txBody>
          <a:bodyPr/>
          <a:lstStyle/>
          <a:p>
            <a:pPr marL="374400" indent="-3636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CA" kern="1200" spc="-5" dirty="0">
                <a:solidFill>
                  <a:srgbClr val="062C61"/>
                </a:solidFill>
                <a:uFill>
                  <a:solidFill>
                    <a:srgbClr val="0033CC"/>
                  </a:solidFill>
                </a:uFill>
              </a:rPr>
              <a:t>$99 annually</a:t>
            </a:r>
          </a:p>
          <a:p>
            <a:pPr marL="831600" lvl="1" indent="-3636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CA" sz="3200" kern="1200" spc="-5" dirty="0">
                <a:solidFill>
                  <a:srgbClr val="062C61"/>
                </a:solidFill>
                <a:uFill>
                  <a:solidFill>
                    <a:srgbClr val="0033CC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Compared to $0-50</a:t>
            </a:r>
            <a:endParaRPr lang="en-CA" kern="1200" spc="-5" dirty="0">
              <a:solidFill>
                <a:srgbClr val="062C61"/>
              </a:solidFill>
              <a:uFill>
                <a:solidFill>
                  <a:srgbClr val="0033CC"/>
                </a:solidFill>
              </a:u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74400" indent="-3636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CA" kern="1200" spc="-5" dirty="0">
                <a:solidFill>
                  <a:srgbClr val="062C61"/>
                </a:solidFill>
                <a:uFill>
                  <a:solidFill>
                    <a:srgbClr val="0033CC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Comprehensive tools</a:t>
            </a:r>
          </a:p>
          <a:p>
            <a:pPr marL="831600" lvl="1" indent="-3636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CA" sz="3200" kern="1200" spc="-5" dirty="0">
                <a:solidFill>
                  <a:srgbClr val="062C61"/>
                </a:solidFill>
                <a:uFill>
                  <a:solidFill>
                    <a:srgbClr val="0033CC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Common tools found in other extensions</a:t>
            </a:r>
          </a:p>
          <a:p>
            <a:pPr marL="831600" lvl="1" indent="-3636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CA" sz="3200" kern="1200" spc="-5" dirty="0">
                <a:solidFill>
                  <a:srgbClr val="062C61"/>
                </a:solidFill>
                <a:uFill>
                  <a:solidFill>
                    <a:srgbClr val="0033CC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Uncommon tools such as OCR and picture dictionaries</a:t>
            </a:r>
          </a:p>
        </p:txBody>
      </p:sp>
      <p:pic>
        <p:nvPicPr>
          <p:cNvPr id="5" name="Picture 4" descr="Decorative.">
            <a:extLst>
              <a:ext uri="{FF2B5EF4-FFF2-40B4-BE49-F238E27FC236}">
                <a16:creationId xmlns:a16="http://schemas.microsoft.com/office/drawing/2014/main" id="{870B1BC7-3BE4-4E2C-BE43-A1A94598BAA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9800" y="1371600"/>
            <a:ext cx="1485900" cy="14859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9D194F-58A5-4F8B-BE76-9145C0257412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1658601" y="6396994"/>
            <a:ext cx="291338" cy="232406"/>
          </a:xfrm>
        </p:spPr>
        <p:txBody>
          <a:bodyPr/>
          <a:lstStyle/>
          <a:p>
            <a:pPr marL="38100">
              <a:lnSpc>
                <a:spcPts val="1650"/>
              </a:lnSpc>
            </a:pPr>
            <a:fld id="{81D60167-4931-47E6-BA6A-407CBD079E47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43978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9D3C71-2110-E240-B483-F254F6D6A8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335135"/>
            <a:ext cx="11201399" cy="3693319"/>
          </a:xfrm>
        </p:spPr>
        <p:txBody>
          <a:bodyPr/>
          <a:lstStyle/>
          <a:p>
            <a:r>
              <a:rPr lang="en-CA" dirty="0"/>
              <a:t>Comprehensive Literacy Tools - Examples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A41F17-D4FF-1246-BB73-FB2710A836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3400" y="1447800"/>
            <a:ext cx="10744200" cy="3400931"/>
          </a:xfrm>
        </p:spPr>
        <p:txBody>
          <a:bodyPr/>
          <a:lstStyle/>
          <a:p>
            <a:pPr marL="831600" lvl="1" indent="-3636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CA" sz="3600" kern="1200" spc="-5" dirty="0">
                <a:solidFill>
                  <a:srgbClr val="062C61"/>
                </a:solidFill>
                <a:uFill>
                  <a:solidFill>
                    <a:srgbClr val="0033CC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Read&amp;Write: word prediction, highlight protection, summarize text</a:t>
            </a:r>
          </a:p>
          <a:p>
            <a:pPr marL="831600" lvl="1" indent="-3636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CA" sz="3600" kern="1200" spc="-5" dirty="0">
                <a:solidFill>
                  <a:srgbClr val="062C61"/>
                </a:solidFill>
                <a:uFill>
                  <a:solidFill>
                    <a:srgbClr val="0033CC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Helperbird: most comprehensive with content, display,  navigation, and other disability specific features</a:t>
            </a:r>
          </a:p>
          <a:p>
            <a:endParaRPr lang="en-CA" dirty="0"/>
          </a:p>
        </p:txBody>
      </p:sp>
      <p:pic>
        <p:nvPicPr>
          <p:cNvPr id="4" name="Picture 3" descr="Decorative.">
            <a:extLst>
              <a:ext uri="{FF2B5EF4-FFF2-40B4-BE49-F238E27FC236}">
                <a16:creationId xmlns:a16="http://schemas.microsoft.com/office/drawing/2014/main" id="{FD60F906-6823-408A-9769-AB8D419E98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0" y="3903824"/>
            <a:ext cx="5216883" cy="2073158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4FDF9A-7148-4CE7-81AD-911FC458D5D8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1582401" y="6396994"/>
            <a:ext cx="367538" cy="308606"/>
          </a:xfrm>
        </p:spPr>
        <p:txBody>
          <a:bodyPr/>
          <a:lstStyle/>
          <a:p>
            <a:pPr marL="38100">
              <a:lnSpc>
                <a:spcPts val="1650"/>
              </a:lnSpc>
            </a:pPr>
            <a:fld id="{81D60167-4931-47E6-BA6A-407CBD079E47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95472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76B534C-B279-484D-875E-7B32D52ACF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5500" y="304800"/>
            <a:ext cx="8001000" cy="635000"/>
          </a:xfrm>
        </p:spPr>
        <p:txBody>
          <a:bodyPr/>
          <a:lstStyle/>
          <a:p>
            <a:pPr algn="ctr"/>
            <a:r>
              <a:rPr lang="en-CA" dirty="0"/>
              <a:t>Reading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7700" y="1447800"/>
            <a:ext cx="10896600" cy="4431983"/>
          </a:xfrm>
        </p:spPr>
        <p:txBody>
          <a:bodyPr/>
          <a:lstStyle/>
          <a:p>
            <a:pPr marL="361942" marR="0" lvl="0" indent="-361942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33CC"/>
              </a:buClr>
              <a:buSzPct val="110000"/>
              <a:buFont typeface="Arial" charset="0"/>
              <a:buChar char="•"/>
              <a:tabLst/>
              <a:defRPr/>
            </a:pPr>
            <a:r>
              <a:rPr lang="en-CA" kern="1200" dirty="0">
                <a:solidFill>
                  <a:srgbClr val="072C6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Common features</a:t>
            </a:r>
          </a:p>
          <a:p>
            <a:pPr marL="819142" lvl="1" indent="-361942" algn="l" rtl="0" fontAlgn="base">
              <a:spcBef>
                <a:spcPts val="1200"/>
              </a:spcBef>
              <a:buClr>
                <a:srgbClr val="0033CC"/>
              </a:buClr>
              <a:buSzPct val="110000"/>
              <a:buFont typeface="Arial" charset="0"/>
              <a:buChar char="•"/>
            </a:pPr>
            <a:r>
              <a:rPr lang="en-CA" sz="3200" kern="1200" dirty="0">
                <a:solidFill>
                  <a:srgbClr val="072C6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Change text size, color, spacing and background</a:t>
            </a:r>
          </a:p>
          <a:p>
            <a:pPr marL="819142" lvl="1" indent="-361942" algn="l" rtl="0" fontAlgn="base">
              <a:spcBef>
                <a:spcPts val="1200"/>
              </a:spcBef>
              <a:buClr>
                <a:srgbClr val="0033CC"/>
              </a:buClr>
              <a:buSzPct val="110000"/>
              <a:buFont typeface="Arial" charset="0"/>
              <a:buChar char="•"/>
            </a:pPr>
            <a:r>
              <a:rPr lang="en-CA" sz="3200" kern="1200" dirty="0">
                <a:solidFill>
                  <a:srgbClr val="072C6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Text-to-speech</a:t>
            </a:r>
          </a:p>
          <a:p>
            <a:pPr marL="819142" lvl="1" indent="-361942" algn="l" rtl="0" fontAlgn="base">
              <a:spcBef>
                <a:spcPts val="1200"/>
              </a:spcBef>
              <a:buClr>
                <a:srgbClr val="0033CC"/>
              </a:buClr>
              <a:buSzPct val="110000"/>
              <a:buFont typeface="Arial" charset="0"/>
              <a:buChar char="•"/>
            </a:pPr>
            <a:r>
              <a:rPr lang="en-CA" sz="3200" kern="1200" dirty="0">
                <a:solidFill>
                  <a:srgbClr val="072C6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Removing distractions</a:t>
            </a:r>
          </a:p>
          <a:p>
            <a:pPr lvl="1" algn="l" rtl="0" fontAlgn="base">
              <a:spcBef>
                <a:spcPts val="1200"/>
              </a:spcBef>
              <a:buClr>
                <a:srgbClr val="0033CC"/>
              </a:buClr>
              <a:buSzPct val="110000"/>
            </a:pPr>
            <a:endParaRPr lang="en-CA" sz="3200" kern="1200" dirty="0">
              <a:solidFill>
                <a:srgbClr val="072C62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819142" lvl="1" indent="-361942" algn="l" rtl="0" fontAlgn="base">
              <a:spcBef>
                <a:spcPts val="1200"/>
              </a:spcBef>
              <a:buClr>
                <a:srgbClr val="0033CC"/>
              </a:buClr>
              <a:buSzPct val="110000"/>
              <a:buFont typeface="Arial" charset="0"/>
              <a:buChar char="•"/>
            </a:pPr>
            <a:endParaRPr lang="en-CA" sz="3200" kern="1200" dirty="0">
              <a:solidFill>
                <a:srgbClr val="072C62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1" algn="l" rtl="0" fontAlgn="base">
              <a:spcBef>
                <a:spcPts val="1200"/>
              </a:spcBef>
              <a:buClr>
                <a:srgbClr val="0033CC"/>
              </a:buClr>
              <a:buSzPct val="110000"/>
            </a:pPr>
            <a:endParaRPr lang="en-CA" sz="3200" kern="1200" dirty="0">
              <a:solidFill>
                <a:srgbClr val="072C62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0" y="3244199"/>
            <a:ext cx="3914775" cy="2605105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1CC119B-5C5F-43D1-A4E5-C29A9BB9F789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650"/>
              </a:lnSpc>
            </a:pPr>
            <a:fld id="{81D60167-4931-47E6-BA6A-407CBD079E47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40866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ED695B-9B32-4488-B167-6039C93F82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4400" y="335135"/>
            <a:ext cx="3149665" cy="1231106"/>
          </a:xfrm>
        </p:spPr>
        <p:txBody>
          <a:bodyPr/>
          <a:lstStyle/>
          <a:p>
            <a:r>
              <a:rPr lang="en-CA" dirty="0"/>
              <a:t>Reading (2) 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571500" y="1371600"/>
            <a:ext cx="11049000" cy="3477875"/>
          </a:xfrm>
        </p:spPr>
        <p:txBody>
          <a:bodyPr/>
          <a:lstStyle/>
          <a:p>
            <a:pPr marL="361942" marR="0" lvl="0" indent="-361942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33CC"/>
              </a:buClr>
              <a:buSzPct val="110000"/>
              <a:buFont typeface="Arial" charset="0"/>
              <a:buChar char="•"/>
              <a:tabLst/>
              <a:defRPr/>
            </a:pPr>
            <a:r>
              <a:rPr lang="en-CA" kern="1200" dirty="0">
                <a:solidFill>
                  <a:srgbClr val="072C6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Extensions</a:t>
            </a:r>
          </a:p>
          <a:p>
            <a:pPr marL="819142" lvl="1" indent="-361942" algn="l" rtl="0" fontAlgn="base">
              <a:spcBef>
                <a:spcPts val="1200"/>
              </a:spcBef>
              <a:buClr>
                <a:srgbClr val="0033CC"/>
              </a:buClr>
              <a:buSzPct val="110000"/>
              <a:buFont typeface="Arial" charset="0"/>
              <a:buChar char="•"/>
            </a:pPr>
            <a:r>
              <a:rPr lang="en-CA" sz="3200" kern="1200" dirty="0">
                <a:solidFill>
                  <a:srgbClr val="072C6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Clearly Reader  </a:t>
            </a:r>
          </a:p>
          <a:p>
            <a:pPr marL="819142" lvl="1" indent="-361942" algn="l" rtl="0" fontAlgn="base">
              <a:spcBef>
                <a:spcPts val="1200"/>
              </a:spcBef>
              <a:buClr>
                <a:srgbClr val="0033CC"/>
              </a:buClr>
              <a:buSzPct val="110000"/>
              <a:buFont typeface="Arial" charset="0"/>
              <a:buChar char="•"/>
            </a:pPr>
            <a:r>
              <a:rPr lang="en-CA" sz="3200" kern="1200" dirty="0">
                <a:solidFill>
                  <a:srgbClr val="072C6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Helperbird</a:t>
            </a:r>
          </a:p>
          <a:p>
            <a:pPr marL="819142" lvl="1" indent="-361942" algn="l" rtl="0" fontAlgn="base">
              <a:spcBef>
                <a:spcPts val="1200"/>
              </a:spcBef>
              <a:buClr>
                <a:srgbClr val="0033CC"/>
              </a:buClr>
              <a:buSzPct val="110000"/>
              <a:buFont typeface="Arial" charset="0"/>
              <a:buChar char="•"/>
            </a:pPr>
            <a:r>
              <a:rPr lang="en-CA" sz="3200" kern="1200" dirty="0">
                <a:solidFill>
                  <a:srgbClr val="072C6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Read Aloud: A Text to Speech Voice Reader</a:t>
            </a:r>
          </a:p>
          <a:p>
            <a:pPr marL="361942" marR="0" lvl="0" indent="-361942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33CC"/>
              </a:buClr>
              <a:buSzPct val="110000"/>
              <a:buFont typeface="Arial" charset="0"/>
              <a:buChar char="•"/>
              <a:tabLst/>
              <a:defRPr/>
            </a:pPr>
            <a:endParaRPr lang="en-CA" sz="1800" kern="1200" dirty="0">
              <a:solidFill>
                <a:srgbClr val="072C62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en-CA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5A113B1-440C-4493-A59A-76672B9EBB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4419600"/>
            <a:ext cx="1273507" cy="127350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AF461E5-D5BD-4D48-8652-57A9CCC54EE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4419600"/>
            <a:ext cx="1219200" cy="121920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2883552-C981-4109-A462-59945A49190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650"/>
              </a:lnSpc>
            </a:pPr>
            <a:fld id="{81D60167-4931-47E6-BA6A-407CBD079E47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85689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3F3D30-408F-49E0-B4AD-F10D5EAF2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335135"/>
            <a:ext cx="10667999" cy="635000"/>
          </a:xfrm>
        </p:spPr>
        <p:txBody>
          <a:bodyPr/>
          <a:lstStyle/>
          <a:p>
            <a:pPr algn="ctr"/>
            <a:r>
              <a:rPr lang="en-CA" dirty="0"/>
              <a:t>Reading (3)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C26875-6E76-437B-A8A8-91D6FC8AFA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599" y="1268750"/>
            <a:ext cx="5410200" cy="3447098"/>
          </a:xfrm>
        </p:spPr>
        <p:txBody>
          <a:bodyPr/>
          <a:lstStyle/>
          <a:p>
            <a:pPr marL="361942" marR="0" lvl="0" indent="-361942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10000"/>
              <a:buFont typeface="Arial" charset="0"/>
              <a:buChar char="•"/>
              <a:tabLst/>
              <a:defRPr/>
            </a:pPr>
            <a:r>
              <a:rPr lang="en-CA" dirty="0">
                <a:solidFill>
                  <a:schemeClr val="tx2"/>
                </a:solidFill>
              </a:rPr>
              <a:t>Unique features</a:t>
            </a:r>
          </a:p>
          <a:p>
            <a:pPr marL="819142" lvl="1" indent="-361942" algn="l" rtl="0" fontAlgn="base"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10000"/>
              <a:buFont typeface="Arial" charset="0"/>
              <a:buChar char="•"/>
            </a:pPr>
            <a:r>
              <a:rPr lang="en-CA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Word cloud</a:t>
            </a:r>
          </a:p>
          <a:p>
            <a:pPr marL="1276342" lvl="2" indent="-361942" algn="l" rtl="0" fontAlgn="base"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10000"/>
              <a:buFont typeface="Arial" charset="0"/>
              <a:buChar char="•"/>
            </a:pPr>
            <a:r>
              <a:rPr lang="en-CA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Word Cloud Generator</a:t>
            </a:r>
          </a:p>
          <a:p>
            <a:pPr marL="819142" lvl="1" indent="-361942" algn="l" rtl="0" fontAlgn="base"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10000"/>
              <a:buFont typeface="Arial" charset="0"/>
              <a:buChar char="•"/>
            </a:pPr>
            <a:r>
              <a:rPr lang="en-CA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Ruler or color change</a:t>
            </a:r>
          </a:p>
          <a:p>
            <a:pPr marL="1276342" lvl="2" indent="-361942" algn="l" rtl="0" fontAlgn="base"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10000"/>
              <a:buFont typeface="Arial" charset="0"/>
              <a:buChar char="•"/>
            </a:pPr>
            <a:r>
              <a:rPr lang="en-CA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BeeLine Reader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8BCF68D-6C35-4C67-8A68-6E2339F2D0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7278" y="1268751"/>
            <a:ext cx="3367768" cy="21431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4B7D2AA-D64F-4BE6-BEFA-DD4160F9499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600" y="3962400"/>
            <a:ext cx="2143125" cy="2143125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209004-215B-4C99-A4FC-B63EBA08B088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650"/>
              </a:lnSpc>
            </a:pPr>
            <a:fld id="{81D60167-4931-47E6-BA6A-407CBD079E47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42950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C9E97A-6633-4AFB-967C-AA985B5A9F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Writing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197E30-8EE2-404C-AC8C-4DCF4B2359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143000"/>
            <a:ext cx="10442320" cy="3200876"/>
          </a:xfrm>
        </p:spPr>
        <p:txBody>
          <a:bodyPr/>
          <a:lstStyle/>
          <a:p>
            <a:pPr marL="361942" marR="0" lvl="0" indent="-361942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33CC"/>
              </a:buClr>
              <a:buSzPct val="110000"/>
              <a:buFont typeface="Arial" charset="0"/>
              <a:buChar char="•"/>
              <a:tabLst/>
              <a:defRPr/>
            </a:pPr>
            <a:r>
              <a:rPr lang="en-CA" kern="1200" dirty="0">
                <a:solidFill>
                  <a:srgbClr val="072C6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Spell and grammar checker</a:t>
            </a:r>
          </a:p>
          <a:p>
            <a:pPr marL="819142" lvl="1" indent="-361942" algn="l" rtl="0" fontAlgn="base">
              <a:spcBef>
                <a:spcPts val="1200"/>
              </a:spcBef>
              <a:buClr>
                <a:srgbClr val="0033CC"/>
              </a:buClr>
              <a:buSzPct val="110000"/>
              <a:buFont typeface="Arial" charset="0"/>
              <a:buChar char="•"/>
            </a:pPr>
            <a:r>
              <a:rPr lang="en-CA" sz="3200" kern="1200" dirty="0">
                <a:solidFill>
                  <a:srgbClr val="072C6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Grammarly is most common &amp; free, Microsoft editor</a:t>
            </a:r>
          </a:p>
          <a:p>
            <a:pPr marL="361942" indent="-361942" algn="l" rtl="0" fontAlgn="base">
              <a:spcBef>
                <a:spcPts val="1200"/>
              </a:spcBef>
              <a:buClr>
                <a:srgbClr val="0033CC"/>
              </a:buClr>
              <a:buSzPct val="110000"/>
              <a:buFont typeface="Arial" charset="0"/>
              <a:buChar char="•"/>
            </a:pPr>
            <a:r>
              <a:rPr lang="en-CA" kern="1200" dirty="0">
                <a:solidFill>
                  <a:srgbClr val="072C6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Improve writing</a:t>
            </a:r>
          </a:p>
          <a:p>
            <a:pPr marL="819142" lvl="1" indent="-361942" algn="l" rtl="0" fontAlgn="base">
              <a:spcBef>
                <a:spcPts val="1200"/>
              </a:spcBef>
              <a:buClr>
                <a:srgbClr val="0033CC"/>
              </a:buClr>
              <a:buSzPct val="110000"/>
              <a:buFont typeface="Arial" charset="0"/>
              <a:buChar char="•"/>
            </a:pPr>
            <a:r>
              <a:rPr lang="en-CA" sz="3200" kern="1200" dirty="0">
                <a:solidFill>
                  <a:srgbClr val="072C6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Outwrite: give hints to improve writing   </a:t>
            </a:r>
          </a:p>
          <a:p>
            <a:pPr marL="819142" lvl="1" indent="-361942" algn="l" rtl="0" fontAlgn="base">
              <a:spcBef>
                <a:spcPts val="1200"/>
              </a:spcBef>
              <a:buClr>
                <a:srgbClr val="0033CC"/>
              </a:buClr>
              <a:buSzPct val="110000"/>
              <a:buFont typeface="Arial" charset="0"/>
              <a:buChar char="•"/>
            </a:pPr>
            <a:r>
              <a:rPr lang="en-CA" sz="3200" kern="1200" dirty="0">
                <a:solidFill>
                  <a:srgbClr val="072C6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Quillbot: summarizing and paraphrasing</a:t>
            </a:r>
          </a:p>
        </p:txBody>
      </p:sp>
      <p:pic>
        <p:nvPicPr>
          <p:cNvPr id="4" name="Picture 3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7095" y="4532172"/>
            <a:ext cx="1981200" cy="1483988"/>
          </a:xfrm>
          <a:prstGeom prst="rect">
            <a:avLst/>
          </a:prstGeom>
        </p:spPr>
      </p:pic>
      <p:pic>
        <p:nvPicPr>
          <p:cNvPr id="5" name="Picture 4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5390" y="4641358"/>
            <a:ext cx="2429670" cy="1265616"/>
          </a:xfrm>
          <a:prstGeom prst="rect">
            <a:avLst/>
          </a:prstGeom>
        </p:spPr>
      </p:pic>
      <p:pic>
        <p:nvPicPr>
          <p:cNvPr id="6" name="Picture 5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32155" y="4502641"/>
            <a:ext cx="2952750" cy="1543050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C1D593-861E-48EC-97AC-533AEA5F727B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650"/>
              </a:lnSpc>
            </a:pPr>
            <a:fld id="{81D60167-4931-47E6-BA6A-407CBD079E47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90007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C8F4E0-7642-4757-AD89-CB4A4964AE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52402"/>
            <a:ext cx="10972800" cy="684213"/>
          </a:xfrm>
        </p:spPr>
        <p:txBody>
          <a:bodyPr/>
          <a:lstStyle/>
          <a:p>
            <a:r>
              <a:rPr lang="en-CA" dirty="0"/>
              <a:t>Writing (2)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DB6984-2805-4817-B8F1-3BC74D12F79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228600" y="1150797"/>
            <a:ext cx="11734800" cy="4888200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0"/>
              </a:spcAft>
            </a:pPr>
            <a:r>
              <a:rPr lang="en-CA" sz="3600" dirty="0">
                <a:ea typeface="Times New Roman" panose="02020603050405020304" pitchFamily="18" charset="0"/>
              </a:rPr>
              <a:t>Dictation – speech-to-text</a:t>
            </a:r>
          </a:p>
          <a:p>
            <a:pPr lvl="1">
              <a:spcBef>
                <a:spcPts val="1200"/>
              </a:spcBef>
              <a:spcAft>
                <a:spcPts val="0"/>
              </a:spcAft>
            </a:pPr>
            <a:r>
              <a:rPr lang="en-CA" sz="3200" dirty="0">
                <a:ea typeface="Times New Roman" panose="02020603050405020304" pitchFamily="18" charset="0"/>
              </a:rPr>
              <a:t>Voiceln: works in most textboxes including docs, and outlook</a:t>
            </a:r>
          </a:p>
          <a:p>
            <a:pPr>
              <a:spcBef>
                <a:spcPts val="1200"/>
              </a:spcBef>
              <a:spcAft>
                <a:spcPts val="0"/>
              </a:spcAft>
            </a:pPr>
            <a:r>
              <a:rPr lang="en-CA" sz="3600" dirty="0">
                <a:ea typeface="Times New Roman" panose="02020603050405020304" pitchFamily="18" charset="0"/>
              </a:rPr>
              <a:t>Text-to-speech (review)</a:t>
            </a:r>
          </a:p>
          <a:p>
            <a:pPr lvl="1">
              <a:spcBef>
                <a:spcPts val="1200"/>
              </a:spcBef>
              <a:spcAft>
                <a:spcPts val="0"/>
              </a:spcAft>
            </a:pPr>
            <a:r>
              <a:rPr lang="en-CA" sz="3200" dirty="0">
                <a:ea typeface="Times New Roman" panose="02020603050405020304" pitchFamily="18" charset="0"/>
              </a:rPr>
              <a:t>Speechify and Clearly reader stay on  the site</a:t>
            </a:r>
          </a:p>
          <a:p>
            <a:pPr lvl="1">
              <a:spcBef>
                <a:spcPts val="1200"/>
              </a:spcBef>
              <a:spcAft>
                <a:spcPts val="0"/>
              </a:spcAft>
            </a:pPr>
            <a:r>
              <a:rPr lang="en-CA" sz="3200" dirty="0">
                <a:ea typeface="Times New Roman" panose="02020603050405020304" pitchFamily="18" charset="0"/>
              </a:rPr>
              <a:t>Read &amp; Write and Kami move to new platform, more complex but paid</a:t>
            </a:r>
          </a:p>
          <a:p>
            <a:pPr marL="327017" lvl="1" indent="0">
              <a:spcBef>
                <a:spcPts val="600"/>
              </a:spcBef>
              <a:spcAft>
                <a:spcPts val="0"/>
              </a:spcAft>
              <a:buNone/>
            </a:pPr>
            <a:endParaRPr lang="en-CA" sz="3200" dirty="0">
              <a:ea typeface="Times New Roman" panose="02020603050405020304" pitchFamily="18" charset="0"/>
            </a:endParaRPr>
          </a:p>
          <a:p>
            <a:pPr marL="274631" lvl="1" indent="0">
              <a:spcBef>
                <a:spcPts val="1200"/>
              </a:spcBef>
              <a:spcAft>
                <a:spcPts val="0"/>
              </a:spcAft>
              <a:buNone/>
            </a:pPr>
            <a:endParaRPr lang="en-CA" sz="3200" dirty="0">
              <a:ea typeface="Times New Roman" panose="02020603050405020304" pitchFamily="18" charset="0"/>
            </a:endParaRPr>
          </a:p>
          <a:p>
            <a:pPr lvl="1">
              <a:spcBef>
                <a:spcPts val="1200"/>
              </a:spcBef>
              <a:spcAft>
                <a:spcPts val="0"/>
              </a:spcAft>
            </a:pPr>
            <a:endParaRPr lang="en-CA" sz="3200" dirty="0"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99C5D1-2CB6-465F-9D2A-FE9DA113815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6281582-CF13-4328-AE52-164E8406DB8F}" type="slidenum">
              <a:rPr kumimoji="0" lang="fr-FR" alt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fr-FR" altLang="fr-FR" sz="1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266E4DD-FDE1-48F2-8454-10FA6412084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3833" y="4419747"/>
            <a:ext cx="1619250" cy="161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2439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B7EA1D-C199-4511-BAE2-1A49BEB67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94434" y="335135"/>
            <a:ext cx="2203132" cy="635000"/>
          </a:xfrm>
        </p:spPr>
        <p:txBody>
          <a:bodyPr/>
          <a:lstStyle/>
          <a:p>
            <a:r>
              <a:rPr lang="en-CA" dirty="0"/>
              <a:t>Agenda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24539D-90C3-443D-8495-EBF85F84E8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7700" y="1143000"/>
            <a:ext cx="10896600" cy="5047536"/>
          </a:xfrm>
        </p:spPr>
        <p:txBody>
          <a:bodyPr/>
          <a:lstStyle/>
          <a:p>
            <a:pPr marL="374400" indent="-3636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CA" dirty="0">
                <a:solidFill>
                  <a:schemeClr val="tx2"/>
                </a:solidFill>
              </a:rPr>
              <a:t>PowerPoint presentation</a:t>
            </a:r>
          </a:p>
          <a:p>
            <a:pPr marL="831600" lvl="1" indent="-3636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CA" sz="3200" dirty="0">
                <a:solidFill>
                  <a:schemeClr val="tx2"/>
                </a:solidFill>
              </a:rPr>
              <a:t>What are chrome extensions</a:t>
            </a:r>
          </a:p>
          <a:p>
            <a:pPr marL="831600" lvl="1" indent="-3636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CA" sz="3200" dirty="0">
                <a:solidFill>
                  <a:schemeClr val="tx2"/>
                </a:solidFill>
              </a:rPr>
              <a:t>How do you download chrome extensions safely</a:t>
            </a:r>
          </a:p>
          <a:p>
            <a:pPr marL="831600" lvl="1" indent="-3636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CA" sz="3200" dirty="0">
                <a:solidFill>
                  <a:schemeClr val="tx2"/>
                </a:solidFill>
              </a:rPr>
              <a:t>Chrome extensions for reading, writing, note taking, productivity, alternative mice/ keyboard</a:t>
            </a:r>
          </a:p>
          <a:p>
            <a:pPr marL="831600" lvl="1" indent="-3636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CA" sz="3200" dirty="0">
                <a:solidFill>
                  <a:schemeClr val="tx2"/>
                </a:solidFill>
              </a:rPr>
              <a:t>An alternative for assistive technology (AT)</a:t>
            </a:r>
          </a:p>
          <a:p>
            <a:pPr marL="374400" indent="-3636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CA" dirty="0">
                <a:solidFill>
                  <a:schemeClr val="tx2"/>
                </a:solidFill>
              </a:rPr>
              <a:t>Video / Demonstration</a:t>
            </a:r>
          </a:p>
          <a:p>
            <a:pPr marL="374400" indent="-3636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CA" dirty="0">
                <a:solidFill>
                  <a:schemeClr val="tx2"/>
                </a:solidFill>
              </a:rPr>
              <a:t>Questions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5850DF-06D8-4E31-B246-298557C4ED84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650"/>
              </a:lnSpc>
            </a:pPr>
            <a:fld id="{81D60167-4931-47E6-BA6A-407CBD079E47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953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849EF7-463C-461F-9D44-F7327F54D1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35135"/>
            <a:ext cx="10820399" cy="635000"/>
          </a:xfrm>
        </p:spPr>
        <p:txBody>
          <a:bodyPr/>
          <a:lstStyle/>
          <a:p>
            <a:pPr algn="ctr"/>
            <a:r>
              <a:rPr lang="en-CA" dirty="0"/>
              <a:t>Writing (3)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4F3CDF-EAB0-4AE8-A03E-A503029E73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143000"/>
            <a:ext cx="10896600" cy="4955203"/>
          </a:xfrm>
        </p:spPr>
        <p:txBody>
          <a:bodyPr/>
          <a:lstStyle/>
          <a:p>
            <a:pPr marL="361942" marR="0" lvl="0" indent="-361942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10000"/>
              <a:buFont typeface="Arial" charset="0"/>
              <a:buChar char="•"/>
              <a:tabLst/>
              <a:defRPr/>
            </a:pPr>
            <a:r>
              <a:rPr lang="en-CA" kern="1200" dirty="0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Dictionary</a:t>
            </a:r>
          </a:p>
          <a:p>
            <a:pPr marL="628635" lvl="1" indent="-354004" algn="l" rtl="0" fontAlgn="base"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10000"/>
              <a:buFont typeface="Arial" charset="0"/>
              <a:buChar char="•"/>
              <a:defRPr/>
            </a:pPr>
            <a:r>
              <a:rPr lang="en-CA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Regular and picture dictionary</a:t>
            </a:r>
          </a:p>
          <a:p>
            <a:pPr marL="1085835" lvl="2" indent="-354004" algn="l" rtl="0" fontAlgn="base"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10000"/>
              <a:buFont typeface="Arial" charset="0"/>
              <a:buChar char="•"/>
              <a:defRPr/>
            </a:pPr>
            <a:r>
              <a:rPr lang="en-CA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Google Dictionary simple to use</a:t>
            </a:r>
          </a:p>
          <a:p>
            <a:pPr marL="1085835" lvl="2" indent="-354004" algn="l" rtl="0" fontAlgn="base"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10000"/>
              <a:buFont typeface="Arial" charset="0"/>
              <a:buChar char="•"/>
              <a:defRPr/>
            </a:pPr>
            <a:r>
              <a:rPr lang="en-CA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Read&amp;Write </a:t>
            </a:r>
          </a:p>
          <a:p>
            <a:pPr marL="171435" indent="-354004" algn="l" rtl="0" fontAlgn="base"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10000"/>
              <a:buFont typeface="Arial" charset="0"/>
              <a:buChar char="•"/>
            </a:pPr>
            <a:r>
              <a:rPr lang="en-CA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Word prediction</a:t>
            </a:r>
          </a:p>
          <a:p>
            <a:pPr marL="628635" lvl="1" indent="-354004" algn="l" rtl="0" fontAlgn="base"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10000"/>
              <a:buFont typeface="Arial" charset="0"/>
              <a:buChar char="•"/>
            </a:pPr>
            <a:r>
              <a:rPr lang="en-CA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Read&amp;Write</a:t>
            </a:r>
          </a:p>
          <a:p>
            <a:pPr marL="628635" lvl="1" indent="-354004" algn="l" rtl="0" fontAlgn="base"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10000"/>
              <a:buFont typeface="Arial" charset="0"/>
              <a:buChar char="•"/>
            </a:pPr>
            <a:r>
              <a:rPr lang="en-CA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ClaroRead – somewhat inconsistent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D0E4035-A017-4234-B68B-8F8659DDAC1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400" y="1447800"/>
            <a:ext cx="2143125" cy="21431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95B7490-8B6B-4EC5-9936-665380100EA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6436" y="4038600"/>
            <a:ext cx="1803089" cy="1803089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845A47-57E1-4649-8572-4A7F459DE51F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650"/>
              </a:lnSpc>
            </a:pPr>
            <a:fld id="{81D60167-4931-47E6-BA6A-407CBD079E47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57879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76B534C-B279-484D-875E-7B32D52ACF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5500" y="304800"/>
            <a:ext cx="8001000" cy="635000"/>
          </a:xfrm>
        </p:spPr>
        <p:txBody>
          <a:bodyPr/>
          <a:lstStyle/>
          <a:p>
            <a:pPr algn="ctr"/>
            <a:r>
              <a:rPr lang="en-CA" dirty="0"/>
              <a:t>Note-Taking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7700" y="1447800"/>
            <a:ext cx="10896600" cy="6109365"/>
          </a:xfrm>
        </p:spPr>
        <p:txBody>
          <a:bodyPr/>
          <a:lstStyle/>
          <a:p>
            <a:pPr marL="361942" marR="0" lvl="0" indent="-361942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10000"/>
              <a:buFont typeface="Arial" charset="0"/>
              <a:buChar char="•"/>
              <a:tabLst/>
              <a:defRPr/>
            </a:pPr>
            <a:r>
              <a:rPr lang="en-CA" kern="1200" dirty="0">
                <a:solidFill>
                  <a:srgbClr val="072C6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Common features</a:t>
            </a:r>
          </a:p>
          <a:p>
            <a:pPr marL="819142" lvl="1" indent="-361942" algn="l" rtl="0" fontAlgn="base"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10000"/>
              <a:buFont typeface="Arial" charset="0"/>
              <a:buChar char="•"/>
            </a:pPr>
            <a:r>
              <a:rPr lang="en-CA" sz="3200" kern="1200" dirty="0">
                <a:solidFill>
                  <a:srgbClr val="072C6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File management</a:t>
            </a:r>
          </a:p>
          <a:p>
            <a:pPr marL="819142" lvl="1" indent="-361942" algn="l" rtl="0" fontAlgn="base"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10000"/>
              <a:buFont typeface="Arial" charset="0"/>
              <a:buChar char="•"/>
            </a:pPr>
            <a:r>
              <a:rPr lang="en-CA" sz="3200" kern="1200" dirty="0">
                <a:solidFill>
                  <a:srgbClr val="072C6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Notes websites</a:t>
            </a:r>
          </a:p>
          <a:p>
            <a:pPr marL="819142" lvl="1" indent="-361942" algn="l" rtl="0" fontAlgn="base"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10000"/>
              <a:buFont typeface="Arial" charset="0"/>
              <a:buChar char="•"/>
            </a:pPr>
            <a:r>
              <a:rPr lang="en-CA" sz="3200" kern="1200" dirty="0">
                <a:solidFill>
                  <a:srgbClr val="072C6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Save screenshots</a:t>
            </a:r>
          </a:p>
          <a:p>
            <a:pPr marL="819142" lvl="1" indent="-361942" algn="l" rtl="0" fontAlgn="base"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10000"/>
              <a:buFont typeface="Arial" charset="0"/>
              <a:buChar char="•"/>
            </a:pPr>
            <a:r>
              <a:rPr lang="en-CA" sz="3200" kern="1200" dirty="0">
                <a:solidFill>
                  <a:srgbClr val="072C6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Annotate on files (web, pdf, screenshots)</a:t>
            </a:r>
          </a:p>
          <a:p>
            <a:pPr marL="819142" lvl="1" indent="-361942" algn="l" rtl="0" fontAlgn="base">
              <a:spcBef>
                <a:spcPts val="1200"/>
              </a:spcBef>
              <a:buClr>
                <a:srgbClr val="0033CC"/>
              </a:buClr>
              <a:buSzPct val="110000"/>
              <a:buFont typeface="Arial" charset="0"/>
              <a:buChar char="•"/>
            </a:pPr>
            <a:endParaRPr lang="en-CA" sz="3200" kern="1200" dirty="0">
              <a:solidFill>
                <a:srgbClr val="072C62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1" algn="l" rtl="0" fontAlgn="base">
              <a:spcBef>
                <a:spcPts val="1200"/>
              </a:spcBef>
              <a:buClr>
                <a:srgbClr val="0033CC"/>
              </a:buClr>
              <a:buSzPct val="110000"/>
            </a:pPr>
            <a:endParaRPr lang="en-CA" sz="3200" kern="1200" dirty="0">
              <a:solidFill>
                <a:srgbClr val="072C62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819142" lvl="1" indent="-361942" algn="l" rtl="0" fontAlgn="base">
              <a:spcBef>
                <a:spcPts val="1200"/>
              </a:spcBef>
              <a:buClr>
                <a:srgbClr val="0033CC"/>
              </a:buClr>
              <a:buSzPct val="110000"/>
              <a:buFont typeface="Arial" charset="0"/>
              <a:buChar char="•"/>
            </a:pPr>
            <a:endParaRPr lang="en-CA" sz="3200" kern="1200" dirty="0">
              <a:solidFill>
                <a:srgbClr val="072C62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1" algn="l" rtl="0" fontAlgn="base">
              <a:spcBef>
                <a:spcPts val="1200"/>
              </a:spcBef>
              <a:buClr>
                <a:srgbClr val="0033CC"/>
              </a:buClr>
              <a:buSzPct val="110000"/>
            </a:pPr>
            <a:endParaRPr lang="en-CA" sz="3200" kern="1200" dirty="0">
              <a:solidFill>
                <a:srgbClr val="072C62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1" y="1427480"/>
            <a:ext cx="3924300" cy="2089562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D35DBCC-DC38-4152-8AB5-A298F9A485F6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650"/>
              </a:lnSpc>
            </a:pPr>
            <a:fld id="{81D60167-4931-47E6-BA6A-407CBD079E47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8838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C8F4E0-7642-4757-AD89-CB4A4964AE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52402"/>
            <a:ext cx="10972800" cy="684213"/>
          </a:xfrm>
        </p:spPr>
        <p:txBody>
          <a:bodyPr/>
          <a:lstStyle/>
          <a:p>
            <a:r>
              <a:rPr lang="en-CA" dirty="0"/>
              <a:t>Note-Taking (2)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DB6984-2805-4817-B8F1-3BC74D12F79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50797"/>
            <a:ext cx="10972800" cy="4888200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CA" sz="3600" dirty="0">
                <a:ea typeface="Times New Roman" panose="02020603050405020304" pitchFamily="18" charset="0"/>
              </a:rPr>
              <a:t>Extensions</a:t>
            </a:r>
            <a:endParaRPr lang="en-CA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1">
              <a:spcBef>
                <a:spcPts val="1200"/>
              </a:spcBef>
              <a:spcAft>
                <a:spcPts val="600"/>
              </a:spcAft>
            </a:pPr>
            <a:r>
              <a:rPr lang="en-CA" sz="3200" dirty="0">
                <a:ea typeface="Times New Roman" panose="02020603050405020304" pitchFamily="18" charset="0"/>
              </a:rPr>
              <a:t>Evernote Web Clipper – most comprehensive</a:t>
            </a:r>
          </a:p>
          <a:p>
            <a:pPr lvl="1">
              <a:spcBef>
                <a:spcPts val="1200"/>
              </a:spcBef>
              <a:spcAft>
                <a:spcPts val="600"/>
              </a:spcAft>
            </a:pPr>
            <a:r>
              <a:rPr lang="en-CA" sz="3200" dirty="0">
                <a:ea typeface="Times New Roman" panose="02020603050405020304" pitchFamily="18" charset="0"/>
              </a:rPr>
              <a:t>OneNote Web - no annotations</a:t>
            </a:r>
          </a:p>
          <a:p>
            <a:pPr lvl="1">
              <a:spcBef>
                <a:spcPts val="1200"/>
              </a:spcBef>
              <a:spcAft>
                <a:spcPts val="600"/>
              </a:spcAft>
            </a:pPr>
            <a:r>
              <a:rPr lang="en-CA" sz="3200" dirty="0">
                <a:ea typeface="Times New Roman" panose="02020603050405020304" pitchFamily="18" charset="0"/>
              </a:rPr>
              <a:t>Google Keep - simple but effective</a:t>
            </a:r>
          </a:p>
          <a:p>
            <a:pPr marL="274631" lvl="1" indent="0">
              <a:spcBef>
                <a:spcPts val="1200"/>
              </a:spcBef>
              <a:spcAft>
                <a:spcPts val="0"/>
              </a:spcAft>
              <a:buNone/>
            </a:pPr>
            <a:endParaRPr lang="en-CA" sz="3200" dirty="0">
              <a:ea typeface="Times New Roman" panose="02020603050405020304" pitchFamily="18" charset="0"/>
            </a:endParaRPr>
          </a:p>
          <a:p>
            <a:pPr lvl="1">
              <a:spcBef>
                <a:spcPts val="1200"/>
              </a:spcBef>
              <a:spcAft>
                <a:spcPts val="0"/>
              </a:spcAft>
            </a:pPr>
            <a:endParaRPr lang="en-CA" sz="3200" dirty="0">
              <a:ea typeface="Times New Roman" panose="02020603050405020304" pitchFamily="18" charset="0"/>
            </a:endParaRPr>
          </a:p>
          <a:p>
            <a:pPr lvl="1">
              <a:spcBef>
                <a:spcPts val="1200"/>
              </a:spcBef>
              <a:spcAft>
                <a:spcPts val="0"/>
              </a:spcAft>
            </a:pPr>
            <a:endParaRPr lang="en-CA" sz="3200" dirty="0">
              <a:ea typeface="Times New Roman" panose="02020603050405020304" pitchFamily="18" charset="0"/>
            </a:endParaRPr>
          </a:p>
          <a:p>
            <a:pPr marL="274631" lvl="1" indent="0">
              <a:spcBef>
                <a:spcPts val="1200"/>
              </a:spcBef>
              <a:spcAft>
                <a:spcPts val="0"/>
              </a:spcAft>
              <a:buNone/>
            </a:pPr>
            <a:endParaRPr lang="en-CA" sz="2400" dirty="0">
              <a:effectLst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99C5D1-2CB6-465F-9D2A-FE9DA113815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17619"/>
            <a:ext cx="685800" cy="385763"/>
          </a:xfr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6281582-CF13-4328-AE52-164E8406DB8F}" type="slidenum">
              <a:rPr kumimoji="0" lang="fr-FR" alt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fr-FR" altLang="fr-FR" sz="1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AutoShape 2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CA" dirty="0"/>
          </a:p>
        </p:txBody>
      </p:sp>
      <p:pic>
        <p:nvPicPr>
          <p:cNvPr id="6" name="Picture 5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4489137"/>
            <a:ext cx="3157487" cy="1243591"/>
          </a:xfrm>
          <a:prstGeom prst="rect">
            <a:avLst/>
          </a:prstGeom>
        </p:spPr>
      </p:pic>
      <p:pic>
        <p:nvPicPr>
          <p:cNvPr id="7" name="Picture 6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41557" y="4210796"/>
            <a:ext cx="1800275" cy="1800275"/>
          </a:xfrm>
          <a:prstGeom prst="rect">
            <a:avLst/>
          </a:prstGeom>
        </p:spPr>
      </p:pic>
      <p:pic>
        <p:nvPicPr>
          <p:cNvPr id="8" name="Picture 7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15539" y="4038600"/>
            <a:ext cx="1833563" cy="1833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6046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C8F4E0-7642-4757-AD89-CB4A4964AE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52402"/>
            <a:ext cx="10972800" cy="684213"/>
          </a:xfrm>
        </p:spPr>
        <p:txBody>
          <a:bodyPr/>
          <a:lstStyle/>
          <a:p>
            <a:r>
              <a:rPr lang="en-CA" dirty="0"/>
              <a:t>Productivity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DB6984-2805-4817-B8F1-3BC74D12F79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50797"/>
            <a:ext cx="10972800" cy="4888200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0"/>
              </a:spcAft>
            </a:pPr>
            <a:r>
              <a:rPr lang="en-CA" sz="3600" dirty="0">
                <a:ea typeface="Times New Roman" panose="02020603050405020304" pitchFamily="18" charset="0"/>
              </a:rPr>
              <a:t>Organize documents</a:t>
            </a:r>
          </a:p>
          <a:p>
            <a:pPr lvl="1">
              <a:spcBef>
                <a:spcPts val="1200"/>
              </a:spcBef>
              <a:spcAft>
                <a:spcPts val="0"/>
              </a:spcAft>
            </a:pPr>
            <a:r>
              <a:rPr lang="en-CA" sz="3200" dirty="0">
                <a:ea typeface="Times New Roman" panose="02020603050405020304" pitchFamily="18" charset="0"/>
              </a:rPr>
              <a:t>Google Keep, OneNote web clipper, Evernote Web Clipper all work very well</a:t>
            </a:r>
          </a:p>
          <a:p>
            <a:pPr>
              <a:spcBef>
                <a:spcPts val="1200"/>
              </a:spcBef>
              <a:spcAft>
                <a:spcPts val="0"/>
              </a:spcAft>
            </a:pPr>
            <a:r>
              <a:rPr lang="en-CA" sz="3600" dirty="0">
                <a:ea typeface="Times New Roman" panose="02020603050405020304" pitchFamily="18" charset="0"/>
              </a:rPr>
              <a:t>Simplified view</a:t>
            </a:r>
          </a:p>
          <a:p>
            <a:pPr lvl="1">
              <a:spcBef>
                <a:spcPts val="1200"/>
              </a:spcBef>
              <a:spcAft>
                <a:spcPts val="0"/>
              </a:spcAft>
            </a:pPr>
            <a:r>
              <a:rPr lang="en-CA" sz="3200" dirty="0">
                <a:ea typeface="Times New Roman" panose="02020603050405020304" pitchFamily="18" charset="0"/>
              </a:rPr>
              <a:t>Clearly  Reader (for web), Print Friendly and PDF </a:t>
            </a:r>
          </a:p>
          <a:p>
            <a:pPr lvl="1">
              <a:spcBef>
                <a:spcPts val="1200"/>
              </a:spcBef>
              <a:spcAft>
                <a:spcPts val="0"/>
              </a:spcAft>
            </a:pPr>
            <a:endParaRPr lang="en-CA" sz="3200" dirty="0"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99C5D1-2CB6-465F-9D2A-FE9DA113815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6281582-CF13-4328-AE52-164E8406DB8F}" type="slidenum">
              <a:rPr kumimoji="0" lang="fr-FR" alt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fr-FR" altLang="fr-FR" sz="1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327EA81-5E5C-409A-ABBA-C57DEDDB96E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3873" y="4569500"/>
            <a:ext cx="2518527" cy="160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2519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C8F4E0-7642-4757-AD89-CB4A4964AE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52402"/>
            <a:ext cx="10972800" cy="684213"/>
          </a:xfrm>
        </p:spPr>
        <p:txBody>
          <a:bodyPr/>
          <a:lstStyle/>
          <a:p>
            <a:r>
              <a:rPr lang="en-CA" dirty="0"/>
              <a:t>Productivity (2)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DB6984-2805-4817-B8F1-3BC74D12F79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07800"/>
            <a:ext cx="10972800" cy="4888200"/>
          </a:xfrm>
        </p:spPr>
        <p:txBody>
          <a:bodyPr/>
          <a:lstStyle/>
          <a:p>
            <a:pPr>
              <a:spcBef>
                <a:spcPts val="1000"/>
              </a:spcBef>
              <a:spcAft>
                <a:spcPts val="0"/>
              </a:spcAft>
            </a:pPr>
            <a:r>
              <a:rPr lang="en-CA" sz="3600" dirty="0">
                <a:ea typeface="Times New Roman" panose="02020603050405020304" pitchFamily="18" charset="0"/>
              </a:rPr>
              <a:t>Timers</a:t>
            </a:r>
          </a:p>
          <a:p>
            <a:pPr lvl="1">
              <a:spcBef>
                <a:spcPts val="1000"/>
              </a:spcBef>
              <a:spcAft>
                <a:spcPts val="0"/>
              </a:spcAft>
            </a:pPr>
            <a:r>
              <a:rPr lang="en-CA" sz="3200" dirty="0">
                <a:ea typeface="Times New Roman" panose="02020603050405020304" pitchFamily="18" charset="0"/>
              </a:rPr>
              <a:t>Marinara - simple and free</a:t>
            </a:r>
          </a:p>
          <a:p>
            <a:pPr lvl="1">
              <a:spcBef>
                <a:spcPts val="1000"/>
              </a:spcBef>
              <a:spcAft>
                <a:spcPts val="0"/>
              </a:spcAft>
            </a:pPr>
            <a:r>
              <a:rPr lang="en-CA" sz="3200" dirty="0">
                <a:ea typeface="Times New Roman" panose="02020603050405020304" pitchFamily="18" charset="0"/>
              </a:rPr>
              <a:t>BlockSite - paid but offers series of timers</a:t>
            </a:r>
          </a:p>
          <a:p>
            <a:pPr>
              <a:spcBef>
                <a:spcPts val="1000"/>
              </a:spcBef>
              <a:spcAft>
                <a:spcPts val="0"/>
              </a:spcAft>
            </a:pPr>
            <a:r>
              <a:rPr lang="en-CA" sz="3600" dirty="0">
                <a:ea typeface="Times New Roman" panose="02020603050405020304" pitchFamily="18" charset="0"/>
              </a:rPr>
              <a:t>To do lists / project management tools</a:t>
            </a:r>
          </a:p>
          <a:p>
            <a:pPr lvl="1">
              <a:spcBef>
                <a:spcPts val="1000"/>
              </a:spcBef>
              <a:spcAft>
                <a:spcPts val="0"/>
              </a:spcAft>
            </a:pPr>
            <a:r>
              <a:rPr lang="en-CA" sz="3200" dirty="0">
                <a:ea typeface="Times New Roman" panose="02020603050405020304" pitchFamily="18" charset="0"/>
              </a:rPr>
              <a:t>Keep - basic checkbox</a:t>
            </a:r>
          </a:p>
          <a:p>
            <a:pPr lvl="1">
              <a:spcBef>
                <a:spcPts val="1000"/>
              </a:spcBef>
              <a:spcAft>
                <a:spcPts val="0"/>
              </a:spcAft>
            </a:pPr>
            <a:r>
              <a:rPr lang="en-CA" sz="3200" dirty="0">
                <a:ea typeface="Times New Roman" panose="02020603050405020304" pitchFamily="18" charset="0"/>
              </a:rPr>
              <a:t>Todoist and Asana - project management</a:t>
            </a:r>
          </a:p>
          <a:p>
            <a:pPr lvl="1">
              <a:spcBef>
                <a:spcPts val="1200"/>
              </a:spcBef>
              <a:spcAft>
                <a:spcPts val="0"/>
              </a:spcAft>
            </a:pPr>
            <a:endParaRPr lang="en-CA" sz="3200" dirty="0">
              <a:ea typeface="Times New Roman" panose="02020603050405020304" pitchFamily="18" charset="0"/>
            </a:endParaRPr>
          </a:p>
          <a:p>
            <a:pPr lvl="1">
              <a:spcBef>
                <a:spcPts val="1200"/>
              </a:spcBef>
              <a:spcAft>
                <a:spcPts val="0"/>
              </a:spcAft>
            </a:pPr>
            <a:endParaRPr lang="en-CA" sz="3200" dirty="0"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99C5D1-2CB6-465F-9D2A-FE9DA113815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6281582-CF13-4328-AE52-164E8406DB8F}" type="slidenum">
              <a:rPr kumimoji="0" lang="fr-FR" alt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fr-FR" altLang="fr-FR" sz="1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02E49FD-F5CB-4C26-8161-06F12867972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8960" y="1185900"/>
            <a:ext cx="1873440" cy="119218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A8EB371-F7ED-4EEE-A9B2-407D08C782B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8960" y="2882398"/>
            <a:ext cx="1873440" cy="119218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7385F85-F64E-49B5-9250-8C359F805DB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7214" y="4786877"/>
            <a:ext cx="1873441" cy="1192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3457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7AA1D6-E47A-48B6-9223-CC5BA2CDB1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Productivity (3)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5064A6-00C8-4096-B1A1-8B56BD282DB8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361942" marR="0" lvl="0" indent="-361942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33CC"/>
              </a:buClr>
              <a:buSzPct val="110000"/>
              <a:buFont typeface="Arial" charset="0"/>
              <a:buChar char="•"/>
              <a:tabLst/>
              <a:defRPr/>
            </a:pPr>
            <a:r>
              <a:rPr kumimoji="0" lang="en-CA" sz="3600" b="0" i="0" u="none" strike="noStrike" kern="1200" cap="none" spc="0" normalizeH="0" baseline="0" noProof="0" dirty="0">
                <a:ln>
                  <a:noFill/>
                </a:ln>
                <a:solidFill>
                  <a:srgbClr val="072C62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Website blockers</a:t>
            </a:r>
          </a:p>
          <a:p>
            <a:pPr marL="628635" marR="0" lvl="1" indent="-354004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33CC"/>
              </a:buClr>
              <a:buSzPct val="110000"/>
              <a:buFont typeface="Arial" charset="0"/>
              <a:buChar char="•"/>
              <a:tabLst/>
              <a:defRPr/>
            </a:pPr>
            <a:r>
              <a:rPr kumimoji="0" lang="en-CA" sz="3200" b="0" i="0" u="none" strike="noStrike" kern="1200" cap="none" spc="0" normalizeH="0" baseline="0" noProof="0" dirty="0">
                <a:ln>
                  <a:noFill/>
                </a:ln>
                <a:solidFill>
                  <a:srgbClr val="072C62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BlockSite - comprehensive but paid</a:t>
            </a:r>
          </a:p>
          <a:p>
            <a:pPr marL="628635" marR="0" lvl="1" indent="-354004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33CC"/>
              </a:buClr>
              <a:buSzPct val="110000"/>
              <a:buFont typeface="Arial" charset="0"/>
              <a:buChar char="•"/>
              <a:tabLst/>
              <a:defRPr/>
            </a:pPr>
            <a:r>
              <a:rPr kumimoji="0" lang="en-CA" sz="3200" b="0" i="0" u="none" strike="noStrike" kern="1200" cap="none" spc="0" normalizeH="0" baseline="0" noProof="0" dirty="0">
                <a:ln>
                  <a:noFill/>
                </a:ln>
                <a:solidFill>
                  <a:srgbClr val="072C62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Leech Blocker NG - limited options but free</a:t>
            </a:r>
          </a:p>
          <a:p>
            <a:pPr marL="361942" marR="0" lvl="0" indent="-361942" algn="l" defTabSz="9144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33CC"/>
              </a:buClr>
              <a:buSzPct val="110000"/>
              <a:buFont typeface="Arial" charset="0"/>
              <a:buChar char="•"/>
              <a:tabLst/>
              <a:defRPr/>
            </a:pPr>
            <a:r>
              <a:rPr kumimoji="0" lang="en-CA" sz="3600" b="0" i="0" u="none" strike="noStrike" kern="1200" cap="none" spc="0" normalizeH="0" baseline="0" noProof="0" dirty="0">
                <a:ln>
                  <a:noFill/>
                </a:ln>
                <a:solidFill>
                  <a:srgbClr val="072C62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Tab management</a:t>
            </a:r>
          </a:p>
          <a:p>
            <a:pPr marL="628635" marR="0" lvl="1" indent="-354004" algn="l" defTabSz="9144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33CC"/>
              </a:buClr>
              <a:buSzPct val="110000"/>
              <a:buFont typeface="Arial" charset="0"/>
              <a:buChar char="•"/>
              <a:tabLst/>
              <a:defRPr/>
            </a:pPr>
            <a:r>
              <a:rPr kumimoji="0" lang="en-CA" sz="3200" b="0" i="0" u="none" strike="noStrike" kern="1200" cap="none" spc="0" normalizeH="0" baseline="0" noProof="0" dirty="0">
                <a:ln>
                  <a:noFill/>
                </a:ln>
                <a:solidFill>
                  <a:srgbClr val="072C62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Dualless - mimics having two screens</a:t>
            </a:r>
          </a:p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B8976F-3A7E-4BE3-9220-89FE24DAE26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25</a:t>
            </a:fld>
            <a:endParaRPr lang="fr-FR" altLang="fr-FR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CA05070-F8CB-4648-A2FB-2ADE2DC7A24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7016" y="1201879"/>
            <a:ext cx="2048838" cy="204883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E99989B-56E6-4155-9D27-E99D9CE725C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7324" y="3746251"/>
            <a:ext cx="2226596" cy="2048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5041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C8F4E0-7642-4757-AD89-CB4A4964AE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52402"/>
            <a:ext cx="10972800" cy="684213"/>
          </a:xfrm>
        </p:spPr>
        <p:txBody>
          <a:bodyPr/>
          <a:lstStyle/>
          <a:p>
            <a:r>
              <a:rPr lang="en-CA" dirty="0"/>
              <a:t>Mice alternatives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DB6984-2805-4817-B8F1-3BC74D12F79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50797"/>
            <a:ext cx="10972800" cy="4888200"/>
          </a:xfrm>
        </p:spPr>
        <p:txBody>
          <a:bodyPr/>
          <a:lstStyle/>
          <a:p>
            <a:pPr>
              <a:spcBef>
                <a:spcPts val="1000"/>
              </a:spcBef>
              <a:spcAft>
                <a:spcPts val="0"/>
              </a:spcAft>
            </a:pPr>
            <a:r>
              <a:rPr lang="en-CA" sz="3600" dirty="0">
                <a:ea typeface="Times New Roman" panose="02020603050405020304" pitchFamily="18" charset="0"/>
              </a:rPr>
              <a:t>Controlling the browser</a:t>
            </a:r>
          </a:p>
          <a:p>
            <a:pPr lvl="1">
              <a:spcBef>
                <a:spcPts val="1000"/>
              </a:spcBef>
              <a:spcAft>
                <a:spcPts val="0"/>
              </a:spcAft>
            </a:pPr>
            <a:r>
              <a:rPr lang="en-CA" sz="3200" dirty="0">
                <a:ea typeface="Times New Roman" panose="02020603050405020304" pitchFamily="18" charset="0"/>
              </a:rPr>
              <a:t>Without scrolling</a:t>
            </a:r>
          </a:p>
          <a:p>
            <a:pPr lvl="2">
              <a:spcBef>
                <a:spcPts val="1000"/>
              </a:spcBef>
              <a:spcAft>
                <a:spcPts val="0"/>
              </a:spcAft>
            </a:pPr>
            <a:r>
              <a:rPr lang="en-CA" sz="2800" dirty="0">
                <a:ea typeface="Times New Roman" panose="02020603050405020304" pitchFamily="18" charset="0"/>
              </a:rPr>
              <a:t>Caret (Google Partner) </a:t>
            </a:r>
          </a:p>
          <a:p>
            <a:pPr lvl="2">
              <a:spcBef>
                <a:spcPts val="1000"/>
              </a:spcBef>
              <a:spcAft>
                <a:spcPts val="0"/>
              </a:spcAft>
            </a:pPr>
            <a:r>
              <a:rPr lang="en-CA" sz="2800" dirty="0">
                <a:ea typeface="Times New Roman" panose="02020603050405020304" pitchFamily="18" charset="0"/>
              </a:rPr>
              <a:t>Vimium offers fully mouse less experience</a:t>
            </a:r>
            <a:endParaRPr lang="en-CA" dirty="0">
              <a:ea typeface="Times New Roman" panose="02020603050405020304" pitchFamily="18" charset="0"/>
            </a:endParaRPr>
          </a:p>
          <a:p>
            <a:pPr>
              <a:spcBef>
                <a:spcPts val="1000"/>
              </a:spcBef>
              <a:spcAft>
                <a:spcPts val="0"/>
              </a:spcAft>
            </a:pPr>
            <a:r>
              <a:rPr lang="en-CA" dirty="0">
                <a:ea typeface="Times New Roman" panose="02020603050405020304" pitchFamily="18" charset="0"/>
              </a:rPr>
              <a:t>Mouse gestures</a:t>
            </a:r>
          </a:p>
          <a:p>
            <a:pPr lvl="1">
              <a:spcBef>
                <a:spcPts val="1000"/>
              </a:spcBef>
              <a:spcAft>
                <a:spcPts val="0"/>
              </a:spcAft>
            </a:pPr>
            <a:r>
              <a:rPr lang="en-CA" dirty="0">
                <a:ea typeface="Times New Roman" panose="02020603050405020304" pitchFamily="18" charset="0"/>
              </a:rPr>
              <a:t>CRZMouse  effective but requires                      right clicking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99C5D1-2CB6-465F-9D2A-FE9DA113815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6281582-CF13-4328-AE52-164E8406DB8F}" type="slidenum">
              <a:rPr kumimoji="0" lang="fr-FR" alt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fr-FR" altLang="fr-FR" sz="1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D54DA03-B877-4208-9A19-E374613F66F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400" y="1233291"/>
            <a:ext cx="1219200" cy="12192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9CD9772-ED67-4381-85DD-C2D190364AA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7774" y="2667000"/>
            <a:ext cx="2031326" cy="129266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ACEFB17-3676-484E-BEDF-BDE9D7E217B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0" y="4434482"/>
            <a:ext cx="1809750" cy="1355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0926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C8F4E0-7642-4757-AD89-CB4A4964AE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52402"/>
            <a:ext cx="10972800" cy="684213"/>
          </a:xfrm>
        </p:spPr>
        <p:txBody>
          <a:bodyPr/>
          <a:lstStyle/>
          <a:p>
            <a:r>
              <a:rPr lang="en-CA" dirty="0"/>
              <a:t>Disability Specific: Hearing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DB6984-2805-4817-B8F1-3BC74D12F79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4800" y="1150797"/>
            <a:ext cx="11582400" cy="4888200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0"/>
              </a:spcAft>
            </a:pPr>
            <a:r>
              <a:rPr lang="en-CA" sz="3200" dirty="0">
                <a:ea typeface="Times New Roman" panose="02020603050405020304" pitchFamily="18" charset="0"/>
              </a:rPr>
              <a:t>Volume, control and captions</a:t>
            </a:r>
          </a:p>
          <a:p>
            <a:pPr lvl="1">
              <a:spcBef>
                <a:spcPts val="1200"/>
              </a:spcBef>
              <a:spcAft>
                <a:spcPts val="0"/>
              </a:spcAft>
            </a:pPr>
            <a:r>
              <a:rPr lang="en-CA" sz="2800" dirty="0">
                <a:ea typeface="Times New Roman" panose="02020603050405020304" pitchFamily="18" charset="0"/>
              </a:rPr>
              <a:t>Ultimate volume booster </a:t>
            </a:r>
          </a:p>
          <a:p>
            <a:pPr lvl="1">
              <a:spcBef>
                <a:spcPts val="1200"/>
              </a:spcBef>
              <a:spcAft>
                <a:spcPts val="0"/>
              </a:spcAft>
            </a:pPr>
            <a:r>
              <a:rPr lang="en-CA" sz="2800" dirty="0">
                <a:ea typeface="Times New Roman" panose="02020603050405020304" pitchFamily="18" charset="0"/>
              </a:rPr>
              <a:t>Volume master - increases volume</a:t>
            </a:r>
          </a:p>
          <a:p>
            <a:pPr lvl="1">
              <a:spcBef>
                <a:spcPts val="1200"/>
              </a:spcBef>
              <a:spcAft>
                <a:spcPts val="0"/>
              </a:spcAft>
            </a:pPr>
            <a:r>
              <a:rPr lang="en-CA" sz="2800" dirty="0">
                <a:ea typeface="Times New Roman" panose="02020603050405020304" pitchFamily="18" charset="0"/>
              </a:rPr>
              <a:t>Otter.ai - caption</a:t>
            </a:r>
            <a:endParaRPr lang="en-CA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74631" lvl="1" indent="0">
              <a:spcBef>
                <a:spcPts val="1200"/>
              </a:spcBef>
              <a:spcAft>
                <a:spcPts val="0"/>
              </a:spcAft>
              <a:buNone/>
            </a:pPr>
            <a:endParaRPr lang="en-CA" sz="3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99C5D1-2CB6-465F-9D2A-FE9DA113815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6281582-CF13-4328-AE52-164E8406DB8F}" type="slidenum">
              <a:rPr kumimoji="0" lang="fr-FR" alt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fr-FR" altLang="fr-FR" sz="1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BA94484-8796-446C-BEA7-C2157E1F470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3719084"/>
            <a:ext cx="3014521" cy="191833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3886D84-AA08-4D11-9EBD-230F23BABE2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3646" y="3594897"/>
            <a:ext cx="2166707" cy="2166707"/>
          </a:xfrm>
          <a:prstGeom prst="rect">
            <a:avLst/>
          </a:prstGeom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7835E825-0ED5-4D89-8DC7-A5B0642A675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3778598"/>
            <a:ext cx="2095500" cy="209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38192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04F51D-3D1F-4CD5-918D-65598A8A43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Disability Specific: Seeing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85BB18-B068-4E61-96FC-C68A3A49F1BC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361942" marR="0" lvl="0" indent="-361942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33CC"/>
              </a:buClr>
              <a:buSzPct val="110000"/>
              <a:buFont typeface="Arial" charset="0"/>
              <a:buChar char="•"/>
              <a:tabLst/>
              <a:defRPr/>
            </a:pPr>
            <a:r>
              <a:rPr kumimoji="0" lang="en-CA" sz="3200" b="0" i="0" u="none" strike="noStrike" kern="1200" cap="none" spc="0" normalizeH="0" baseline="0" noProof="0" dirty="0">
                <a:ln>
                  <a:noFill/>
                </a:ln>
                <a:solidFill>
                  <a:srgbClr val="072C62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Change in display, magnification, text-to-speech (TTS) basic screen reading </a:t>
            </a:r>
          </a:p>
          <a:p>
            <a:pPr marL="628635" marR="0" lvl="1" indent="-354004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33CC"/>
              </a:buClr>
              <a:buSzPct val="110000"/>
              <a:buFont typeface="Arial" charset="0"/>
              <a:buChar char="•"/>
              <a:tabLst/>
              <a:defRPr/>
            </a:pPr>
            <a:r>
              <a:rPr kumimoji="0" lang="en-CA" sz="2800" b="0" i="0" u="none" strike="noStrike" kern="1200" cap="none" spc="0" normalizeH="0" baseline="0" noProof="0" dirty="0">
                <a:ln>
                  <a:noFill/>
                </a:ln>
                <a:solidFill>
                  <a:srgbClr val="072C62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Eye-Able Accessibility assistant - most comprehensive                   TTS tool, keyboard navigation on menus</a:t>
            </a:r>
          </a:p>
          <a:p>
            <a:pPr marL="628635" marR="0" lvl="1" indent="-354004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33CC"/>
              </a:buClr>
              <a:buSzPct val="110000"/>
              <a:buFont typeface="Arial" charset="0"/>
              <a:buChar char="•"/>
              <a:tabLst/>
              <a:defRPr/>
            </a:pPr>
            <a:r>
              <a:rPr kumimoji="0" lang="en-CA" sz="2800" b="0" i="0" u="none" strike="noStrike" kern="1200" cap="none" spc="0" normalizeH="0" baseline="0" noProof="0" dirty="0">
                <a:ln>
                  <a:noFill/>
                </a:ln>
                <a:solidFill>
                  <a:srgbClr val="072C62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Zoom- similar to chrome zoom settings but more incremental</a:t>
            </a:r>
          </a:p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AD533C-809E-41D9-8361-79A06D1CF01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28</a:t>
            </a:fld>
            <a:endParaRPr lang="fr-FR" altLang="fr-FR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8A968EB-87B8-4811-BAB8-39315030DB7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800" y="4343400"/>
            <a:ext cx="2573310" cy="1637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43302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C8F4E0-7642-4757-AD89-CB4A4964AE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52402"/>
            <a:ext cx="10972800" cy="684213"/>
          </a:xfrm>
        </p:spPr>
        <p:txBody>
          <a:bodyPr/>
          <a:lstStyle/>
          <a:p>
            <a:r>
              <a:rPr lang="en-CA" dirty="0"/>
              <a:t>Disability Specific: Dyslexia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DB6984-2805-4817-B8F1-3BC74D12F79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4800" y="1150797"/>
            <a:ext cx="11582400" cy="4888200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0"/>
              </a:spcAft>
            </a:pPr>
            <a:r>
              <a:rPr lang="en-CA" sz="3600" dirty="0">
                <a:ea typeface="Times New Roman" panose="02020603050405020304" pitchFamily="18" charset="0"/>
              </a:rPr>
              <a:t>Changing font to make it easier to identify letters</a:t>
            </a:r>
          </a:p>
          <a:p>
            <a:pPr lvl="1">
              <a:spcBef>
                <a:spcPts val="1200"/>
              </a:spcBef>
              <a:spcAft>
                <a:spcPts val="0"/>
              </a:spcAft>
            </a:pPr>
            <a:r>
              <a:rPr lang="en-CA" sz="3200" dirty="0">
                <a:ea typeface="Times New Roman" panose="02020603050405020304" pitchFamily="18" charset="0"/>
              </a:rPr>
              <a:t>OpenDyslexic - Works well  for web raiding, generally works well on google pages</a:t>
            </a:r>
          </a:p>
          <a:p>
            <a:pPr marL="274631" lvl="1" indent="0">
              <a:spcBef>
                <a:spcPts val="1200"/>
              </a:spcBef>
              <a:spcAft>
                <a:spcPts val="0"/>
              </a:spcAft>
              <a:buNone/>
            </a:pPr>
            <a:endParaRPr lang="en-CA" sz="3200" dirty="0">
              <a:ea typeface="Times New Roman" panose="02020603050405020304" pitchFamily="18" charset="0"/>
            </a:endParaRPr>
          </a:p>
          <a:p>
            <a:pPr lvl="1">
              <a:spcBef>
                <a:spcPts val="1200"/>
              </a:spcBef>
              <a:spcAft>
                <a:spcPts val="0"/>
              </a:spcAft>
            </a:pPr>
            <a:endParaRPr lang="en-CA" sz="3200" dirty="0">
              <a:ea typeface="Times New Roman" panose="02020603050405020304" pitchFamily="18" charset="0"/>
            </a:endParaRPr>
          </a:p>
          <a:p>
            <a:pPr lvl="1">
              <a:spcBef>
                <a:spcPts val="1200"/>
              </a:spcBef>
              <a:spcAft>
                <a:spcPts val="0"/>
              </a:spcAft>
            </a:pPr>
            <a:endParaRPr lang="en-CA" sz="3200" dirty="0">
              <a:ea typeface="Times New Roman" panose="02020603050405020304" pitchFamily="18" charset="0"/>
            </a:endParaRPr>
          </a:p>
          <a:p>
            <a:pPr>
              <a:spcBef>
                <a:spcPts val="1200"/>
              </a:spcBef>
              <a:spcAft>
                <a:spcPts val="0"/>
              </a:spcAft>
            </a:pPr>
            <a:endParaRPr lang="en-CA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74631" lvl="1" indent="0">
              <a:spcBef>
                <a:spcPts val="1200"/>
              </a:spcBef>
              <a:spcAft>
                <a:spcPts val="0"/>
              </a:spcAft>
              <a:buNone/>
            </a:pPr>
            <a:endParaRPr lang="en-CA" sz="3200" dirty="0"/>
          </a:p>
        </p:txBody>
      </p:sp>
      <p:pic>
        <p:nvPicPr>
          <p:cNvPr id="5" name="Picture 4" descr="Image of the OpenDyslexic font.. Some of the letters are thicker to help people with dyslexia identify letters and therefore read more efficiently. ">
            <a:extLst>
              <a:ext uri="{FF2B5EF4-FFF2-40B4-BE49-F238E27FC236}">
                <a16:creationId xmlns:a16="http://schemas.microsoft.com/office/drawing/2014/main" id="{69240EF6-DDA0-449D-A4EC-8E95478393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3039271"/>
            <a:ext cx="4017684" cy="3009385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99C5D1-2CB6-465F-9D2A-FE9DA113815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6281582-CF13-4328-AE52-164E8406DB8F}" type="slidenum">
              <a:rPr kumimoji="0" lang="fr-FR" alt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fr-FR" altLang="fr-FR" sz="1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10092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10362" y="335135"/>
            <a:ext cx="10667237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2715" algn="ctr">
              <a:lnSpc>
                <a:spcPct val="100000"/>
              </a:lnSpc>
              <a:spcBef>
                <a:spcPts val="95"/>
              </a:spcBef>
            </a:pPr>
            <a:r>
              <a:rPr lang="en-CA" spc="-10" dirty="0"/>
              <a:t>Introduction</a:t>
            </a:r>
            <a:endParaRPr spc="-5" dirty="0"/>
          </a:p>
        </p:txBody>
      </p:sp>
      <p:sp>
        <p:nvSpPr>
          <p:cNvPr id="6" name="object 6"/>
          <p:cNvSpPr txBox="1"/>
          <p:nvPr/>
        </p:nvSpPr>
        <p:spPr>
          <a:xfrm>
            <a:off x="336251" y="1249721"/>
            <a:ext cx="11215457" cy="4660891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375285" indent="-36322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09375"/>
              <a:buChar char="•"/>
              <a:tabLst>
                <a:tab pos="375285" algn="l"/>
                <a:tab pos="375920" algn="l"/>
              </a:tabLst>
            </a:pPr>
            <a:r>
              <a:rPr lang="en-CA" sz="3600" spc="-5" dirty="0">
                <a:solidFill>
                  <a:srgbClr val="062C61"/>
                </a:solidFill>
                <a:uFill>
                  <a:solidFill>
                    <a:srgbClr val="0033CC"/>
                  </a:solidFill>
                </a:uFill>
                <a:latin typeface="Arial"/>
                <a:cs typeface="Arial"/>
              </a:rPr>
              <a:t>Google Chrome is the most popular browser in North America </a:t>
            </a:r>
            <a:endParaRPr lang="en-CA" sz="3200" spc="-5" dirty="0">
              <a:solidFill>
                <a:srgbClr val="062C61"/>
              </a:solidFill>
              <a:uFill>
                <a:solidFill>
                  <a:srgbClr val="0033CC"/>
                </a:solidFill>
              </a:uFill>
              <a:latin typeface="Arial"/>
              <a:cs typeface="Arial"/>
            </a:endParaRPr>
          </a:p>
          <a:p>
            <a:pPr marL="375285" indent="-36322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09375"/>
              <a:buChar char="•"/>
              <a:tabLst>
                <a:tab pos="375285" algn="l"/>
                <a:tab pos="375920" algn="l"/>
              </a:tabLst>
            </a:pPr>
            <a:r>
              <a:rPr lang="en-CA" sz="3600" spc="-5" dirty="0">
                <a:solidFill>
                  <a:srgbClr val="062C61"/>
                </a:solidFill>
                <a:uFill>
                  <a:solidFill>
                    <a:srgbClr val="0033CC"/>
                  </a:solidFill>
                </a:uFill>
                <a:latin typeface="Arial"/>
                <a:cs typeface="Arial"/>
              </a:rPr>
              <a:t>Most students with disabilities, especially those with ADHD, mental health and LD chose not to use AT’s</a:t>
            </a:r>
          </a:p>
          <a:p>
            <a:pPr marL="832485" lvl="1" indent="-363220"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09375"/>
              <a:buChar char="•"/>
              <a:tabLst>
                <a:tab pos="375285" algn="l"/>
                <a:tab pos="375920" algn="l"/>
              </a:tabLst>
            </a:pPr>
            <a:r>
              <a:rPr lang="en-CA" sz="3200" spc="-5" dirty="0">
                <a:solidFill>
                  <a:srgbClr val="062C61"/>
                </a:solidFill>
                <a:uFill>
                  <a:solidFill>
                    <a:srgbClr val="0033CC"/>
                  </a:solidFill>
                </a:uFill>
                <a:latin typeface="Arial"/>
                <a:cs typeface="Arial"/>
              </a:rPr>
              <a:t>Cost</a:t>
            </a:r>
          </a:p>
          <a:p>
            <a:pPr marL="832485" lvl="1" indent="-363220"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09375"/>
              <a:buChar char="•"/>
              <a:tabLst>
                <a:tab pos="375285" algn="l"/>
                <a:tab pos="375920" algn="l"/>
              </a:tabLst>
            </a:pPr>
            <a:r>
              <a:rPr lang="en-CA" sz="3200" spc="-5" dirty="0">
                <a:solidFill>
                  <a:srgbClr val="062C61"/>
                </a:solidFill>
                <a:uFill>
                  <a:solidFill>
                    <a:srgbClr val="0033CC"/>
                  </a:solidFill>
                </a:uFill>
                <a:latin typeface="Arial"/>
                <a:cs typeface="Arial"/>
              </a:rPr>
              <a:t>Fear of being singled out</a:t>
            </a:r>
          </a:p>
          <a:p>
            <a:pPr marL="832485" lvl="1" indent="-363220"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09375"/>
              <a:buChar char="•"/>
              <a:tabLst>
                <a:tab pos="375285" algn="l"/>
                <a:tab pos="375920" algn="l"/>
              </a:tabLst>
            </a:pPr>
            <a:r>
              <a:rPr lang="en-CA" sz="3200" spc="-5" dirty="0">
                <a:solidFill>
                  <a:srgbClr val="062C61"/>
                </a:solidFill>
                <a:uFill>
                  <a:solidFill>
                    <a:srgbClr val="0033CC"/>
                  </a:solidFill>
                </a:uFill>
                <a:latin typeface="Arial"/>
                <a:cs typeface="Arial"/>
              </a:rPr>
              <a:t>Lack of training</a:t>
            </a:r>
          </a:p>
        </p:txBody>
      </p:sp>
      <p:sp>
        <p:nvSpPr>
          <p:cNvPr id="2" name="object 2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610362" y="1126997"/>
            <a:ext cx="10972800" cy="0"/>
          </a:xfrm>
          <a:custGeom>
            <a:avLst/>
            <a:gdLst/>
            <a:ahLst/>
            <a:cxnLst/>
            <a:rect l="l" t="t" r="r" b="b"/>
            <a:pathLst>
              <a:path w="10972800">
                <a:moveTo>
                  <a:pt x="0" y="0"/>
                </a:moveTo>
                <a:lnTo>
                  <a:pt x="10972800" y="0"/>
                </a:lnTo>
              </a:path>
            </a:pathLst>
          </a:custGeom>
          <a:ln w="19050">
            <a:solidFill>
              <a:srgbClr val="0033CC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3" name="object 3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2964" y="6292596"/>
            <a:ext cx="440435" cy="446531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50"/>
              </a:lnSpc>
            </a:pPr>
            <a:fld id="{81D60167-4931-47E6-BA6A-407CBD079E47}" type="slidenum">
              <a:rPr dirty="0"/>
              <a:t>3</a:t>
            </a:fld>
            <a:endParaRPr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A50F25-EECF-4714-9F82-4BCD465E7B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335135"/>
            <a:ext cx="11353799" cy="615553"/>
          </a:xfrm>
        </p:spPr>
        <p:txBody>
          <a:bodyPr/>
          <a:lstStyle/>
          <a:p>
            <a:pPr algn="ctr"/>
            <a:r>
              <a:rPr lang="en-CA" dirty="0"/>
              <a:t>Students Who Should Consider Extensions</a:t>
            </a:r>
            <a:endParaRPr lang="en-CA" sz="3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2B00C1-16CC-4455-B579-0D3331EB08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1219200"/>
            <a:ext cx="10820400" cy="3693319"/>
          </a:xfrm>
        </p:spPr>
        <p:txBody>
          <a:bodyPr/>
          <a:lstStyle/>
          <a:p>
            <a:pPr marL="375285" indent="-363220"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09722"/>
              <a:buChar char="•"/>
              <a:tabLst>
                <a:tab pos="375920" algn="l"/>
              </a:tabLst>
            </a:pPr>
            <a:r>
              <a:rPr lang="en-CA" dirty="0">
                <a:solidFill>
                  <a:srgbClr val="062C61"/>
                </a:solidFill>
                <a:latin typeface="Arial"/>
                <a:cs typeface="Arial"/>
              </a:rPr>
              <a:t>Hesitant to use AT due to fear of stigma</a:t>
            </a:r>
          </a:p>
          <a:p>
            <a:pPr marL="375285" indent="-363220"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09722"/>
              <a:buChar char="•"/>
              <a:tabLst>
                <a:tab pos="375920" algn="l"/>
              </a:tabLst>
            </a:pPr>
            <a:r>
              <a:rPr lang="en-CA" dirty="0">
                <a:solidFill>
                  <a:srgbClr val="062C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not have AT funding or training</a:t>
            </a:r>
          </a:p>
          <a:p>
            <a:pPr marL="375285" indent="-36322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09722"/>
              <a:buChar char="•"/>
              <a:tabLst>
                <a:tab pos="375920" algn="l"/>
              </a:tabLst>
            </a:pPr>
            <a:r>
              <a:rPr lang="en-CA" dirty="0">
                <a:solidFill>
                  <a:srgbClr val="062C61"/>
                </a:solidFill>
              </a:rPr>
              <a:t>Need minimal support</a:t>
            </a:r>
          </a:p>
          <a:p>
            <a:pPr marL="375285" indent="-36322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09722"/>
              <a:buChar char="•"/>
              <a:tabLst>
                <a:tab pos="375920" algn="l"/>
              </a:tabLst>
            </a:pPr>
            <a:r>
              <a:rPr lang="en-CA" dirty="0">
                <a:solidFill>
                  <a:srgbClr val="062C61"/>
                </a:solidFill>
                <a:latin typeface="Arial"/>
                <a:cs typeface="Arial"/>
              </a:rPr>
              <a:t>Have some tech experience</a:t>
            </a:r>
          </a:p>
          <a:p>
            <a:pPr marL="375285" indent="-36322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09722"/>
              <a:buChar char="•"/>
              <a:tabLst>
                <a:tab pos="375920" algn="l"/>
              </a:tabLst>
            </a:pPr>
            <a:r>
              <a:rPr lang="en-CA" dirty="0">
                <a:solidFill>
                  <a:srgbClr val="062C61"/>
                </a:solidFill>
              </a:rPr>
              <a:t>Are not afraid to try and test options</a:t>
            </a:r>
            <a:endParaRPr lang="en-CA" dirty="0">
              <a:solidFill>
                <a:srgbClr val="062C61"/>
              </a:solidFill>
              <a:latin typeface="Arial"/>
              <a:cs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802DB52-EE23-41F6-B096-5636727DDDD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2600" y="2971800"/>
            <a:ext cx="1584176" cy="1592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BABF13-1D16-430A-92F9-2FD34D34A5AD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650"/>
              </a:lnSpc>
            </a:pPr>
            <a:fld id="{81D60167-4931-47E6-BA6A-407CBD079E47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053327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69358E-D6AF-4745-9432-4A37C4D24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335135"/>
            <a:ext cx="11887200" cy="615553"/>
          </a:xfrm>
        </p:spPr>
        <p:txBody>
          <a:bodyPr/>
          <a:lstStyle/>
          <a:p>
            <a:pPr algn="ctr"/>
            <a:r>
              <a:rPr lang="en-CA" dirty="0"/>
              <a:t>Students Who May Not Want to Use Extensions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292FBB-89A4-4D4D-B382-EC24A2E54E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11277600" cy="4093428"/>
          </a:xfrm>
        </p:spPr>
        <p:txBody>
          <a:bodyPr/>
          <a:lstStyle/>
          <a:p>
            <a:pPr marL="831600" indent="-3636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CA" dirty="0">
                <a:solidFill>
                  <a:schemeClr val="tx2"/>
                </a:solidFill>
              </a:rPr>
              <a:t>Already use a tool they find works well</a:t>
            </a:r>
          </a:p>
          <a:p>
            <a:pPr marL="831600" indent="-3636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CA" sz="3600" dirty="0">
                <a:solidFill>
                  <a:schemeClr val="tx2"/>
                </a:solidFill>
                <a:latin typeface="Arial"/>
                <a:cs typeface="Arial"/>
              </a:rPr>
              <a:t>Want to learn only one tool</a:t>
            </a:r>
          </a:p>
          <a:p>
            <a:pPr marL="831600" indent="-3636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CA" dirty="0">
                <a:solidFill>
                  <a:schemeClr val="tx2"/>
                </a:solidFill>
              </a:rPr>
              <a:t>Have complex or specialized needs </a:t>
            </a:r>
          </a:p>
          <a:p>
            <a:pPr marL="831600" indent="-3636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CA" dirty="0">
                <a:solidFill>
                  <a:schemeClr val="tx2"/>
                </a:solidFill>
              </a:rPr>
              <a:t>Need 1:1 training</a:t>
            </a:r>
          </a:p>
          <a:p>
            <a:pPr marL="831600" indent="-3636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CA" dirty="0">
                <a:solidFill>
                  <a:schemeClr val="tx2"/>
                </a:solidFill>
              </a:rPr>
              <a:t>Are anxious about using tech</a:t>
            </a:r>
          </a:p>
          <a:p>
            <a:pPr marL="831600" indent="-3636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CA" dirty="0">
                <a:solidFill>
                  <a:schemeClr val="tx2"/>
                </a:solidFill>
              </a:rPr>
              <a:t>Are using a screen reader or voice recognition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A2611789-EF21-4BA4-AA1E-667704AB6D3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800" y="2819400"/>
            <a:ext cx="1440160" cy="1382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0D3D69-3735-44CC-874D-B721E507C8A9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650"/>
              </a:lnSpc>
            </a:pPr>
            <a:fld id="{81D60167-4931-47E6-BA6A-407CBD079E47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936221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2BC2C-2954-4D65-8D6B-A5BA75E768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335135"/>
            <a:ext cx="10886947" cy="615553"/>
          </a:xfrm>
        </p:spPr>
        <p:txBody>
          <a:bodyPr/>
          <a:lstStyle/>
          <a:p>
            <a:pPr algn="ctr"/>
            <a:r>
              <a:rPr lang="en-CA" dirty="0"/>
              <a:t>Demonstration and resource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0B46E3-C7F9-4670-83A9-8D6E09A007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1295400"/>
            <a:ext cx="10800473" cy="1107996"/>
          </a:xfrm>
        </p:spPr>
        <p:txBody>
          <a:bodyPr/>
          <a:lstStyle/>
          <a:p>
            <a:r>
              <a:rPr lang="en-CA" dirty="0"/>
              <a:t>For </a:t>
            </a:r>
            <a:r>
              <a:rPr lang="en-CA" dirty="0" err="1"/>
              <a:t>moreinformation</a:t>
            </a:r>
            <a:r>
              <a:rPr lang="en-CA" dirty="0"/>
              <a:t> please watch:  </a:t>
            </a:r>
            <a:r>
              <a:rPr lang="en-US" dirty="0">
                <a:hlinkClick r:id="rId2"/>
              </a:rPr>
              <a:t>Must-Have Google Chrome Extensions for Students</a:t>
            </a:r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9EA2C1-993D-4ED8-A57B-BBAE02EA0472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650"/>
              </a:lnSpc>
            </a:pPr>
            <a:fld id="{81D60167-4931-47E6-BA6A-407CBD079E47}" type="slidenum">
              <a:rPr lang="en-CA" smtClean="0"/>
              <a:t>32</a:t>
            </a:fld>
            <a:endParaRPr lang="en-CA" dirty="0"/>
          </a:p>
        </p:txBody>
      </p:sp>
      <p:pic>
        <p:nvPicPr>
          <p:cNvPr id="6" name="Picture 5" descr="Decorative.">
            <a:extLst>
              <a:ext uri="{FF2B5EF4-FFF2-40B4-BE49-F238E27FC236}">
                <a16:creationId xmlns:a16="http://schemas.microsoft.com/office/drawing/2014/main" id="{6650368B-5A26-44D2-A548-98E605FF48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1400" y="2750162"/>
            <a:ext cx="5029200" cy="2821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23722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4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 txBox="1">
            <a:spLocks noGrp="1"/>
          </p:cNvSpPr>
          <p:nvPr>
            <p:ph type="sldNum" idx="4294967295"/>
          </p:nvPr>
        </p:nvSpPr>
        <p:spPr>
          <a:xfrm>
            <a:off x="11037908" y="6333080"/>
            <a:ext cx="514351" cy="385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33</a:t>
            </a:fld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92" name="Google Shape;192;p24">
            <a:extLst>
              <a:ext uri="{C183D7F6-B498-43B3-948B-1728B52AA6E4}">
                <adec:decorative xmlns:adec="http://schemas.microsoft.com/office/drawing/2017/decorative" xmlns="" val="0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81200" y="188642"/>
            <a:ext cx="8229600" cy="68421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numCol="1" anchor="b" anchorCtr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4400" noProof="0" dirty="0"/>
              <a:t>Thank You!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56410DD-02E1-472E-AA80-8C6B9E4A9220}"/>
              </a:ext>
            </a:extLst>
          </p:cNvPr>
          <p:cNvSpPr txBox="1"/>
          <p:nvPr/>
        </p:nvSpPr>
        <p:spPr>
          <a:xfrm>
            <a:off x="330200" y="4817404"/>
            <a:ext cx="11531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</a:rPr>
              <a:t>Adaptech Research Network: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  <a:hlinkClick r:id="rId3" tooltip="http://www.adaptech.org/"/>
              </a:rPr>
              <a:t>www.adaptech.org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itchFamily="34" charset="0"/>
              <a:ea typeface="+mn-ea"/>
              <a:cs typeface="Arial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dirty="0">
                <a:solidFill>
                  <a:srgbClr val="002060"/>
                </a:solidFill>
                <a:latin typeface="Tahoma" pitchFamily="34" charset="0"/>
                <a:cs typeface="Arial" charset="0"/>
              </a:rPr>
              <a:t>Rosie Arcuri: </a:t>
            </a:r>
            <a:r>
              <a:rPr lang="en-US" sz="2800" dirty="0">
                <a:solidFill>
                  <a:srgbClr val="002060"/>
                </a:solidFill>
                <a:latin typeface="Tahoma" pitchFamily="34" charset="0"/>
                <a:cs typeface="Arial" charset="0"/>
                <a:hlinkClick r:id="rId4" tooltip="rosie.arcuri@mail.mcgill.ca "/>
              </a:rPr>
              <a:t>rosie.arcuri@mail.mcgill.ca </a:t>
            </a:r>
            <a:endParaRPr lang="en-US" sz="2800" dirty="0">
              <a:solidFill>
                <a:srgbClr val="002060"/>
              </a:solidFill>
              <a:latin typeface="Tahoma" pitchFamily="34" charset="0"/>
              <a:cs typeface="Arial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CA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itchFamily="34" charset="0"/>
              <a:ea typeface="+mn-ea"/>
              <a:cs typeface="Arial" charset="0"/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AB092F84-1715-EE49-A043-112E5038440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6979" y="1371600"/>
            <a:ext cx="6878042" cy="3281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9841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288"/>
    </mc:Choice>
    <mc:Fallback xmlns="">
      <p:transition spd="slow" advTm="6288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F269DB-AA30-4585-BD4C-8BB27AEE26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1" y="335135"/>
            <a:ext cx="11048999" cy="635000"/>
          </a:xfrm>
        </p:spPr>
        <p:txBody>
          <a:bodyPr/>
          <a:lstStyle/>
          <a:p>
            <a:pPr algn="ctr"/>
            <a:r>
              <a:rPr lang="en-CA" dirty="0"/>
              <a:t>This Initiative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A0002B-C8B8-4AFE-896B-5F690BDE97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501" y="1299022"/>
            <a:ext cx="11048999" cy="4632037"/>
          </a:xfrm>
        </p:spPr>
        <p:txBody>
          <a:bodyPr/>
          <a:lstStyle/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CA" kern="1200" spc="-5" dirty="0">
                <a:solidFill>
                  <a:srgbClr val="062C61"/>
                </a:solidFill>
                <a:uFill>
                  <a:solidFill>
                    <a:srgbClr val="0033CC"/>
                  </a:solidFill>
                </a:uFill>
              </a:rPr>
              <a:t>180 relevant extensions compiled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CA" kern="1200" spc="-5" dirty="0">
                <a:solidFill>
                  <a:srgbClr val="062C61"/>
                </a:solidFill>
                <a:uFill>
                  <a:solidFill>
                    <a:srgbClr val="0033CC"/>
                  </a:solidFill>
                </a:uFill>
              </a:rPr>
              <a:t>100 extensions deemed </a:t>
            </a:r>
            <a:r>
              <a:rPr lang="en-C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safe</a:t>
            </a:r>
          </a:p>
          <a:p>
            <a:pPr marL="832485" lvl="1" indent="-363220" algn="l" rtl="0"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09375"/>
              <a:buFont typeface="Arial" panose="020B0604020202020204" pitchFamily="34" charset="0"/>
              <a:buChar char="•"/>
              <a:tabLst>
                <a:tab pos="375285" algn="l"/>
                <a:tab pos="375920" algn="l"/>
              </a:tabLst>
            </a:pPr>
            <a:r>
              <a:rPr lang="en-CA" sz="3200" kern="1200" spc="-5" dirty="0">
                <a:solidFill>
                  <a:srgbClr val="062C61"/>
                </a:solidFill>
                <a:uFill>
                  <a:solidFill>
                    <a:srgbClr val="0033CC"/>
                  </a:solidFill>
                </a:uFill>
                <a:latin typeface="Arial"/>
                <a:cs typeface="Arial"/>
              </a:rPr>
              <a:t>Updated in 2019 or later</a:t>
            </a:r>
          </a:p>
          <a:p>
            <a:pPr marL="375285" indent="-363220" algn="l" rtl="0">
              <a:spcBef>
                <a:spcPts val="1200"/>
              </a:spcBef>
              <a:buClr>
                <a:srgbClr val="0033CC"/>
              </a:buClr>
              <a:buSzPct val="109375"/>
              <a:buFont typeface="Arial" panose="020B0604020202020204" pitchFamily="34" charset="0"/>
              <a:buChar char="•"/>
              <a:tabLst>
                <a:tab pos="375285" algn="l"/>
                <a:tab pos="375920" algn="l"/>
              </a:tabLst>
            </a:pPr>
            <a:r>
              <a:rPr lang="en-CA" kern="1200" spc="-5" dirty="0">
                <a:solidFill>
                  <a:srgbClr val="062C61"/>
                </a:solidFill>
                <a:uFill>
                  <a:solidFill>
                    <a:srgbClr val="0033CC"/>
                  </a:solidFill>
                </a:uFill>
              </a:rPr>
              <a:t>50 extensions tested</a:t>
            </a:r>
          </a:p>
          <a:p>
            <a:pPr marL="832485" lvl="1" indent="-363220" algn="l" rtl="0">
              <a:spcBef>
                <a:spcPts val="1200"/>
              </a:spcBef>
              <a:buClr>
                <a:srgbClr val="0033CC"/>
              </a:buClr>
              <a:buSzPct val="109375"/>
              <a:buFont typeface="Arial" panose="020B0604020202020204" pitchFamily="34" charset="0"/>
              <a:buChar char="•"/>
              <a:tabLst>
                <a:tab pos="375285" algn="l"/>
                <a:tab pos="375920" algn="l"/>
              </a:tabLst>
            </a:pPr>
            <a:r>
              <a:rPr lang="en-CA" sz="3200" kern="1200" spc="-5" dirty="0">
                <a:solidFill>
                  <a:srgbClr val="062C61"/>
                </a:solidFill>
                <a:uFill>
                  <a:solidFill>
                    <a:srgbClr val="0033CC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Unique function</a:t>
            </a:r>
          </a:p>
          <a:p>
            <a:pPr marL="832485" lvl="1" indent="-363220" algn="l" rtl="0">
              <a:spcBef>
                <a:spcPts val="1200"/>
              </a:spcBef>
              <a:buClr>
                <a:srgbClr val="0033CC"/>
              </a:buClr>
              <a:buSzPct val="109375"/>
              <a:buFont typeface="Arial" panose="020B0604020202020204" pitchFamily="34" charset="0"/>
              <a:buChar char="•"/>
              <a:tabLst>
                <a:tab pos="375285" algn="l"/>
                <a:tab pos="375920" algn="l"/>
              </a:tabLst>
            </a:pPr>
            <a:r>
              <a:rPr lang="en-CA" sz="3200" kern="1200" spc="-5" dirty="0">
                <a:solidFill>
                  <a:srgbClr val="062C61"/>
                </a:solidFill>
                <a:uFill>
                  <a:solidFill>
                    <a:srgbClr val="0033CC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Popularity</a:t>
            </a:r>
          </a:p>
          <a:p>
            <a:pPr marL="832485" lvl="1" indent="-363220" algn="l" rtl="0">
              <a:spcBef>
                <a:spcPts val="1200"/>
              </a:spcBef>
              <a:buClr>
                <a:srgbClr val="0033CC"/>
              </a:buClr>
              <a:buSzPct val="109375"/>
              <a:buFont typeface="Arial" panose="020B0604020202020204" pitchFamily="34" charset="0"/>
              <a:buChar char="•"/>
              <a:tabLst>
                <a:tab pos="375285" algn="l"/>
                <a:tab pos="375920" algn="l"/>
              </a:tabLst>
            </a:pPr>
            <a:r>
              <a:rPr lang="en-CA" sz="3200" kern="1200" spc="-5" dirty="0">
                <a:solidFill>
                  <a:srgbClr val="062C61"/>
                </a:solidFill>
                <a:uFill>
                  <a:solidFill>
                    <a:srgbClr val="0033CC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Customer reviews</a:t>
            </a:r>
          </a:p>
        </p:txBody>
      </p:sp>
      <p:pic>
        <p:nvPicPr>
          <p:cNvPr id="1026" name="Picture 2" descr="Decorative. ">
            <a:extLst>
              <a:ext uri="{FF2B5EF4-FFF2-40B4-BE49-F238E27FC236}">
                <a16:creationId xmlns:a16="http://schemas.microsoft.com/office/drawing/2014/main" id="{86D29032-1F57-4902-A13F-713F4C69C9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8139" y="3962400"/>
            <a:ext cx="3392361" cy="1968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59919B-EB62-4C35-B6FF-679D47F14662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650"/>
              </a:lnSpc>
            </a:pPr>
            <a:fld id="{81D60167-4931-47E6-BA6A-407CBD079E47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20341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6A86AE-84E0-4459-85F0-AC13A888E0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335135"/>
            <a:ext cx="9144000" cy="635000"/>
          </a:xfrm>
        </p:spPr>
        <p:txBody>
          <a:bodyPr/>
          <a:lstStyle/>
          <a:p>
            <a:pPr algn="ctr"/>
            <a:r>
              <a:rPr lang="en-CA" dirty="0"/>
              <a:t>What is an Extension?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0CC833-A758-4A7B-A8D6-321A04B91F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700" y="1219200"/>
            <a:ext cx="11658600" cy="4953000"/>
          </a:xfrm>
        </p:spPr>
        <p:txBody>
          <a:bodyPr>
            <a:normAutofit/>
          </a:bodyPr>
          <a:lstStyle/>
          <a:p>
            <a:pPr marL="375285" indent="-363220" algn="l" rtl="0"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09375"/>
              <a:buChar char="•"/>
              <a:tabLst>
                <a:tab pos="375285" algn="l"/>
                <a:tab pos="375920" algn="l"/>
              </a:tabLst>
            </a:pPr>
            <a:r>
              <a:rPr lang="en-CA" kern="1200" spc="-5" dirty="0">
                <a:solidFill>
                  <a:srgbClr val="062C61"/>
                </a:solidFill>
                <a:uFill>
                  <a:solidFill>
                    <a:srgbClr val="0033CC"/>
                  </a:solidFill>
                </a:uFill>
              </a:rPr>
              <a:t>Programs that change the browser experience by:</a:t>
            </a:r>
          </a:p>
          <a:p>
            <a:pPr marL="832485" lvl="1" indent="-363220" algn="l" rtl="0"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09375"/>
              <a:buChar char="•"/>
              <a:tabLst>
                <a:tab pos="375285" algn="l"/>
                <a:tab pos="375920" algn="l"/>
              </a:tabLst>
            </a:pPr>
            <a:r>
              <a:rPr lang="en-CA" sz="3200" kern="1200" spc="-5" dirty="0">
                <a:solidFill>
                  <a:srgbClr val="062C61"/>
                </a:solidFill>
                <a:uFill>
                  <a:solidFill>
                    <a:srgbClr val="0033CC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Adding a function</a:t>
            </a:r>
          </a:p>
          <a:p>
            <a:pPr marL="1289685" lvl="2" indent="-363220" algn="l" rtl="0"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09375"/>
              <a:buChar char="•"/>
              <a:tabLst>
                <a:tab pos="375285" algn="l"/>
                <a:tab pos="375920" algn="l"/>
              </a:tabLst>
            </a:pPr>
            <a:r>
              <a:rPr lang="en-CA" sz="2800" kern="1200" spc="-5" dirty="0">
                <a:solidFill>
                  <a:srgbClr val="062C61"/>
                </a:solidFill>
                <a:uFill>
                  <a:solidFill>
                    <a:srgbClr val="0033CC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Display: background color, text size,  remove adds and distractions </a:t>
            </a:r>
          </a:p>
          <a:p>
            <a:pPr marL="1289685" lvl="2" indent="-363220" algn="l" rtl="0"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09375"/>
              <a:buChar char="•"/>
              <a:tabLst>
                <a:tab pos="375285" algn="l"/>
                <a:tab pos="375920" algn="l"/>
              </a:tabLst>
            </a:pPr>
            <a:r>
              <a:rPr lang="en-CA" sz="2800" kern="1200" spc="-5" dirty="0">
                <a:solidFill>
                  <a:srgbClr val="062C61"/>
                </a:solidFill>
                <a:uFill>
                  <a:solidFill>
                    <a:srgbClr val="0033CC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Website and tab navigation: use the keyboard or mouse to alter navigation</a:t>
            </a:r>
          </a:p>
          <a:p>
            <a:pPr marL="926465" lvl="2" algn="l" rtl="0"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09375"/>
              <a:tabLst>
                <a:tab pos="375285" algn="l"/>
                <a:tab pos="375920" algn="l"/>
              </a:tabLst>
            </a:pPr>
            <a:endParaRPr lang="en-CA" sz="3000" kern="1200" spc="-5" dirty="0">
              <a:solidFill>
                <a:srgbClr val="062C61"/>
              </a:solidFill>
              <a:uFill>
                <a:solidFill>
                  <a:srgbClr val="0033CC"/>
                </a:solidFill>
              </a:u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89685" lvl="2" indent="-363220" algn="l" rtl="0"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09375"/>
              <a:buChar char="•"/>
              <a:tabLst>
                <a:tab pos="375285" algn="l"/>
                <a:tab pos="375920" algn="l"/>
              </a:tabLst>
            </a:pPr>
            <a:endParaRPr lang="en-CA" sz="3200" kern="1200" spc="-5" dirty="0">
              <a:solidFill>
                <a:srgbClr val="062C61"/>
              </a:solidFill>
              <a:uFill>
                <a:solidFill>
                  <a:srgbClr val="0033CC"/>
                </a:solidFill>
              </a:u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F7F56E-654C-4886-A105-69F1B3493C3B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650"/>
              </a:lnSpc>
            </a:pPr>
            <a:fld id="{81D60167-4931-47E6-BA6A-407CBD079E47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91265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F98187-C577-400B-83ED-2A721487CC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5135"/>
            <a:ext cx="11125199" cy="635000"/>
          </a:xfrm>
        </p:spPr>
        <p:txBody>
          <a:bodyPr/>
          <a:lstStyle/>
          <a:p>
            <a:pPr algn="ctr"/>
            <a:r>
              <a:rPr kumimoji="0" lang="en-CA" sz="4000" b="1" i="0" u="none" strike="noStrike" kern="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What is an Extension? (2)</a:t>
            </a:r>
            <a:endParaRPr lang="en-CA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505F56-0E24-4EDD-8EA3-448A977FA3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1371600"/>
            <a:ext cx="10366120" cy="3354765"/>
          </a:xfrm>
        </p:spPr>
        <p:txBody>
          <a:bodyPr/>
          <a:lstStyle/>
          <a:p>
            <a:pPr marL="374400" indent="-3636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CA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Linking to external services</a:t>
            </a:r>
          </a:p>
          <a:p>
            <a:pPr marL="831600" lvl="1" indent="-3636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CA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Spell and grammar checkers</a:t>
            </a:r>
          </a:p>
          <a:p>
            <a:pPr marL="831600" lvl="1" indent="-3636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CA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Productivity and organizational tools</a:t>
            </a:r>
          </a:p>
          <a:p>
            <a:pPr marL="831600" lvl="1" indent="-3636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CA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Text-to-speech and other reading tools</a:t>
            </a:r>
          </a:p>
          <a:p>
            <a:endParaRPr lang="en-CA" dirty="0"/>
          </a:p>
        </p:txBody>
      </p:sp>
      <p:sp>
        <p:nvSpPr>
          <p:cNvPr id="4" name="AutoShape 2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CA" dirty="0"/>
          </a:p>
        </p:txBody>
      </p:sp>
      <p:pic>
        <p:nvPicPr>
          <p:cNvPr id="6" name="Picture 5" descr="Decorative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0600" y="4114800"/>
            <a:ext cx="2724150" cy="167640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10BAA4-40A7-4071-A9A0-D05153BDF501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650"/>
              </a:lnSpc>
            </a:pPr>
            <a:fld id="{81D60167-4931-47E6-BA6A-407CBD079E47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09923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9C3B61-56D3-46BF-9DB3-C1155CD5FA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01" y="335135"/>
            <a:ext cx="10896599" cy="615553"/>
          </a:xfrm>
        </p:spPr>
        <p:txBody>
          <a:bodyPr/>
          <a:lstStyle/>
          <a:p>
            <a:pPr algn="ctr"/>
            <a:r>
              <a:rPr lang="en-CA" dirty="0"/>
              <a:t>Safety Tips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3A32B1-2615-45D6-B763-C1BD26E8A8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219200"/>
            <a:ext cx="10972800" cy="5432256"/>
          </a:xfrm>
        </p:spPr>
        <p:txBody>
          <a:bodyPr/>
          <a:lstStyle/>
          <a:p>
            <a:pPr marL="374400" indent="-3636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this extension from a developer that is a trusted source?</a:t>
            </a:r>
          </a:p>
          <a:p>
            <a:pPr marL="374400" indent="-3636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the developer's website consistent with the information on extension page on the Google Chrome store?  </a:t>
            </a:r>
          </a:p>
          <a:p>
            <a:pPr marL="374400" indent="-3636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 the extension's permission requests consistent with the features of the extension?</a:t>
            </a:r>
          </a:p>
          <a:p>
            <a:pPr lvl="1"/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Source: </a:t>
            </a:r>
            <a:r>
              <a:rPr lang="en-US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Assessing Safety Extension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93AC01-4517-423B-AAB2-DF95735C622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650"/>
              </a:lnSpc>
            </a:pPr>
            <a:fld id="{81D60167-4931-47E6-BA6A-407CBD079E47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12029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49A50B-7E4A-4436-93B9-2F6545D01E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35135"/>
            <a:ext cx="10896599" cy="635000"/>
          </a:xfrm>
        </p:spPr>
        <p:txBody>
          <a:bodyPr/>
          <a:lstStyle/>
          <a:p>
            <a:pPr algn="ctr"/>
            <a:r>
              <a:rPr lang="en-CA" dirty="0"/>
              <a:t>Safety Tips (2)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D51C3D-76A8-4918-9160-C57F9CCDC7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1219200"/>
            <a:ext cx="10820400" cy="3631763"/>
          </a:xfrm>
        </p:spPr>
        <p:txBody>
          <a:bodyPr/>
          <a:lstStyle/>
          <a:p>
            <a:pPr marL="374400" indent="-3636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Does the extension's description or website explain why they need those permissions?</a:t>
            </a:r>
            <a:endParaRPr lang="en-US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74400" indent="-3636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Does the extension have a privacy policy, and am I comfortable with how the data is being used under the privacy policy?</a:t>
            </a:r>
          </a:p>
          <a:p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8AE8BD9-2242-49FC-BDA1-B5DC112CEE8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3000" y="3810000"/>
            <a:ext cx="2438611" cy="219475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35B5F2-0FBB-4075-A99B-E8516105C3ED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650"/>
              </a:lnSpc>
            </a:pPr>
            <a:fld id="{81D60167-4931-47E6-BA6A-407CBD079E47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79219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BADFA1-2E2D-46BF-A51B-1203CC9823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941" y="152400"/>
            <a:ext cx="10366119" cy="984885"/>
          </a:xfrm>
        </p:spPr>
        <p:txBody>
          <a:bodyPr/>
          <a:lstStyle/>
          <a:p>
            <a:pPr algn="ctr"/>
            <a:r>
              <a:rPr lang="en-CA" dirty="0"/>
              <a:t>How to install an extension </a:t>
            </a:r>
            <a:br>
              <a:rPr lang="en-CA" dirty="0"/>
            </a:br>
            <a:endParaRPr lang="en-CA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A13C1E-503E-4D0F-BF9A-3604447318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1" y="1490007"/>
            <a:ext cx="10667999" cy="5262979"/>
          </a:xfrm>
        </p:spPr>
        <p:txBody>
          <a:bodyPr/>
          <a:lstStyle/>
          <a:p>
            <a:pPr marL="742950" indent="-742950" algn="l" fontAlgn="base">
              <a:spcBef>
                <a:spcPts val="1200"/>
              </a:spcBef>
              <a:buFont typeface="+mj-lt"/>
              <a:buAutoNum type="arabicPeriod"/>
            </a:pPr>
            <a:r>
              <a:rPr lang="en-US" b="0" i="0" dirty="0"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Sign into your Chrome (Gmail login)</a:t>
            </a:r>
          </a:p>
          <a:p>
            <a:pPr marL="742950" indent="-742950" algn="l" fontAlgn="base">
              <a:spcBef>
                <a:spcPts val="1200"/>
              </a:spcBef>
              <a:buFont typeface="+mj-lt"/>
              <a:buAutoNum type="arabicPeriod"/>
            </a:pPr>
            <a:r>
              <a:rPr lang="en-US" b="0" i="0" dirty="0"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Open the </a:t>
            </a:r>
            <a:r>
              <a:rPr lang="en-US" b="0" i="0" u="none" strike="noStrike" dirty="0"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Chrome Web Store</a:t>
            </a:r>
            <a:r>
              <a:rPr lang="en-US" b="0" i="0" dirty="0"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 algn="l" fontAlgn="base">
              <a:spcBef>
                <a:spcPts val="1200"/>
              </a:spcBef>
              <a:buFont typeface="+mj-lt"/>
              <a:buAutoNum type="arabicPeriod"/>
            </a:pPr>
            <a:r>
              <a:rPr lang="en-US" b="0" i="0" dirty="0"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Search for 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 </a:t>
            </a:r>
            <a:r>
              <a:rPr lang="en-US" b="0" i="0" dirty="0"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extension</a:t>
            </a:r>
          </a:p>
          <a:p>
            <a:pPr marL="742950" indent="-742950" algn="l" fontAlgn="base">
              <a:spcBef>
                <a:spcPts val="1200"/>
              </a:spcBef>
              <a:buFont typeface="+mj-lt"/>
              <a:buAutoNum type="arabicPeriod"/>
            </a:pPr>
            <a:r>
              <a:rPr lang="en-US" b="0" i="0" dirty="0"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Click Add to Chrome.</a:t>
            </a:r>
          </a:p>
          <a:p>
            <a:pPr marL="742950" indent="-742950" algn="l" fontAlgn="base">
              <a:spcBef>
                <a:spcPts val="1200"/>
              </a:spcBef>
              <a:buFont typeface="+mj-lt"/>
              <a:buAutoNum type="arabicPeriod"/>
            </a:pPr>
            <a:r>
              <a:rPr lang="en-US" b="0" i="0" dirty="0"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If prompted, click Add extension</a:t>
            </a:r>
          </a:p>
          <a:p>
            <a:pPr marL="742950" indent="-742950" algn="l" fontAlgn="base">
              <a:spcBef>
                <a:spcPts val="1200"/>
              </a:spcBef>
              <a:buFont typeface="+mj-lt"/>
              <a:buAutoNum type="arabicPeriod"/>
            </a:pPr>
            <a:endParaRPr lang="en-US" dirty="0">
              <a:solidFill>
                <a:srgbClr val="1F1F1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 algn="l" fontAlgn="base">
              <a:spcBef>
                <a:spcPts val="1200"/>
              </a:spcBef>
              <a:buFont typeface="+mj-lt"/>
              <a:buAutoNum type="arabicPeriod"/>
            </a:pPr>
            <a:endParaRPr lang="en-US" b="0" i="0" dirty="0">
              <a:solidFill>
                <a:srgbClr val="1F1F1F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fontAlgn="base">
              <a:spcBef>
                <a:spcPts val="1200"/>
              </a:spcBef>
            </a:pPr>
            <a:r>
              <a:rPr lang="en-CA" sz="2000" dirty="0"/>
              <a:t>(Source: Chrome Webstore)</a:t>
            </a:r>
            <a:endParaRPr lang="en-US" sz="2000" b="0" i="0" dirty="0">
              <a:solidFill>
                <a:srgbClr val="1F1F1F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Decorative.">
            <a:extLst>
              <a:ext uri="{FF2B5EF4-FFF2-40B4-BE49-F238E27FC236}">
                <a16:creationId xmlns:a16="http://schemas.microsoft.com/office/drawing/2014/main" id="{D354B5F5-29B0-4D05-88BF-E837B18296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4038600"/>
            <a:ext cx="3333750" cy="19050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FFD7F4-DDBC-4A05-9883-92CED442E943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650"/>
              </a:lnSpc>
            </a:pPr>
            <a:fld id="{81D60167-4931-47E6-BA6A-407CBD079E47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68472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CC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rigine">
  <a:themeElements>
    <a:clrScheme name="Custom 1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0000CC"/>
      </a:hlink>
      <a:folHlink>
        <a:srgbClr val="002060"/>
      </a:folHlink>
    </a:clrScheme>
    <a:fontScheme name="Origine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adaptechTemplate.potx" id="{E28C797D-506E-476C-8C78-3F34C7E7181D}" vid="{3F51B7E5-E82D-44EF-9F73-F4B355AFFDA7}"/>
    </a:ext>
  </a:extLst>
</a:theme>
</file>

<file path=ppt/theme/theme3.xml><?xml version="1.0" encoding="utf-8"?>
<a:theme xmlns:a="http://schemas.openxmlformats.org/drawingml/2006/main" name="1_Origine">
  <a:themeElements>
    <a:clrScheme name="Custom 1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0000CC"/>
      </a:hlink>
      <a:folHlink>
        <a:srgbClr val="002060"/>
      </a:folHlink>
    </a:clrScheme>
    <a:fontScheme name="Origine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CC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6176</TotalTime>
  <Words>1086</Words>
  <Application>Microsoft Office PowerPoint</Application>
  <PresentationFormat>Widescreen</PresentationFormat>
  <Paragraphs>234</Paragraphs>
  <Slides>33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33</vt:i4>
      </vt:variant>
    </vt:vector>
  </HeadingPairs>
  <TitlesOfParts>
    <vt:vector size="44" baseType="lpstr">
      <vt:lpstr>Arial</vt:lpstr>
      <vt:lpstr>Bookman Old Style</vt:lpstr>
      <vt:lpstr>Calibri</vt:lpstr>
      <vt:lpstr>Gill Sans MT</vt:lpstr>
      <vt:lpstr>Tahoma</vt:lpstr>
      <vt:lpstr>Times New Roman</vt:lpstr>
      <vt:lpstr>Wingdings 3</vt:lpstr>
      <vt:lpstr>Office Theme</vt:lpstr>
      <vt:lpstr>Origine</vt:lpstr>
      <vt:lpstr>1_Origine</vt:lpstr>
      <vt:lpstr>1_Office Theme</vt:lpstr>
      <vt:lpstr>Browser Extensions For All: “We’re Different, We’re the Same” </vt:lpstr>
      <vt:lpstr>Agenda</vt:lpstr>
      <vt:lpstr>Introduction</vt:lpstr>
      <vt:lpstr>This Initiative</vt:lpstr>
      <vt:lpstr>What is an Extension?</vt:lpstr>
      <vt:lpstr>What is an Extension? (2)</vt:lpstr>
      <vt:lpstr>Safety Tips</vt:lpstr>
      <vt:lpstr>Safety Tips (2) </vt:lpstr>
      <vt:lpstr>How to install an extension  </vt:lpstr>
      <vt:lpstr>What is Assistive Tech (AT)</vt:lpstr>
      <vt:lpstr>AT vs Extensions - AT</vt:lpstr>
      <vt:lpstr>AT vs Extensions -  Extensions</vt:lpstr>
      <vt:lpstr>Comprehensive literacy tools</vt:lpstr>
      <vt:lpstr>Comprehensive Literacy Tools - Examples</vt:lpstr>
      <vt:lpstr>Reading</vt:lpstr>
      <vt:lpstr>Reading (2) </vt:lpstr>
      <vt:lpstr>Reading (3)</vt:lpstr>
      <vt:lpstr>Writing</vt:lpstr>
      <vt:lpstr>Writing (2)</vt:lpstr>
      <vt:lpstr>Writing (3)</vt:lpstr>
      <vt:lpstr>Note-Taking</vt:lpstr>
      <vt:lpstr>Note-Taking (2) </vt:lpstr>
      <vt:lpstr>Productivity </vt:lpstr>
      <vt:lpstr>Productivity (2)</vt:lpstr>
      <vt:lpstr>Productivity (3)</vt:lpstr>
      <vt:lpstr>Mice alternatives</vt:lpstr>
      <vt:lpstr>Disability Specific: Hearing</vt:lpstr>
      <vt:lpstr>Disability Specific: Seeing</vt:lpstr>
      <vt:lpstr>Disability Specific: Dyslexia </vt:lpstr>
      <vt:lpstr>Students Who Should Consider Extensions</vt:lpstr>
      <vt:lpstr>Students Who May Not Want to Use Extensions</vt:lpstr>
      <vt:lpstr>Demonstration and resource</vt:lpstr>
      <vt:lpstr>Thank You!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Smartphones Go to College</dc:title>
  <dc:creator>Catherine</dc:creator>
  <cp:lastModifiedBy>Adaptech Research Network</cp:lastModifiedBy>
  <cp:revision>34</cp:revision>
  <dcterms:created xsi:type="dcterms:W3CDTF">2021-10-20T19:09:21Z</dcterms:created>
  <dcterms:modified xsi:type="dcterms:W3CDTF">2021-11-22T01:21:14Z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2021-10-20T00:00:00Z</vt:filetime>
  </property>
  <property fmtid="{D5CDD505-2E9C-101B-9397-08002B2CF9AE}" pid="3" name="Creator">
    <vt:lpwstr>PDFium</vt:lpwstr>
  </property>
  <property fmtid="{D5CDD505-2E9C-101B-9397-08002B2CF9AE}" pid="4" name="LastSaved">
    <vt:filetime>2021-10-20T00:00:00Z</vt:filetime>
  </property>
</Properties>
</file>