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5"/>
  </p:notesMasterIdLst>
  <p:handoutMasterIdLst>
    <p:handoutMasterId r:id="rId16"/>
  </p:handoutMasterIdLst>
  <p:sldIdLst>
    <p:sldId id="283" r:id="rId2"/>
    <p:sldId id="302" r:id="rId3"/>
    <p:sldId id="359" r:id="rId4"/>
    <p:sldId id="361" r:id="rId5"/>
    <p:sldId id="363" r:id="rId6"/>
    <p:sldId id="335" r:id="rId7"/>
    <p:sldId id="362" r:id="rId8"/>
    <p:sldId id="364" r:id="rId9"/>
    <p:sldId id="366" r:id="rId10"/>
    <p:sldId id="368" r:id="rId11"/>
    <p:sldId id="365" r:id="rId12"/>
    <p:sldId id="367" r:id="rId13"/>
    <p:sldId id="294" r:id="rId14"/>
  </p:sldIdLst>
  <p:sldSz cx="9144000" cy="6858000" type="screen4x3"/>
  <p:notesSz cx="9236075" cy="7010400"/>
  <p:defaultTextStyle>
    <a:defPPr>
      <a:defRPr lang="fr-CA"/>
    </a:defPPr>
    <a:lvl1pPr algn="l" rtl="0" eaLnBrk="0" fontAlgn="base" hangingPunct="0">
      <a:spcBef>
        <a:spcPct val="0"/>
      </a:spcBef>
      <a:spcAft>
        <a:spcPct val="0"/>
      </a:spcAft>
      <a:defRPr sz="2400" kern="1200">
        <a:solidFill>
          <a:schemeClr val="tx1"/>
        </a:solidFill>
        <a:latin typeface="Tahoma" pitchFamily="34" charset="0"/>
        <a:ea typeface="+mn-ea"/>
        <a:cs typeface="Arial" charset="0"/>
      </a:defRPr>
    </a:lvl1pPr>
    <a:lvl2pPr marL="457200" algn="l" rtl="0" eaLnBrk="0" fontAlgn="base" hangingPunct="0">
      <a:spcBef>
        <a:spcPct val="0"/>
      </a:spcBef>
      <a:spcAft>
        <a:spcPct val="0"/>
      </a:spcAft>
      <a:defRPr sz="2400" kern="1200">
        <a:solidFill>
          <a:schemeClr val="tx1"/>
        </a:solidFill>
        <a:latin typeface="Tahoma" pitchFamily="34" charset="0"/>
        <a:ea typeface="+mn-ea"/>
        <a:cs typeface="Arial" charset="0"/>
      </a:defRPr>
    </a:lvl2pPr>
    <a:lvl3pPr marL="914400" algn="l" rtl="0" eaLnBrk="0" fontAlgn="base" hangingPunct="0">
      <a:spcBef>
        <a:spcPct val="0"/>
      </a:spcBef>
      <a:spcAft>
        <a:spcPct val="0"/>
      </a:spcAft>
      <a:defRPr sz="2400" kern="1200">
        <a:solidFill>
          <a:schemeClr val="tx1"/>
        </a:solidFill>
        <a:latin typeface="Tahoma" pitchFamily="34" charset="0"/>
        <a:ea typeface="+mn-ea"/>
        <a:cs typeface="Arial" charset="0"/>
      </a:defRPr>
    </a:lvl3pPr>
    <a:lvl4pPr marL="1371600" algn="l" rtl="0" eaLnBrk="0" fontAlgn="base" hangingPunct="0">
      <a:spcBef>
        <a:spcPct val="0"/>
      </a:spcBef>
      <a:spcAft>
        <a:spcPct val="0"/>
      </a:spcAft>
      <a:defRPr sz="2400" kern="1200">
        <a:solidFill>
          <a:schemeClr val="tx1"/>
        </a:solidFill>
        <a:latin typeface="Tahoma" pitchFamily="34" charset="0"/>
        <a:ea typeface="+mn-ea"/>
        <a:cs typeface="Arial" charset="0"/>
      </a:defRPr>
    </a:lvl4pPr>
    <a:lvl5pPr marL="1828800" algn="l" rtl="0" eaLnBrk="0" fontAlgn="base" hangingPunct="0">
      <a:spcBef>
        <a:spcPct val="0"/>
      </a:spcBef>
      <a:spcAft>
        <a:spcPct val="0"/>
      </a:spcAft>
      <a:defRPr sz="2400" kern="1200">
        <a:solidFill>
          <a:schemeClr val="tx1"/>
        </a:solidFill>
        <a:latin typeface="Tahoma" pitchFamily="34" charset="0"/>
        <a:ea typeface="+mn-ea"/>
        <a:cs typeface="Arial" charset="0"/>
      </a:defRPr>
    </a:lvl5pPr>
    <a:lvl6pPr marL="2286000" algn="l" defTabSz="914400" rtl="0" eaLnBrk="1" latinLnBrk="0" hangingPunct="1">
      <a:defRPr sz="2400" kern="1200">
        <a:solidFill>
          <a:schemeClr val="tx1"/>
        </a:solidFill>
        <a:latin typeface="Tahoma" pitchFamily="34" charset="0"/>
        <a:ea typeface="+mn-ea"/>
        <a:cs typeface="Arial" charset="0"/>
      </a:defRPr>
    </a:lvl6pPr>
    <a:lvl7pPr marL="2743200" algn="l" defTabSz="914400" rtl="0" eaLnBrk="1" latinLnBrk="0" hangingPunct="1">
      <a:defRPr sz="2400" kern="1200">
        <a:solidFill>
          <a:schemeClr val="tx1"/>
        </a:solidFill>
        <a:latin typeface="Tahoma" pitchFamily="34" charset="0"/>
        <a:ea typeface="+mn-ea"/>
        <a:cs typeface="Arial" charset="0"/>
      </a:defRPr>
    </a:lvl7pPr>
    <a:lvl8pPr marL="3200400" algn="l" defTabSz="914400" rtl="0" eaLnBrk="1" latinLnBrk="0" hangingPunct="1">
      <a:defRPr sz="2400" kern="1200">
        <a:solidFill>
          <a:schemeClr val="tx1"/>
        </a:solidFill>
        <a:latin typeface="Tahoma" pitchFamily="34" charset="0"/>
        <a:ea typeface="+mn-ea"/>
        <a:cs typeface="Arial" charset="0"/>
      </a:defRPr>
    </a:lvl8pPr>
    <a:lvl9pPr marL="3657600" algn="l" defTabSz="914400" rtl="0" eaLnBrk="1" latinLnBrk="0" hangingPunct="1">
      <a:defRPr sz="2400"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208">
          <p15:clr>
            <a:srgbClr val="A4A3A4"/>
          </p15:clr>
        </p15:guide>
        <p15:guide id="2" pos="29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C91103"/>
    <a:srgbClr val="CC6600"/>
    <a:srgbClr val="CC9900"/>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71" autoAdjust="0"/>
    <p:restoredTop sz="99053" autoAdjust="0"/>
  </p:normalViewPr>
  <p:slideViewPr>
    <p:cSldViewPr>
      <p:cViewPr varScale="1">
        <p:scale>
          <a:sx n="106" d="100"/>
          <a:sy n="106" d="100"/>
        </p:scale>
        <p:origin x="-31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99" d="100"/>
          <a:sy n="99" d="100"/>
        </p:scale>
        <p:origin x="-852" y="-96"/>
      </p:cViewPr>
      <p:guideLst>
        <p:guide orient="horz" pos="2208"/>
        <p:guide pos="290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0" y="0"/>
            <a:ext cx="4001722" cy="3505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cs typeface="+mn-cs"/>
              </a:defRPr>
            </a:lvl1pPr>
          </a:lstStyle>
          <a:p>
            <a:pPr>
              <a:defRPr/>
            </a:pPr>
            <a:endParaRPr lang="fr-CA"/>
          </a:p>
        </p:txBody>
      </p:sp>
      <p:sp>
        <p:nvSpPr>
          <p:cNvPr id="183299" name="Rectangle 3"/>
          <p:cNvSpPr>
            <a:spLocks noGrp="1" noChangeArrowheads="1"/>
          </p:cNvSpPr>
          <p:nvPr>
            <p:ph type="dt" sz="quarter" idx="1"/>
          </p:nvPr>
        </p:nvSpPr>
        <p:spPr bwMode="auto">
          <a:xfrm>
            <a:off x="5231205" y="0"/>
            <a:ext cx="4003295" cy="3505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cs typeface="+mn-cs"/>
              </a:defRPr>
            </a:lvl1pPr>
          </a:lstStyle>
          <a:p>
            <a:pPr>
              <a:defRPr/>
            </a:pPr>
            <a:endParaRPr lang="fr-CA"/>
          </a:p>
        </p:txBody>
      </p:sp>
      <p:sp>
        <p:nvSpPr>
          <p:cNvPr id="183300" name="Rectangle 4"/>
          <p:cNvSpPr>
            <a:spLocks noGrp="1" noChangeArrowheads="1"/>
          </p:cNvSpPr>
          <p:nvPr>
            <p:ph type="ftr" sz="quarter" idx="2"/>
          </p:nvPr>
        </p:nvSpPr>
        <p:spPr bwMode="auto">
          <a:xfrm>
            <a:off x="0" y="6659880"/>
            <a:ext cx="4001722" cy="34889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cs typeface="+mn-cs"/>
              </a:defRPr>
            </a:lvl1pPr>
          </a:lstStyle>
          <a:p>
            <a:pPr>
              <a:defRPr/>
            </a:pPr>
            <a:endParaRPr lang="fr-CA"/>
          </a:p>
        </p:txBody>
      </p:sp>
      <p:sp>
        <p:nvSpPr>
          <p:cNvPr id="183301" name="Rectangle 5"/>
          <p:cNvSpPr>
            <a:spLocks noGrp="1" noChangeArrowheads="1"/>
          </p:cNvSpPr>
          <p:nvPr>
            <p:ph type="sldNum" sz="quarter" idx="3"/>
          </p:nvPr>
        </p:nvSpPr>
        <p:spPr bwMode="auto">
          <a:xfrm>
            <a:off x="5231205" y="6659880"/>
            <a:ext cx="4003295" cy="34889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Times New Roman" pitchFamily="18" charset="0"/>
              </a:defRPr>
            </a:lvl1pPr>
          </a:lstStyle>
          <a:p>
            <a:pPr>
              <a:defRPr/>
            </a:pPr>
            <a:fld id="{94164601-6281-47D0-921F-0F42C8F89E2C}" type="slidenum">
              <a:rPr lang="fr-CA" altLang="fr-FR"/>
              <a:pPr>
                <a:defRPr/>
              </a:pPr>
              <a:t>‹#›</a:t>
            </a:fld>
            <a:endParaRPr lang="fr-CA" altLang="fr-FR"/>
          </a:p>
        </p:txBody>
      </p:sp>
    </p:spTree>
    <p:extLst>
      <p:ext uri="{BB962C8B-B14F-4D97-AF65-F5344CB8AC3E}">
        <p14:creationId xmlns:p14="http://schemas.microsoft.com/office/powerpoint/2010/main" val="25011298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4001722" cy="3505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cs typeface="+mn-cs"/>
              </a:defRPr>
            </a:lvl1pPr>
          </a:lstStyle>
          <a:p>
            <a:pPr>
              <a:defRPr/>
            </a:pPr>
            <a:endParaRPr lang="fr-CA"/>
          </a:p>
        </p:txBody>
      </p:sp>
      <p:sp>
        <p:nvSpPr>
          <p:cNvPr id="6147" name="Rectangle 3"/>
          <p:cNvSpPr>
            <a:spLocks noGrp="1" noChangeArrowheads="1"/>
          </p:cNvSpPr>
          <p:nvPr>
            <p:ph type="dt" idx="1"/>
          </p:nvPr>
        </p:nvSpPr>
        <p:spPr bwMode="auto">
          <a:xfrm>
            <a:off x="5234354" y="0"/>
            <a:ext cx="4001722" cy="3505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cs typeface="+mn-cs"/>
              </a:defRPr>
            </a:lvl1pPr>
          </a:lstStyle>
          <a:p>
            <a:pPr>
              <a:defRPr/>
            </a:pPr>
            <a:endParaRPr lang="fr-CA"/>
          </a:p>
        </p:txBody>
      </p:sp>
      <p:sp>
        <p:nvSpPr>
          <p:cNvPr id="37892" name="Rectangle 4"/>
          <p:cNvSpPr>
            <a:spLocks noGrp="1" noRot="1" noChangeAspect="1" noChangeArrowheads="1" noTextEdit="1"/>
          </p:cNvSpPr>
          <p:nvPr>
            <p:ph type="sldImg" idx="2"/>
          </p:nvPr>
        </p:nvSpPr>
        <p:spPr bwMode="auto">
          <a:xfrm>
            <a:off x="2867025" y="525463"/>
            <a:ext cx="3503613" cy="2628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1231057" y="3329940"/>
            <a:ext cx="6773961" cy="31546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CA" noProof="0"/>
              <a:t>Cliquez pour modifier les styles du texte du masque</a:t>
            </a:r>
          </a:p>
          <a:p>
            <a:pPr lvl="1"/>
            <a:r>
              <a:rPr lang="fr-CA" noProof="0"/>
              <a:t>Deuxième niveau</a:t>
            </a:r>
          </a:p>
          <a:p>
            <a:pPr lvl="2"/>
            <a:r>
              <a:rPr lang="fr-CA" noProof="0"/>
              <a:t>Troisième niveau</a:t>
            </a:r>
          </a:p>
          <a:p>
            <a:pPr lvl="3"/>
            <a:r>
              <a:rPr lang="fr-CA" noProof="0"/>
              <a:t>Quatrième niveau</a:t>
            </a:r>
          </a:p>
          <a:p>
            <a:pPr lvl="4"/>
            <a:r>
              <a:rPr lang="fr-CA" noProof="0"/>
              <a:t>Cinquième niveau</a:t>
            </a:r>
          </a:p>
        </p:txBody>
      </p:sp>
      <p:sp>
        <p:nvSpPr>
          <p:cNvPr id="6150" name="Rectangle 6"/>
          <p:cNvSpPr>
            <a:spLocks noGrp="1" noChangeArrowheads="1"/>
          </p:cNvSpPr>
          <p:nvPr>
            <p:ph type="ftr" sz="quarter" idx="4"/>
          </p:nvPr>
        </p:nvSpPr>
        <p:spPr bwMode="auto">
          <a:xfrm>
            <a:off x="0" y="6659880"/>
            <a:ext cx="4001722" cy="3505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cs typeface="+mn-cs"/>
              </a:defRPr>
            </a:lvl1pPr>
          </a:lstStyle>
          <a:p>
            <a:pPr>
              <a:defRPr/>
            </a:pPr>
            <a:endParaRPr lang="fr-CA"/>
          </a:p>
        </p:txBody>
      </p:sp>
      <p:sp>
        <p:nvSpPr>
          <p:cNvPr id="6151" name="Rectangle 7"/>
          <p:cNvSpPr>
            <a:spLocks noGrp="1" noChangeArrowheads="1"/>
          </p:cNvSpPr>
          <p:nvPr>
            <p:ph type="sldNum" sz="quarter" idx="5"/>
          </p:nvPr>
        </p:nvSpPr>
        <p:spPr bwMode="auto">
          <a:xfrm>
            <a:off x="5234354" y="6659880"/>
            <a:ext cx="4001722" cy="3505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DAE4E70F-697E-4098-ACB2-62C4FAF0F957}" type="slidenum">
              <a:rPr lang="fr-CA" altLang="fr-FR"/>
              <a:pPr>
                <a:defRPr/>
              </a:pPr>
              <a:t>‹#›</a:t>
            </a:fld>
            <a:endParaRPr lang="fr-CA" altLang="fr-FR"/>
          </a:p>
        </p:txBody>
      </p:sp>
    </p:spTree>
    <p:extLst>
      <p:ext uri="{BB962C8B-B14F-4D97-AF65-F5344CB8AC3E}">
        <p14:creationId xmlns:p14="http://schemas.microsoft.com/office/powerpoint/2010/main" val="18445531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p:cNvSpPr>
            <a:spLocks noGrp="1" noRot="1" noChangeAspect="1" noTextEdit="1"/>
          </p:cNvSpPr>
          <p:nvPr>
            <p:ph type="sldImg"/>
          </p:nvPr>
        </p:nvSpPr>
        <p:spPr>
          <a:xfrm>
            <a:off x="3041650" y="876300"/>
            <a:ext cx="3152775" cy="2365375"/>
          </a:xfrm>
          <a:ln/>
        </p:spPr>
      </p:sp>
      <p:sp>
        <p:nvSpPr>
          <p:cNvPr id="3891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8916"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itchFamily="18" charset="0"/>
              </a:defRPr>
            </a:lvl1pPr>
            <a:lvl2pPr marL="742950" indent="-285750">
              <a:spcBef>
                <a:spcPct val="30000"/>
              </a:spcBef>
              <a:defRPr sz="1200">
                <a:solidFill>
                  <a:schemeClr val="tx1"/>
                </a:solidFill>
                <a:latin typeface="Times New Roman" pitchFamily="18" charset="0"/>
              </a:defRPr>
            </a:lvl2pPr>
            <a:lvl3pPr marL="1143000" indent="-228600">
              <a:spcBef>
                <a:spcPct val="30000"/>
              </a:spcBef>
              <a:defRPr sz="1200">
                <a:solidFill>
                  <a:schemeClr val="tx1"/>
                </a:solidFill>
                <a:latin typeface="Times New Roman" pitchFamily="18" charset="0"/>
              </a:defRPr>
            </a:lvl3pPr>
            <a:lvl4pPr marL="1600200" indent="-228600">
              <a:spcBef>
                <a:spcPct val="30000"/>
              </a:spcBef>
              <a:defRPr sz="1200">
                <a:solidFill>
                  <a:schemeClr val="tx1"/>
                </a:solidFill>
                <a:latin typeface="Times New Roman" pitchFamily="18" charset="0"/>
              </a:defRPr>
            </a:lvl4pPr>
            <a:lvl5pPr marL="2057400" indent="-22860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91861CFD-ECC4-4857-B9A2-9B12CBA1AF94}" type="slidenum">
              <a:rPr lang="fr-CA" altLang="fr-FR">
                <a:latin typeface="Tahoma" pitchFamily="34" charset="0"/>
              </a:rPr>
              <a:pPr>
                <a:spcBef>
                  <a:spcPct val="0"/>
                </a:spcBef>
              </a:pPr>
              <a:t>1</a:t>
            </a:fld>
            <a:endParaRPr lang="fr-CA" altLang="fr-FR">
              <a:latin typeface="Tahoma"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 </a:t>
            </a:r>
            <a:r>
              <a:rPr lang="en-US" dirty="0"/>
              <a:t>text will read: The medical model and the social model can be integrated to result in an interactional model. One example of an interactional model is the Disability Creation Process model that was developed and is used in Quebec. The theoretical framework of the social model has led to the development of the Universal Design for Learning (UDL) model.</a:t>
            </a:r>
          </a:p>
        </p:txBody>
      </p:sp>
      <p:sp>
        <p:nvSpPr>
          <p:cNvPr id="4" name="Slide Number Placeholder 3"/>
          <p:cNvSpPr>
            <a:spLocks noGrp="1"/>
          </p:cNvSpPr>
          <p:nvPr>
            <p:ph type="sldNum" sz="quarter" idx="10"/>
          </p:nvPr>
        </p:nvSpPr>
        <p:spPr/>
        <p:txBody>
          <a:bodyPr/>
          <a:lstStyle/>
          <a:p>
            <a:pPr>
              <a:defRPr/>
            </a:pPr>
            <a:fld id="{DAE4E70F-697E-4098-ACB2-62C4FAF0F957}" type="slidenum">
              <a:rPr lang="fr-CA" altLang="fr-FR" smtClean="0"/>
              <a:pPr>
                <a:defRPr/>
              </a:pPr>
              <a:t>4</a:t>
            </a:fld>
            <a:endParaRPr lang="fr-CA" altLang="fr-FR"/>
          </a:p>
        </p:txBody>
      </p:sp>
    </p:spTree>
    <p:extLst>
      <p:ext uri="{BB962C8B-B14F-4D97-AF65-F5344CB8AC3E}">
        <p14:creationId xmlns:p14="http://schemas.microsoft.com/office/powerpoint/2010/main" val="190745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en-US"/>
              <a:t>Survey audience re their job/position. + Explain Cegep.</a:t>
            </a:r>
            <a:endParaRPr lang="en-US" altLang="en-US"/>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6ACA3574-7C47-403C-9EFD-7B4D829FC978}" type="slidenum">
              <a:rPr lang="fr-CA" altLang="fr-FR" sz="1200"/>
              <a:pPr/>
              <a:t>6</a:t>
            </a:fld>
            <a:endParaRPr lang="fr-CA" altLang="fr-FR"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FF4930DE-639F-4E09-B60E-1526BEB056CC}" type="slidenum">
              <a:rPr lang="fr-CA" altLang="fr-FR" sz="1200"/>
              <a:pPr/>
              <a:t>13</a:t>
            </a:fld>
            <a:endParaRPr lang="fr-CA" altLang="fr-FR"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839788" y="3648075"/>
            <a:ext cx="7835900"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Titre 7"/>
          <p:cNvSpPr>
            <a:spLocks noGrp="1"/>
          </p:cNvSpPr>
          <p:nvPr>
            <p:ph type="ctrTitle"/>
          </p:nvPr>
        </p:nvSpPr>
        <p:spPr>
          <a:xfrm>
            <a:off x="840161" y="3648074"/>
            <a:ext cx="7836294" cy="1228726"/>
          </a:xfrm>
        </p:spPr>
        <p:txBody>
          <a:bodyPr anchor="t"/>
          <a:lstStyle>
            <a:lvl1pPr algn="r">
              <a:defRPr sz="3200">
                <a:solidFill>
                  <a:schemeClr val="tx1"/>
                </a:solidFill>
              </a:defRPr>
            </a:lvl1pPr>
          </a:lstStyle>
          <a:p>
            <a:r>
              <a:rPr lang="fr-FR"/>
              <a:t>Modifiez le style du titre</a:t>
            </a:r>
            <a:endParaRPr lang="en-US"/>
          </a:p>
        </p:txBody>
      </p:sp>
      <p:sp>
        <p:nvSpPr>
          <p:cNvPr id="9" name="Sous-titre 8"/>
          <p:cNvSpPr>
            <a:spLocks noGrp="1"/>
          </p:cNvSpPr>
          <p:nvPr>
            <p:ph type="subTitle" idx="1"/>
          </p:nvPr>
        </p:nvSpPr>
        <p:spPr>
          <a:xfrm>
            <a:off x="840160" y="5034508"/>
            <a:ext cx="7836295" cy="685800"/>
          </a:xfrm>
          <a:ln>
            <a:noFill/>
          </a:ln>
        </p:spPr>
        <p:txBody>
          <a:bodyPr/>
          <a:lstStyle>
            <a:lvl1pPr marL="0" indent="0" algn="r">
              <a:buNone/>
              <a:defRPr sz="2000">
                <a:solidFill>
                  <a:schemeClr val="bg2">
                    <a:lumMod val="25000"/>
                  </a:schemeClr>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dirty="0"/>
              <a:t>Modifiez le style des sous-titres du masque</a:t>
            </a:r>
            <a:endParaRPr lang="en-US" dirty="0"/>
          </a:p>
        </p:txBody>
      </p:sp>
      <p:sp>
        <p:nvSpPr>
          <p:cNvPr id="5" name="Espace réservé de la date 27"/>
          <p:cNvSpPr>
            <a:spLocks noGrp="1"/>
          </p:cNvSpPr>
          <p:nvPr>
            <p:ph type="dt" sz="half" idx="10"/>
          </p:nvPr>
        </p:nvSpPr>
        <p:spPr>
          <a:xfrm>
            <a:off x="6400800" y="6354763"/>
            <a:ext cx="2286000" cy="366712"/>
          </a:xfrm>
        </p:spPr>
        <p:txBody>
          <a:bodyPr/>
          <a:lstStyle>
            <a:lvl1pPr>
              <a:defRPr sz="1400"/>
            </a:lvl1pPr>
          </a:lstStyle>
          <a:p>
            <a:pPr>
              <a:defRPr/>
            </a:pPr>
            <a:endParaRPr lang="fr-FR"/>
          </a:p>
        </p:txBody>
      </p:sp>
    </p:spTree>
    <p:extLst>
      <p:ext uri="{BB962C8B-B14F-4D97-AF65-F5344CB8AC3E}">
        <p14:creationId xmlns:p14="http://schemas.microsoft.com/office/powerpoint/2010/main" val="3320372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000" b="1">
                <a:effectLst/>
              </a:defRPr>
            </a:lvl1pPr>
          </a:lstStyle>
          <a:p>
            <a:r>
              <a:rPr lang="fr-FR" dirty="0"/>
              <a:t>Modifiez le style du titre</a:t>
            </a:r>
            <a:endParaRPr lang="en-US" dirty="0"/>
          </a:p>
        </p:txBody>
      </p:sp>
      <p:sp>
        <p:nvSpPr>
          <p:cNvPr id="8" name="Espace réservé du contenu 7"/>
          <p:cNvSpPr>
            <a:spLocks noGrp="1"/>
          </p:cNvSpPr>
          <p:nvPr>
            <p:ph sz="quarter" idx="1"/>
          </p:nvPr>
        </p:nvSpPr>
        <p:spPr>
          <a:xfrm>
            <a:off x="457200" y="1268760"/>
            <a:ext cx="8229600" cy="4888200"/>
          </a:xfrm>
        </p:spPr>
        <p:txBody>
          <a:bodyPr/>
          <a:lstStyle>
            <a:lvl1pPr marL="361950" indent="-361950">
              <a:buSzPct val="110000"/>
              <a:defRPr/>
            </a:lvl1pPr>
            <a:lvl2pPr marL="628650" indent="-354013">
              <a:buSzPct val="110000"/>
              <a:defRPr sz="3200"/>
            </a:lvl2pPr>
            <a:lvl3pPr marL="895350" indent="-301625">
              <a:buSzPct val="110000"/>
              <a:defRPr sz="2800"/>
            </a:lvl3pPr>
            <a:lvl4pPr marL="1162050" indent="-293688">
              <a:buSzPct val="110000"/>
              <a:defRPr sz="2400"/>
            </a:lvl4pPr>
            <a:lvl5pPr marL="1438275" indent="-295275">
              <a:buSzPct val="110000"/>
              <a:defRPr sz="2000"/>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Espace réservé de la date 13"/>
          <p:cNvSpPr>
            <a:spLocks noGrp="1"/>
          </p:cNvSpPr>
          <p:nvPr>
            <p:ph type="dt" sz="half" idx="10"/>
          </p:nvPr>
        </p:nvSpPr>
        <p:spPr/>
        <p:txBody>
          <a:bodyPr/>
          <a:lstStyle>
            <a:lvl1pPr>
              <a:defRPr/>
            </a:lvl1pPr>
          </a:lstStyle>
          <a:p>
            <a:pPr>
              <a:defRPr/>
            </a:pPr>
            <a:endParaRPr lang="fr-FR"/>
          </a:p>
        </p:txBody>
      </p:sp>
      <p:sp>
        <p:nvSpPr>
          <p:cNvPr id="5" name="Espace réservé du numéro de diapositive 22"/>
          <p:cNvSpPr>
            <a:spLocks noGrp="1"/>
          </p:cNvSpPr>
          <p:nvPr>
            <p:ph type="sldNum" sz="quarter" idx="11"/>
          </p:nvPr>
        </p:nvSpPr>
        <p:spPr>
          <a:xfrm>
            <a:off x="8629650" y="6353175"/>
            <a:ext cx="514350" cy="385763"/>
          </a:xfrm>
        </p:spPr>
        <p:txBody>
          <a:bodyPr/>
          <a:lstStyle>
            <a:lvl1pPr>
              <a:defRPr smtClean="0"/>
            </a:lvl1pPr>
          </a:lstStyle>
          <a:p>
            <a:pPr>
              <a:defRPr/>
            </a:pPr>
            <a:fld id="{A6281582-CF13-4328-AE52-164E8406DB8F}" type="slidenum">
              <a:rPr lang="fr-FR" altLang="fr-FR"/>
              <a:pPr>
                <a:defRPr/>
              </a:pPr>
              <a:t>‹#›</a:t>
            </a:fld>
            <a:endParaRPr lang="fr-FR" altLang="fr-FR"/>
          </a:p>
        </p:txBody>
      </p:sp>
    </p:spTree>
    <p:extLst>
      <p:ext uri="{BB962C8B-B14F-4D97-AF65-F5344CB8AC3E}">
        <p14:creationId xmlns:p14="http://schemas.microsoft.com/office/powerpoint/2010/main" val="30401756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457200" y="152400"/>
            <a:ext cx="82296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dirty="0"/>
              <a:t>Modifiez le style du titre</a:t>
            </a:r>
            <a:endParaRPr lang="en-US" altLang="fr-FR" dirty="0"/>
          </a:p>
        </p:txBody>
      </p:sp>
      <p:sp>
        <p:nvSpPr>
          <p:cNvPr id="1027" name="Espace réservé du texte 12"/>
          <p:cNvSpPr>
            <a:spLocks noGrp="1"/>
          </p:cNvSpPr>
          <p:nvPr>
            <p:ph type="body" idx="1"/>
          </p:nvPr>
        </p:nvSpPr>
        <p:spPr bwMode="auto">
          <a:xfrm>
            <a:off x="457200" y="1268413"/>
            <a:ext cx="82296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altLang="fr-FR"/>
          </a:p>
        </p:txBody>
      </p:sp>
      <p:sp>
        <p:nvSpPr>
          <p:cNvPr id="14" name="Espace réservé de la date 13"/>
          <p:cNvSpPr>
            <a:spLocks noGrp="1"/>
          </p:cNvSpPr>
          <p:nvPr>
            <p:ph type="dt" sz="half" idx="2"/>
          </p:nvPr>
        </p:nvSpPr>
        <p:spPr>
          <a:xfrm>
            <a:off x="585788" y="6353175"/>
            <a:ext cx="2289175" cy="365125"/>
          </a:xfrm>
          <a:prstGeom prst="rect">
            <a:avLst/>
          </a:prstGeom>
        </p:spPr>
        <p:txBody>
          <a:bodyPr vert="horz"/>
          <a:lstStyle>
            <a:lvl1pPr algn="l" eaLnBrk="1" latinLnBrk="0" hangingPunct="1">
              <a:defRPr kumimoji="0" sz="1400">
                <a:solidFill>
                  <a:schemeClr val="tx2"/>
                </a:solidFill>
                <a:cs typeface="+mn-cs"/>
              </a:defRPr>
            </a:lvl1pPr>
          </a:lstStyle>
          <a:p>
            <a:pPr>
              <a:defRPr/>
            </a:pPr>
            <a:endParaRPr lang="fr-FR"/>
          </a:p>
        </p:txBody>
      </p:sp>
      <p:sp>
        <p:nvSpPr>
          <p:cNvPr id="3" name="Espace réservé du pied de page 2"/>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cs typeface="+mn-cs"/>
              </a:defRPr>
            </a:lvl1pPr>
          </a:lstStyle>
          <a:p>
            <a:pPr>
              <a:defRPr/>
            </a:pPr>
            <a:endParaRPr lang="fr-FR"/>
          </a:p>
        </p:txBody>
      </p:sp>
      <p:sp>
        <p:nvSpPr>
          <p:cNvPr id="23" name="Espace réservé du numéro de diapositive 22"/>
          <p:cNvSpPr>
            <a:spLocks noGrp="1"/>
          </p:cNvSpPr>
          <p:nvPr>
            <p:ph type="sldNum" sz="quarter" idx="4"/>
          </p:nvPr>
        </p:nvSpPr>
        <p:spPr>
          <a:xfrm>
            <a:off x="8629650" y="6469063"/>
            <a:ext cx="51435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smtClean="0">
                <a:solidFill>
                  <a:srgbClr val="0033CC"/>
                </a:solidFill>
                <a:latin typeface="Arial" charset="0"/>
              </a:defRPr>
            </a:lvl1pPr>
          </a:lstStyle>
          <a:p>
            <a:pPr>
              <a:defRPr/>
            </a:pPr>
            <a:fld id="{72234017-407F-42B7-9DEE-7B59F45BBA7E}" type="slidenum">
              <a:rPr lang="fr-FR" altLang="fr-FR"/>
              <a:pPr>
                <a:defRPr/>
              </a:pPr>
              <a:t>‹#›</a:t>
            </a:fld>
            <a:endParaRPr lang="fr-FR" altLang="fr-FR"/>
          </a:p>
        </p:txBody>
      </p:sp>
      <p:sp>
        <p:nvSpPr>
          <p:cNvPr id="1031" name="Connecteur droit 27"/>
          <p:cNvSpPr>
            <a:spLocks noChangeShapeType="1"/>
          </p:cNvSpPr>
          <p:nvPr/>
        </p:nvSpPr>
        <p:spPr bwMode="auto">
          <a:xfrm>
            <a:off x="457200" y="6353175"/>
            <a:ext cx="82296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eaLnBrk="1" hangingPunct="1">
              <a:defRPr/>
            </a:pPr>
            <a:endParaRPr lang="en-US">
              <a:ln>
                <a:solidFill>
                  <a:schemeClr val="tx1"/>
                </a:solidFill>
                <a:prstDash val="solid"/>
              </a:ln>
            </a:endParaRPr>
          </a:p>
        </p:txBody>
      </p:sp>
      <p:sp>
        <p:nvSpPr>
          <p:cNvPr id="1032" name="Connecteur droit 28"/>
          <p:cNvSpPr>
            <a:spLocks noChangeShapeType="1"/>
          </p:cNvSpPr>
          <p:nvPr userDrawn="1"/>
        </p:nvSpPr>
        <p:spPr bwMode="auto">
          <a:xfrm>
            <a:off x="457200" y="1125538"/>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CA"/>
          </a:p>
        </p:txBody>
      </p:sp>
      <p:pic>
        <p:nvPicPr>
          <p:cNvPr id="1033" name="Picture 25" descr="Adaptech logo blue"/>
          <p:cNvPicPr>
            <a:picLocks noChangeAspect="1" noChangeArrowheads="1"/>
          </p:cNvPicPr>
          <p:nvPr userDrawn="1"/>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9850" y="6388100"/>
            <a:ext cx="3016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4" r:id="rId1"/>
    <p:sldLayoutId id="2147483815" r:id="rId2"/>
  </p:sldLayoutIdLst>
  <p:hf hdr="0" ftr="0" dt="0"/>
  <p:txStyles>
    <p:titleStyle>
      <a:lvl1pPr algn="ctr" rtl="0" eaLnBrk="0" fontAlgn="base" hangingPunct="0">
        <a:spcBef>
          <a:spcPct val="0"/>
        </a:spcBef>
        <a:spcAft>
          <a:spcPct val="0"/>
        </a:spcAft>
        <a:defRPr sz="4000" b="1" kern="1200">
          <a:solidFill>
            <a:srgbClr val="0033CC"/>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0033CC"/>
          </a:solidFill>
          <a:latin typeface="Arial" charset="0"/>
          <a:cs typeface="Arial" charset="0"/>
        </a:defRPr>
      </a:lvl2pPr>
      <a:lvl3pPr algn="ctr" rtl="0" eaLnBrk="0" fontAlgn="base" hangingPunct="0">
        <a:spcBef>
          <a:spcPct val="0"/>
        </a:spcBef>
        <a:spcAft>
          <a:spcPct val="0"/>
        </a:spcAft>
        <a:defRPr sz="4000" b="1">
          <a:solidFill>
            <a:srgbClr val="0033CC"/>
          </a:solidFill>
          <a:latin typeface="Arial" charset="0"/>
          <a:cs typeface="Arial" charset="0"/>
        </a:defRPr>
      </a:lvl3pPr>
      <a:lvl4pPr algn="ctr" rtl="0" eaLnBrk="0" fontAlgn="base" hangingPunct="0">
        <a:spcBef>
          <a:spcPct val="0"/>
        </a:spcBef>
        <a:spcAft>
          <a:spcPct val="0"/>
        </a:spcAft>
        <a:defRPr sz="4000" b="1">
          <a:solidFill>
            <a:srgbClr val="0033CC"/>
          </a:solidFill>
          <a:latin typeface="Arial" charset="0"/>
          <a:cs typeface="Arial" charset="0"/>
        </a:defRPr>
      </a:lvl4pPr>
      <a:lvl5pPr algn="ctr" rtl="0" eaLnBrk="0" fontAlgn="base" hangingPunct="0">
        <a:spcBef>
          <a:spcPct val="0"/>
        </a:spcBef>
        <a:spcAft>
          <a:spcPct val="0"/>
        </a:spcAft>
        <a:defRPr sz="4000" b="1">
          <a:solidFill>
            <a:srgbClr val="0033CC"/>
          </a:solidFill>
          <a:latin typeface="Arial" charset="0"/>
          <a:cs typeface="Arial"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357188" indent="-357188"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2300" indent="-347663" algn="l" rtl="0" eaLnBrk="0" fontAlgn="base" hangingPunct="0">
        <a:spcBef>
          <a:spcPts val="500"/>
        </a:spcBef>
        <a:spcAft>
          <a:spcPct val="0"/>
        </a:spcAft>
        <a:buClr>
          <a:srgbClr val="0033CC"/>
        </a:buClr>
        <a:buSzPct val="110000"/>
        <a:buFont typeface="Arial" charset="0"/>
        <a:buChar char="•"/>
        <a:defRPr sz="3400" kern="1200">
          <a:solidFill>
            <a:srgbClr val="072C62"/>
          </a:solidFill>
          <a:latin typeface="Arial" panose="020B0604020202020204" pitchFamily="34" charset="0"/>
          <a:ea typeface="+mn-ea"/>
          <a:cs typeface="Arial" panose="020B0604020202020204" pitchFamily="34" charset="0"/>
        </a:defRPr>
      </a:lvl2pPr>
      <a:lvl3pPr marL="901700" indent="-307975"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3pPr>
      <a:lvl4pPr marL="1166813" indent="-298450" algn="l" rtl="0" eaLnBrk="0" fontAlgn="base" hangingPunct="0">
        <a:spcBef>
          <a:spcPts val="400"/>
        </a:spcBef>
        <a:spcAft>
          <a:spcPct val="0"/>
        </a:spcAft>
        <a:buClr>
          <a:srgbClr val="0033CC"/>
        </a:buClr>
        <a:buSzPct val="110000"/>
        <a:buFont typeface="Arial" charset="0"/>
        <a:buChar char="•"/>
        <a:defRPr sz="3000" kern="1200">
          <a:solidFill>
            <a:srgbClr val="072C62"/>
          </a:solidFill>
          <a:latin typeface="Arial" panose="020B0604020202020204" pitchFamily="34" charset="0"/>
          <a:ea typeface="+mn-ea"/>
          <a:cs typeface="Arial" panose="020B0604020202020204" pitchFamily="34" charset="0"/>
        </a:defRPr>
      </a:lvl4pPr>
      <a:lvl5pPr marL="1431925" indent="-288925" algn="l" rtl="0" eaLnBrk="0" fontAlgn="base" hangingPunct="0">
        <a:spcBef>
          <a:spcPts val="3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ebmail.ubishops.ca/owa/redir.aspx?C=MkDS-_cByGk9r8i29FXNDEKbXOXsOQxxHY2S4VIn49ANXfw50CfWCA..&amp;URL=http://www.transitionresourceguide.ca/" TargetMode="External"/><Relationship Id="rId2" Type="http://schemas.openxmlformats.org/officeDocument/2006/relationships/hyperlink" Target="https://www.queensu.ca/rarc/transition-programs-and-services/olts-stomp"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adaptech.or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mailto:ahavel@dawsoncollege.qc.ca"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ctrTitle"/>
          </p:nvPr>
        </p:nvSpPr>
        <p:spPr>
          <a:xfrm>
            <a:off x="515938" y="260648"/>
            <a:ext cx="8112125" cy="2212975"/>
          </a:xfrm>
        </p:spPr>
        <p:txBody>
          <a:bodyPr anchor="ctr"/>
          <a:lstStyle/>
          <a:p>
            <a:pPr algn="ctr"/>
            <a:r>
              <a:rPr lang="en-US" altLang="en-US" sz="3600" dirty="0" smtClean="0">
                <a:solidFill>
                  <a:srgbClr val="0033CC"/>
                </a:solidFill>
                <a:effectLst/>
                <a:latin typeface="Arial" charset="0"/>
                <a:cs typeface="Arial" charset="0"/>
              </a:rPr>
              <a:t>Transitions </a:t>
            </a:r>
            <a:r>
              <a:rPr lang="en-US" altLang="en-US" sz="3600" dirty="0">
                <a:solidFill>
                  <a:srgbClr val="0033CC"/>
                </a:solidFill>
                <a:effectLst/>
                <a:latin typeface="Arial" charset="0"/>
                <a:cs typeface="Arial" charset="0"/>
              </a:rPr>
              <a:t>for students with disabilities and technology: </a:t>
            </a:r>
            <a:r>
              <a:rPr lang="en-US" altLang="en-US" sz="3600" dirty="0" smtClean="0">
                <a:solidFill>
                  <a:srgbClr val="0033CC"/>
                </a:solidFill>
                <a:effectLst/>
                <a:latin typeface="Arial" charset="0"/>
                <a:cs typeface="Arial" charset="0"/>
              </a:rPr>
              <a:t/>
            </a:r>
            <a:br>
              <a:rPr lang="en-US" altLang="en-US" sz="3600" dirty="0" smtClean="0">
                <a:solidFill>
                  <a:srgbClr val="0033CC"/>
                </a:solidFill>
                <a:effectLst/>
                <a:latin typeface="Arial" charset="0"/>
                <a:cs typeface="Arial" charset="0"/>
              </a:rPr>
            </a:br>
            <a:r>
              <a:rPr lang="en-US" altLang="en-US" sz="3600" dirty="0" smtClean="0">
                <a:solidFill>
                  <a:srgbClr val="0033CC"/>
                </a:solidFill>
                <a:effectLst/>
                <a:latin typeface="Arial" charset="0"/>
                <a:cs typeface="Arial" charset="0"/>
              </a:rPr>
              <a:t>Better in Theory than Practice</a:t>
            </a:r>
            <a:endParaRPr lang="en-US" altLang="en-US" sz="3600" dirty="0">
              <a:solidFill>
                <a:srgbClr val="0033CC"/>
              </a:solidFill>
              <a:effectLst/>
              <a:latin typeface="Arial" charset="0"/>
              <a:cs typeface="Arial" charset="0"/>
            </a:endParaRPr>
          </a:p>
        </p:txBody>
      </p:sp>
      <p:sp>
        <p:nvSpPr>
          <p:cNvPr id="4100" name="Connecteur droit 28" descr="blue separator line" title="blue separator line"/>
          <p:cNvSpPr>
            <a:spLocks noChangeShapeType="1"/>
          </p:cNvSpPr>
          <p:nvPr/>
        </p:nvSpPr>
        <p:spPr bwMode="auto">
          <a:xfrm>
            <a:off x="457200" y="2925763"/>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CA"/>
          </a:p>
        </p:txBody>
      </p:sp>
      <p:sp>
        <p:nvSpPr>
          <p:cNvPr id="3" name="Sous-titre 2"/>
          <p:cNvSpPr>
            <a:spLocks noGrp="1"/>
          </p:cNvSpPr>
          <p:nvPr>
            <p:ph type="subTitle" idx="1"/>
          </p:nvPr>
        </p:nvSpPr>
        <p:spPr>
          <a:xfrm>
            <a:off x="107950" y="3199109"/>
            <a:ext cx="8928100" cy="1944216"/>
          </a:xfrm>
        </p:spPr>
        <p:txBody>
          <a:bodyPr>
            <a:normAutofit fontScale="85000" lnSpcReduction="20000"/>
          </a:bodyPr>
          <a:lstStyle/>
          <a:p>
            <a:pPr algn="ctr">
              <a:lnSpc>
                <a:spcPts val="2000"/>
              </a:lnSpc>
              <a:spcAft>
                <a:spcPts val="600"/>
              </a:spcAft>
              <a:defRPr/>
            </a:pPr>
            <a:r>
              <a:rPr lang="en-US" sz="2800" dirty="0" smtClean="0">
                <a:solidFill>
                  <a:srgbClr val="002060"/>
                </a:solidFill>
                <a:latin typeface="Arial" panose="020B0604020202020204" pitchFamily="34" charset="0"/>
                <a:cs typeface="Arial" panose="020B0604020202020204" pitchFamily="34" charset="0"/>
              </a:rPr>
              <a:t>Alice Havel, Catherine Fichten, Laura King, </a:t>
            </a:r>
          </a:p>
          <a:p>
            <a:pPr algn="ctr">
              <a:lnSpc>
                <a:spcPts val="2000"/>
              </a:lnSpc>
              <a:spcAft>
                <a:spcPts val="600"/>
              </a:spcAft>
              <a:defRPr/>
            </a:pPr>
            <a:r>
              <a:rPr lang="en-US" sz="2800" dirty="0" smtClean="0">
                <a:solidFill>
                  <a:srgbClr val="002060"/>
                </a:solidFill>
                <a:latin typeface="Arial" panose="020B0604020202020204" pitchFamily="34" charset="0"/>
                <a:cs typeface="Arial" panose="020B0604020202020204" pitchFamily="34" charset="0"/>
              </a:rPr>
              <a:t>Mary Jorgensen</a:t>
            </a:r>
            <a:endParaRPr lang="en-US" sz="2800" dirty="0">
              <a:solidFill>
                <a:srgbClr val="002060"/>
              </a:solidFill>
              <a:latin typeface="Arial" panose="020B0604020202020204" pitchFamily="34" charset="0"/>
              <a:cs typeface="Arial" panose="020B0604020202020204" pitchFamily="34" charset="0"/>
            </a:endParaRPr>
          </a:p>
          <a:p>
            <a:pPr algn="ctr">
              <a:lnSpc>
                <a:spcPts val="2000"/>
              </a:lnSpc>
              <a:spcAft>
                <a:spcPts val="0"/>
              </a:spcAft>
              <a:buFont typeface="Arial" panose="020B0604020202020204" pitchFamily="34" charset="0"/>
              <a:buNone/>
              <a:defRPr/>
            </a:pPr>
            <a:endParaRPr lang="en-US" sz="1900" dirty="0">
              <a:solidFill>
                <a:srgbClr val="002060"/>
              </a:solidFill>
              <a:latin typeface="Arial" panose="020B0604020202020204" pitchFamily="34" charset="0"/>
              <a:cs typeface="Arial" panose="020B0604020202020204" pitchFamily="34" charset="0"/>
            </a:endParaRPr>
          </a:p>
          <a:p>
            <a:pPr algn="ctr" eaLnBrk="1" hangingPunct="1">
              <a:spcBef>
                <a:spcPct val="0"/>
              </a:spcBef>
              <a:buClrTx/>
              <a:buSzTx/>
              <a:defRPr/>
            </a:pPr>
            <a:r>
              <a:rPr lang="en-US" altLang="en-US" sz="1900" dirty="0" smtClean="0">
                <a:solidFill>
                  <a:srgbClr val="002060"/>
                </a:solidFill>
                <a:latin typeface="Arial" panose="020B0604020202020204" pitchFamily="34" charset="0"/>
                <a:cs typeface="Arial" panose="020B0604020202020204" pitchFamily="34" charset="0"/>
              </a:rPr>
              <a:t>4</a:t>
            </a:r>
            <a:r>
              <a:rPr lang="en-US" altLang="en-US" sz="1900" baseline="30000" dirty="0" smtClean="0">
                <a:solidFill>
                  <a:srgbClr val="002060"/>
                </a:solidFill>
                <a:latin typeface="Arial" panose="020B0604020202020204" pitchFamily="34" charset="0"/>
                <a:cs typeface="Arial" panose="020B0604020202020204" pitchFamily="34" charset="0"/>
              </a:rPr>
              <a:t>th</a:t>
            </a:r>
            <a:r>
              <a:rPr lang="en-US" altLang="en-US" sz="1900" dirty="0" smtClean="0">
                <a:solidFill>
                  <a:srgbClr val="002060"/>
                </a:solidFill>
                <a:latin typeface="Arial" panose="020B0604020202020204" pitchFamily="34" charset="0"/>
                <a:cs typeface="Arial" panose="020B0604020202020204" pitchFamily="34" charset="0"/>
              </a:rPr>
              <a:t> Ed-ICT International Network Symposium, Hagen, Germany</a:t>
            </a:r>
            <a:endParaRPr lang="en-US" altLang="en-US" sz="1900" dirty="0">
              <a:solidFill>
                <a:srgbClr val="002060"/>
              </a:solidFill>
              <a:latin typeface="Arial" panose="020B0604020202020204" pitchFamily="34" charset="0"/>
              <a:cs typeface="Arial" panose="020B0604020202020204" pitchFamily="34" charset="0"/>
            </a:endParaRPr>
          </a:p>
          <a:p>
            <a:pPr algn="ctr" eaLnBrk="1" hangingPunct="1">
              <a:spcBef>
                <a:spcPct val="0"/>
              </a:spcBef>
              <a:buClrTx/>
              <a:buSzTx/>
              <a:defRPr/>
            </a:pPr>
            <a:r>
              <a:rPr lang="en-US" altLang="en-US" sz="1900" dirty="0" smtClean="0">
                <a:solidFill>
                  <a:srgbClr val="002060"/>
                </a:solidFill>
                <a:latin typeface="Arial" panose="020B0604020202020204" pitchFamily="34" charset="0"/>
                <a:cs typeface="Arial" panose="020B0604020202020204" pitchFamily="34" charset="0"/>
              </a:rPr>
              <a:t>October 16, 2018</a:t>
            </a:r>
          </a:p>
          <a:p>
            <a:pPr algn="ctr" eaLnBrk="1" hangingPunct="1">
              <a:spcBef>
                <a:spcPct val="0"/>
              </a:spcBef>
              <a:buClrTx/>
              <a:buSzTx/>
              <a:defRPr/>
            </a:pPr>
            <a:endParaRPr lang="en-US" altLang="en-US" sz="1900" dirty="0" smtClean="0">
              <a:solidFill>
                <a:srgbClr val="002060"/>
              </a:solidFill>
              <a:latin typeface="Arial" panose="020B0604020202020204" pitchFamily="34" charset="0"/>
              <a:cs typeface="Arial" panose="020B0604020202020204" pitchFamily="34" charset="0"/>
            </a:endParaRPr>
          </a:p>
          <a:p>
            <a:pPr algn="ctr" eaLnBrk="1" hangingPunct="1">
              <a:spcBef>
                <a:spcPct val="0"/>
              </a:spcBef>
              <a:buClrTx/>
              <a:buSzTx/>
              <a:defRPr/>
            </a:pPr>
            <a:r>
              <a:rPr lang="en-US" altLang="en-US" sz="1900" dirty="0">
                <a:solidFill>
                  <a:srgbClr val="002060"/>
                </a:solidFill>
                <a:latin typeface="Arial" panose="020B0604020202020204" pitchFamily="34" charset="0"/>
                <a:cs typeface="Arial" panose="020B0604020202020204" pitchFamily="34" charset="0"/>
              </a:rPr>
              <a:t>Retrieved from http://ed-ict.com/wp-content/uploads/2018/10/Canada.pptx</a:t>
            </a:r>
          </a:p>
          <a:p>
            <a:pPr algn="ctr">
              <a:lnSpc>
                <a:spcPts val="2000"/>
              </a:lnSpc>
              <a:spcAft>
                <a:spcPts val="0"/>
              </a:spcAft>
              <a:buFont typeface="Arial" panose="020B0604020202020204" pitchFamily="34" charset="0"/>
              <a:buNone/>
              <a:defRPr/>
            </a:pPr>
            <a:endParaRPr lang="en-US" sz="1900" dirty="0">
              <a:solidFill>
                <a:schemeClr val="tx2"/>
              </a:solidFill>
              <a:latin typeface="Arial" panose="020B0604020202020204" pitchFamily="34" charset="0"/>
              <a:cs typeface="Arial" panose="020B0604020202020204" pitchFamily="34" charset="0"/>
            </a:endParaRPr>
          </a:p>
        </p:txBody>
      </p:sp>
      <p:pic>
        <p:nvPicPr>
          <p:cNvPr id="9" name="Picture 2" descr="Creative Commons License: Attribution - Non Commercia l- No Derivatives 4.0 International" title="Creative Commons License"/>
          <p:cNvPicPr>
            <a:picLocks noChangeAspect="1" noChangeArrowheads="1"/>
          </p:cNvPicPr>
          <p:nvPr/>
        </p:nvPicPr>
        <p:blipFill>
          <a:blip r:embed="rId3"/>
          <a:srcRect/>
          <a:stretch>
            <a:fillRect/>
          </a:stretch>
        </p:blipFill>
        <p:spPr bwMode="auto">
          <a:xfrm>
            <a:off x="4054475" y="5376865"/>
            <a:ext cx="1035050" cy="360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descr="Dawson College logo. Copyright is https://www.crowdrise.com/campusteamdawson1" title="Dawson College logo"/>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457200" y="6201569"/>
            <a:ext cx="1282700" cy="398462"/>
          </a:xfrm>
          <a:prstGeom prst="rect">
            <a:avLst/>
          </a:prstGeom>
          <a:noFill/>
          <a:ln w="9525">
            <a:noFill/>
            <a:miter lim="800000"/>
            <a:headEnd/>
            <a:tailEnd/>
          </a:ln>
        </p:spPr>
      </p:pic>
      <p:pic>
        <p:nvPicPr>
          <p:cNvPr id="1026" name="Picture 2" descr="Globe with lines connecting different countries. Copyright is http://ed-ict.com/" title="Ed-ICT International Network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35542" y="6030913"/>
            <a:ext cx="923718" cy="73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25" descr="Adaptech logo blue. Copyright is http://www.adaptech.org/" title="Adaptech logo"/>
          <p:cNvPicPr>
            <a:picLocks noChangeAspect="1" noChangeArrowheads="1"/>
          </p:cNvPicPr>
          <p:nvPr/>
        </p:nvPicPr>
        <p:blipFill>
          <a:blip r:embed="rId6">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5254902" y="6048375"/>
            <a:ext cx="631825"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Cégep André-Laurendeau logo. Copyright is https://fr.wikipedia.org/wiki/Fichier:Logo_du_C%C3%A9gep_Andr%C3%A9-Laurendeau.svg" title="Cégep André-Laurendeau logo"/>
          <p:cNvPicPr>
            <a:picLocks noChangeAspect="1" noChangeArrowheads="1"/>
          </p:cNvPicPr>
          <p:nvPr/>
        </p:nvPicPr>
        <p:blipFill>
          <a:blip r:embed="rId7">
            <a:clrChange>
              <a:clrFrom>
                <a:srgbClr val="FFFFFF"/>
              </a:clrFrom>
              <a:clrTo>
                <a:srgbClr val="FFFFFF">
                  <a:alpha val="0"/>
                </a:srgbClr>
              </a:clrTo>
            </a:clrChange>
          </a:blip>
          <a:srcRect/>
          <a:stretch>
            <a:fillRect/>
          </a:stretch>
        </p:blipFill>
        <p:spPr bwMode="auto">
          <a:xfrm>
            <a:off x="7182370" y="6145213"/>
            <a:ext cx="1519238"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79513" y="116632"/>
            <a:ext cx="8784976" cy="461665"/>
          </a:xfrm>
          <a:prstGeom prst="rect">
            <a:avLst/>
          </a:prstGeom>
          <a:noFill/>
        </p:spPr>
        <p:txBody>
          <a:bodyPr wrap="square" rtlCol="0">
            <a:spAutoFit/>
          </a:bodyPr>
          <a:lstStyle/>
          <a:p>
            <a:r>
              <a:rPr lang="en-US" sz="1200" dirty="0" smtClean="0"/>
              <a:t>Havel, A., Fichten, C., King, L., &amp; Jorgensen, M. (2018, October). Transitions for students with disabilities and technology: Better in theory </a:t>
            </a:r>
            <a:r>
              <a:rPr lang="en-US" sz="1200" dirty="0"/>
              <a:t>than practice. Presentation at the 4th Ed-ICT International Network Symposium, Hagen, </a:t>
            </a:r>
            <a:r>
              <a:rPr lang="en-US" sz="1200"/>
              <a:t>Germany</a:t>
            </a:r>
            <a:r>
              <a:rPr lang="en-US" sz="1200" smtClean="0"/>
              <a:t>.</a:t>
            </a:r>
            <a:endParaRPr lang="en-US" sz="1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88640"/>
            <a:ext cx="8686800" cy="684213"/>
          </a:xfrm>
        </p:spPr>
        <p:txBody>
          <a:bodyPr/>
          <a:lstStyle/>
          <a:p>
            <a:r>
              <a:rPr lang="en-US" dirty="0" smtClean="0"/>
              <a:t>Technology / Transition Summary</a:t>
            </a:r>
            <a:endParaRPr lang="en-US" dirty="0"/>
          </a:p>
        </p:txBody>
      </p:sp>
      <p:grpSp>
        <p:nvGrpSpPr>
          <p:cNvPr id="3" name="Group 2" descr="Diagram summarizing how technology is used in transition at different levels of education and in different services to help students. Primary and secondary: school board purchased, school loaned, ministry approved, minimal training; Postsecondary / tertiary: student provides device, institution loans software, needs-based accommodation, assistive technologist; Rehabilitation: government approved list, one time purchase; only for some disabilities, training integrated; Work: multiple funding sources, adapted work stations, work related software, no training  " title="Technology / transition summary"/>
          <p:cNvGrpSpPr/>
          <p:nvPr/>
        </p:nvGrpSpPr>
        <p:grpSpPr>
          <a:xfrm>
            <a:off x="142431" y="1247301"/>
            <a:ext cx="8859138" cy="5013920"/>
            <a:chOff x="208662" y="1196752"/>
            <a:chExt cx="8859138" cy="5013920"/>
          </a:xfrm>
        </p:grpSpPr>
        <p:sp>
          <p:nvSpPr>
            <p:cNvPr id="5" name="Rounded Rectangle 4" title="Technology / Transition Summary"/>
            <p:cNvSpPr/>
            <p:nvPr/>
          </p:nvSpPr>
          <p:spPr>
            <a:xfrm>
              <a:off x="208662" y="1196752"/>
              <a:ext cx="4003297" cy="2133600"/>
            </a:xfrm>
            <a:prstGeom prst="roundRect">
              <a:avLst/>
            </a:prstGeom>
            <a:noFill/>
            <a:ln w="25400" cap="flat" cmpd="sng" algn="ctr">
              <a:solidFill>
                <a:srgbClr val="4F81BD">
                  <a:shade val="50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smtClean="0">
                  <a:ln>
                    <a:noFill/>
                  </a:ln>
                  <a:solidFill>
                    <a:prstClr val="black"/>
                  </a:solidFill>
                  <a:effectLst/>
                  <a:uLnTx/>
                  <a:uFillTx/>
                  <a:latin typeface="Calibri"/>
                  <a:ea typeface="+mn-ea"/>
                  <a:cs typeface="+mn-cs"/>
                </a:rPr>
                <a:t>Primary &amp; Secondary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0" cap="none" spc="0" normalizeH="0" baseline="0" noProof="0" dirty="0" smtClean="0">
                  <a:ln>
                    <a:noFill/>
                  </a:ln>
                  <a:solidFill>
                    <a:prstClr val="black"/>
                  </a:solidFill>
                  <a:effectLst/>
                  <a:uLnTx/>
                  <a:uFillTx/>
                  <a:latin typeface="Calibri"/>
                  <a:ea typeface="+mn-ea"/>
                  <a:cs typeface="+mn-cs"/>
                </a:rPr>
                <a:t>School board purchased</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0" cap="none" spc="0" normalizeH="0" baseline="0" noProof="0" dirty="0" smtClean="0">
                  <a:ln>
                    <a:noFill/>
                  </a:ln>
                  <a:solidFill>
                    <a:prstClr val="black"/>
                  </a:solidFill>
                  <a:effectLst/>
                  <a:uLnTx/>
                  <a:uFillTx/>
                  <a:latin typeface="Calibri"/>
                  <a:ea typeface="+mn-ea"/>
                  <a:cs typeface="+mn-cs"/>
                </a:rPr>
                <a:t>School loaned</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0" cap="none" spc="0" normalizeH="0" baseline="0" noProof="0" dirty="0" smtClean="0">
                  <a:ln>
                    <a:noFill/>
                  </a:ln>
                  <a:solidFill>
                    <a:prstClr val="black"/>
                  </a:solidFill>
                  <a:effectLst/>
                  <a:uLnTx/>
                  <a:uFillTx/>
                  <a:latin typeface="Calibri"/>
                  <a:ea typeface="+mn-ea"/>
                  <a:cs typeface="+mn-cs"/>
                </a:rPr>
                <a:t>Ministry approved</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0" cap="none" spc="0" normalizeH="0" baseline="0" noProof="0" dirty="0" smtClean="0">
                  <a:ln>
                    <a:noFill/>
                  </a:ln>
                  <a:solidFill>
                    <a:prstClr val="black"/>
                  </a:solidFill>
                  <a:effectLst/>
                  <a:uLnTx/>
                  <a:uFillTx/>
                  <a:latin typeface="Calibri"/>
                  <a:ea typeface="+mn-ea"/>
                  <a:cs typeface="+mn-cs"/>
                </a:rPr>
                <a:t>Minimal training</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6" name="Rounded Rectangle 5"/>
            <p:cNvSpPr/>
            <p:nvPr/>
          </p:nvSpPr>
          <p:spPr>
            <a:xfrm>
              <a:off x="208662" y="4077072"/>
              <a:ext cx="4003297" cy="2133600"/>
            </a:xfrm>
            <a:prstGeom prst="roundRect">
              <a:avLst/>
            </a:prstGeom>
            <a:noFill/>
            <a:ln w="25400" cap="flat" cmpd="sng" algn="ctr">
              <a:solidFill>
                <a:srgbClr val="4F81BD">
                  <a:shade val="50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smtClean="0">
                  <a:ln>
                    <a:noFill/>
                  </a:ln>
                  <a:solidFill>
                    <a:prstClr val="black"/>
                  </a:solidFill>
                  <a:effectLst/>
                  <a:uLnTx/>
                  <a:uFillTx/>
                  <a:latin typeface="Calibri"/>
                  <a:ea typeface="+mn-ea"/>
                  <a:cs typeface="+mn-cs"/>
                </a:rPr>
                <a:t>Rehabilitation</a:t>
              </a:r>
              <a:r>
                <a:rPr kumimoji="0" lang="en-US" sz="1800" b="1" i="0" u="none" strike="noStrike" kern="0" cap="none" spc="0" normalizeH="0" baseline="0" noProof="0" dirty="0" smtClean="0">
                  <a:ln>
                    <a:noFill/>
                  </a:ln>
                  <a:solidFill>
                    <a:prstClr val="black"/>
                  </a:solidFill>
                  <a:effectLst/>
                  <a:uLnTx/>
                  <a:uFillTx/>
                  <a:latin typeface="Calibri"/>
                  <a:ea typeface="+mn-ea"/>
                  <a:cs typeface="+mn-cs"/>
                </a:rPr>
                <a:t>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0" cap="none" spc="0" normalizeH="0" baseline="0" noProof="0" dirty="0" smtClean="0">
                  <a:ln>
                    <a:noFill/>
                  </a:ln>
                  <a:solidFill>
                    <a:prstClr val="black"/>
                  </a:solidFill>
                  <a:effectLst/>
                  <a:uLnTx/>
                  <a:uFillTx/>
                  <a:latin typeface="Calibri"/>
                  <a:ea typeface="+mn-ea"/>
                  <a:cs typeface="+mn-cs"/>
                </a:rPr>
                <a:t>Government approved list</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0" cap="none" spc="0" normalizeH="0" baseline="0" noProof="0" dirty="0" smtClean="0">
                  <a:ln>
                    <a:noFill/>
                  </a:ln>
                  <a:solidFill>
                    <a:prstClr val="black"/>
                  </a:solidFill>
                  <a:effectLst/>
                  <a:uLnTx/>
                  <a:uFillTx/>
                  <a:latin typeface="Calibri"/>
                  <a:ea typeface="+mn-ea"/>
                  <a:cs typeface="+mn-cs"/>
                </a:rPr>
                <a:t>One time purchase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kern="0" dirty="0" smtClean="0">
                  <a:solidFill>
                    <a:prstClr val="black"/>
                  </a:solidFill>
                  <a:latin typeface="Calibri"/>
                  <a:cs typeface="+mn-cs"/>
                </a:rPr>
                <a:t>Only for some disabilities</a:t>
              </a:r>
              <a:endParaRPr kumimoji="0" lang="en-US" sz="2200" b="0" i="0" u="none" strike="noStrike" kern="0" cap="none" spc="0" normalizeH="0" baseline="0" noProof="0" dirty="0" smtClean="0">
                <a:ln>
                  <a:noFill/>
                </a:ln>
                <a:solidFill>
                  <a:prstClr val="black"/>
                </a:solidFill>
                <a:effectLst/>
                <a:uLnTx/>
                <a:uFillTx/>
                <a:latin typeface="Calibri"/>
                <a:ea typeface="+mn-ea"/>
                <a:cs typeface="+mn-cs"/>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0" cap="none" spc="0" normalizeH="0" baseline="0" noProof="0" dirty="0" smtClean="0">
                  <a:ln>
                    <a:noFill/>
                  </a:ln>
                  <a:solidFill>
                    <a:prstClr val="black"/>
                  </a:solidFill>
                  <a:effectLst/>
                  <a:uLnTx/>
                  <a:uFillTx/>
                  <a:latin typeface="Calibri"/>
                  <a:ea typeface="+mn-ea"/>
                  <a:cs typeface="+mn-cs"/>
                </a:rPr>
                <a:t>Training integrated</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7" name="Rounded Rectangle 6"/>
            <p:cNvSpPr/>
            <p:nvPr/>
          </p:nvSpPr>
          <p:spPr>
            <a:xfrm>
              <a:off x="4953000" y="1196752"/>
              <a:ext cx="4114800" cy="2133600"/>
            </a:xfrm>
            <a:prstGeom prst="roundRect">
              <a:avLst/>
            </a:prstGeom>
            <a:noFill/>
            <a:ln w="25400" cap="flat" cmpd="sng" algn="ctr">
              <a:solidFill>
                <a:srgbClr val="4F81BD">
                  <a:shade val="50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smtClean="0">
                  <a:ln>
                    <a:noFill/>
                  </a:ln>
                  <a:solidFill>
                    <a:prstClr val="black"/>
                  </a:solidFill>
                  <a:effectLst/>
                  <a:uLnTx/>
                  <a:uFillTx/>
                  <a:latin typeface="Calibri"/>
                  <a:ea typeface="+mn-ea"/>
                  <a:cs typeface="+mn-cs"/>
                </a:rPr>
                <a:t>Postsecondary / Tertiary</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kern="0" dirty="0" smtClean="0">
                  <a:solidFill>
                    <a:prstClr val="black"/>
                  </a:solidFill>
                  <a:latin typeface="Calibri"/>
                  <a:cs typeface="+mn-cs"/>
                </a:rPr>
                <a:t>Student</a:t>
              </a:r>
              <a:r>
                <a:rPr kumimoji="0" lang="en-US" sz="2200" b="0" i="0" u="none" strike="noStrike" kern="0" cap="none" spc="0" normalizeH="0" baseline="0" noProof="0" dirty="0" smtClean="0">
                  <a:ln>
                    <a:noFill/>
                  </a:ln>
                  <a:solidFill>
                    <a:prstClr val="black"/>
                  </a:solidFill>
                  <a:effectLst/>
                  <a:uLnTx/>
                  <a:uFillTx/>
                  <a:latin typeface="Calibri"/>
                  <a:ea typeface="+mn-ea"/>
                  <a:cs typeface="+mn-cs"/>
                </a:rPr>
                <a:t> provides device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0" cap="none" spc="0" normalizeH="0" baseline="0" noProof="0" dirty="0" smtClean="0">
                  <a:ln>
                    <a:noFill/>
                  </a:ln>
                  <a:solidFill>
                    <a:prstClr val="black"/>
                  </a:solidFill>
                  <a:effectLst/>
                  <a:uLnTx/>
                  <a:uFillTx/>
                  <a:latin typeface="Calibri"/>
                  <a:ea typeface="+mn-ea"/>
                  <a:cs typeface="+mn-cs"/>
                </a:rPr>
                <a:t>Institution loans software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0" cap="none" spc="0" normalizeH="0" baseline="0" noProof="0" dirty="0" smtClean="0">
                  <a:ln>
                    <a:noFill/>
                  </a:ln>
                  <a:solidFill>
                    <a:prstClr val="black"/>
                  </a:solidFill>
                  <a:effectLst/>
                  <a:uLnTx/>
                  <a:uFillTx/>
                  <a:latin typeface="Calibri"/>
                  <a:ea typeface="+mn-ea"/>
                  <a:cs typeface="+mn-cs"/>
                </a:rPr>
                <a:t>Needs-based accommodation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0" cap="none" spc="0" normalizeH="0" baseline="0" noProof="0" dirty="0" smtClean="0">
                  <a:ln>
                    <a:noFill/>
                  </a:ln>
                  <a:solidFill>
                    <a:prstClr val="black"/>
                  </a:solidFill>
                  <a:effectLst/>
                  <a:uLnTx/>
                  <a:uFillTx/>
                  <a:latin typeface="Calibri"/>
                  <a:ea typeface="+mn-ea"/>
                  <a:cs typeface="+mn-cs"/>
                </a:rPr>
                <a:t>Assistive technologist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8" name="Rounded Rectangle 7"/>
            <p:cNvSpPr/>
            <p:nvPr/>
          </p:nvSpPr>
          <p:spPr>
            <a:xfrm>
              <a:off x="4953000" y="4077072"/>
              <a:ext cx="4114800" cy="2133600"/>
            </a:xfrm>
            <a:prstGeom prst="roundRect">
              <a:avLst/>
            </a:prstGeom>
            <a:noFill/>
            <a:ln w="25400" cap="flat" cmpd="sng" algn="ctr">
              <a:solidFill>
                <a:srgbClr val="4F81BD">
                  <a:shade val="50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smtClean="0">
                  <a:ln>
                    <a:noFill/>
                  </a:ln>
                  <a:solidFill>
                    <a:prstClr val="black"/>
                  </a:solidFill>
                  <a:effectLst/>
                  <a:uLnTx/>
                  <a:uFillTx/>
                  <a:latin typeface="Calibri"/>
                  <a:ea typeface="+mn-ea"/>
                  <a:cs typeface="+mn-cs"/>
                </a:rPr>
                <a:t>Work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0" cap="none" spc="0" normalizeH="0" baseline="0" noProof="0" dirty="0" smtClean="0">
                  <a:ln>
                    <a:noFill/>
                  </a:ln>
                  <a:solidFill>
                    <a:prstClr val="black"/>
                  </a:solidFill>
                  <a:effectLst/>
                  <a:uLnTx/>
                  <a:uFillTx/>
                  <a:latin typeface="Calibri"/>
                  <a:ea typeface="+mn-ea"/>
                  <a:cs typeface="+mn-cs"/>
                </a:rPr>
                <a:t>Multiple funding sources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0" cap="none" spc="0" normalizeH="0" baseline="0" noProof="0" dirty="0" smtClean="0">
                  <a:ln>
                    <a:noFill/>
                  </a:ln>
                  <a:solidFill>
                    <a:prstClr val="black"/>
                  </a:solidFill>
                  <a:effectLst/>
                  <a:uLnTx/>
                  <a:uFillTx/>
                  <a:latin typeface="Calibri"/>
                  <a:ea typeface="+mn-ea"/>
                  <a:cs typeface="+mn-cs"/>
                </a:rPr>
                <a:t>Adapted work stations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0" cap="none" spc="0" normalizeH="0" baseline="0" noProof="0" dirty="0" smtClean="0">
                  <a:ln>
                    <a:noFill/>
                  </a:ln>
                  <a:solidFill>
                    <a:prstClr val="black"/>
                  </a:solidFill>
                  <a:effectLst/>
                  <a:uLnTx/>
                  <a:uFillTx/>
                  <a:latin typeface="Calibri"/>
                  <a:ea typeface="+mn-ea"/>
                  <a:cs typeface="+mn-cs"/>
                </a:rPr>
                <a:t>Work related software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0" cap="none" spc="0" normalizeH="0" baseline="0" noProof="0" dirty="0" smtClean="0">
                  <a:ln>
                    <a:noFill/>
                  </a:ln>
                  <a:solidFill>
                    <a:prstClr val="black"/>
                  </a:solidFill>
                  <a:effectLst/>
                  <a:uLnTx/>
                  <a:uFillTx/>
                  <a:latin typeface="Calibri"/>
                  <a:ea typeface="+mn-ea"/>
                  <a:cs typeface="+mn-cs"/>
                </a:rPr>
                <a:t>No training</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9" name="Rectangle 8"/>
            <p:cNvSpPr/>
            <p:nvPr/>
          </p:nvSpPr>
          <p:spPr>
            <a:xfrm>
              <a:off x="3777399" y="3415553"/>
              <a:ext cx="1589202" cy="533400"/>
            </a:xfrm>
            <a:prstGeom prst="rect">
              <a:avLst/>
            </a:prstGeom>
            <a:no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smtClean="0">
                  <a:ln>
                    <a:noFill/>
                  </a:ln>
                  <a:solidFill>
                    <a:prstClr val="black"/>
                  </a:solidFill>
                  <a:effectLst/>
                  <a:uLnTx/>
                  <a:uFillTx/>
                  <a:latin typeface="Calibri"/>
                  <a:ea typeface="+mn-ea"/>
                  <a:cs typeface="+mn-cs"/>
                </a:rPr>
                <a:t>Student</a:t>
              </a:r>
            </a:p>
          </p:txBody>
        </p:sp>
      </p:grpSp>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10</a:t>
            </a:fld>
            <a:endParaRPr lang="fr-FR" altLang="fr-FR"/>
          </a:p>
        </p:txBody>
      </p:sp>
    </p:spTree>
    <p:extLst>
      <p:ext uri="{BB962C8B-B14F-4D97-AF65-F5344CB8AC3E}">
        <p14:creationId xmlns:p14="http://schemas.microsoft.com/office/powerpoint/2010/main" val="2869689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684213"/>
          </a:xfrm>
        </p:spPr>
        <p:txBody>
          <a:bodyPr/>
          <a:lstStyle/>
          <a:p>
            <a:r>
              <a:rPr lang="en-US" dirty="0"/>
              <a:t>Promising practices</a:t>
            </a:r>
          </a:p>
        </p:txBody>
      </p:sp>
      <p:sp>
        <p:nvSpPr>
          <p:cNvPr id="3" name="Content Placeholder 2"/>
          <p:cNvSpPr>
            <a:spLocks noGrp="1"/>
          </p:cNvSpPr>
          <p:nvPr>
            <p:ph sz="quarter" idx="1"/>
          </p:nvPr>
        </p:nvSpPr>
        <p:spPr>
          <a:xfrm>
            <a:off x="143508" y="1196752"/>
            <a:ext cx="8856984" cy="4888200"/>
          </a:xfrm>
        </p:spPr>
        <p:txBody>
          <a:bodyPr/>
          <a:lstStyle/>
          <a:p>
            <a:pPr lvl="0">
              <a:spcAft>
                <a:spcPts val="500"/>
              </a:spcAft>
            </a:pPr>
            <a:r>
              <a:rPr lang="en-US" sz="3500" dirty="0"/>
              <a:t>Just-in-time</a:t>
            </a:r>
          </a:p>
          <a:p>
            <a:pPr lvl="1">
              <a:spcBef>
                <a:spcPts val="600"/>
              </a:spcBef>
              <a:spcAft>
                <a:spcPts val="500"/>
              </a:spcAft>
            </a:pPr>
            <a:r>
              <a:rPr lang="en-US" sz="3100" dirty="0"/>
              <a:t>Video capsules</a:t>
            </a:r>
          </a:p>
          <a:p>
            <a:pPr lvl="1">
              <a:spcBef>
                <a:spcPts val="600"/>
              </a:spcBef>
              <a:spcAft>
                <a:spcPts val="500"/>
              </a:spcAft>
            </a:pPr>
            <a:r>
              <a:rPr lang="en-US" dirty="0" smtClean="0"/>
              <a:t>FANDI </a:t>
            </a:r>
            <a:r>
              <a:rPr lang="en-US" dirty="0"/>
              <a:t>(Adaptech Research Network)</a:t>
            </a:r>
          </a:p>
          <a:p>
            <a:pPr lvl="0">
              <a:spcAft>
                <a:spcPts val="500"/>
              </a:spcAft>
            </a:pPr>
            <a:r>
              <a:rPr lang="en-US" sz="3500" dirty="0"/>
              <a:t>Mainstream tech &amp; transition programs</a:t>
            </a:r>
          </a:p>
          <a:p>
            <a:pPr marL="628650" lvl="2" indent="-361950">
              <a:spcBef>
                <a:spcPts val="600"/>
              </a:spcBef>
              <a:spcAft>
                <a:spcPts val="500"/>
              </a:spcAft>
            </a:pPr>
            <a:r>
              <a:rPr lang="en-US" sz="3100" dirty="0"/>
              <a:t>E.g. 1st semester office</a:t>
            </a:r>
          </a:p>
          <a:p>
            <a:pPr lvl="0">
              <a:spcAft>
                <a:spcPts val="500"/>
              </a:spcAft>
            </a:pPr>
            <a:r>
              <a:rPr lang="en-US" sz="3500" dirty="0"/>
              <a:t>Accessible design &amp; faculty awareness</a:t>
            </a:r>
          </a:p>
          <a:p>
            <a:pPr lvl="1">
              <a:spcBef>
                <a:spcPts val="600"/>
              </a:spcBef>
              <a:spcAft>
                <a:spcPts val="500"/>
              </a:spcAft>
            </a:pPr>
            <a:r>
              <a:rPr lang="en-US" dirty="0"/>
              <a:t>UD paradigm</a:t>
            </a:r>
          </a:p>
          <a:p>
            <a:pPr lvl="0">
              <a:spcAft>
                <a:spcPts val="500"/>
              </a:spcAft>
            </a:pPr>
            <a:r>
              <a:rPr lang="en-US" sz="3500" dirty="0"/>
              <a:t>Development of accessible online courses</a:t>
            </a:r>
          </a:p>
          <a:p>
            <a:pPr marL="0" indent="0">
              <a:spcBef>
                <a:spcPts val="1200"/>
              </a:spcBef>
              <a:spcAft>
                <a:spcPts val="1200"/>
              </a:spcAft>
              <a:buNone/>
            </a:pPr>
            <a:endParaRPr lang="en-US" dirty="0"/>
          </a:p>
        </p:txBody>
      </p:sp>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11</a:t>
            </a:fld>
            <a:endParaRPr lang="fr-FR" altLang="fr-FR"/>
          </a:p>
        </p:txBody>
      </p:sp>
    </p:spTree>
    <p:extLst>
      <p:ext uri="{BB962C8B-B14F-4D97-AF65-F5344CB8AC3E}">
        <p14:creationId xmlns:p14="http://schemas.microsoft.com/office/powerpoint/2010/main" val="2953978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dirty="0" smtClean="0"/>
              <a:t>References</a:t>
            </a:r>
            <a:endParaRPr lang="en-US" dirty="0"/>
          </a:p>
        </p:txBody>
      </p:sp>
      <p:sp>
        <p:nvSpPr>
          <p:cNvPr id="3" name="Content Placeholder 2"/>
          <p:cNvSpPr>
            <a:spLocks noGrp="1"/>
          </p:cNvSpPr>
          <p:nvPr>
            <p:ph sz="quarter" idx="1"/>
          </p:nvPr>
        </p:nvSpPr>
        <p:spPr>
          <a:xfrm>
            <a:off x="457200" y="1268760"/>
            <a:ext cx="8229600" cy="5040560"/>
          </a:xfrm>
        </p:spPr>
        <p:txBody>
          <a:bodyPr/>
          <a:lstStyle/>
          <a:p>
            <a:r>
              <a:rPr lang="en-US" sz="1600" baseline="30000" dirty="0"/>
              <a:t>1 </a:t>
            </a:r>
            <a:r>
              <a:rPr lang="en-US" sz="1600" dirty="0">
                <a:hlinkClick r:id="rId2"/>
              </a:rPr>
              <a:t>https://</a:t>
            </a:r>
            <a:r>
              <a:rPr lang="en-US" sz="1600" dirty="0" smtClean="0">
                <a:hlinkClick r:id="rId2"/>
              </a:rPr>
              <a:t>www.queensu.ca/rarc/transition-programs-and-services/olts-stomp</a:t>
            </a:r>
            <a:endParaRPr lang="en-US" sz="1600" dirty="0" smtClean="0"/>
          </a:p>
          <a:p>
            <a:r>
              <a:rPr lang="en-US" sz="1600" baseline="30000" dirty="0" smtClean="0"/>
              <a:t>2 </a:t>
            </a:r>
            <a:r>
              <a:rPr lang="en-CA" sz="1600" dirty="0">
                <a:latin typeface="Calibri"/>
                <a:hlinkClick r:id="rId3"/>
              </a:rPr>
              <a:t>http://www.transitionresourceguide.ca/</a:t>
            </a:r>
            <a:endParaRPr lang="en-US" sz="1600" baseline="30000" dirty="0"/>
          </a:p>
          <a:p>
            <a:r>
              <a:rPr lang="en-US" sz="1600" baseline="30000" dirty="0" smtClean="0"/>
              <a:t>3</a:t>
            </a:r>
            <a:r>
              <a:rPr lang="en-US" sz="1600" dirty="0" smtClean="0"/>
              <a:t> Fichten, C., King, L., Amsel, R., &amp; </a:t>
            </a:r>
            <a:r>
              <a:rPr lang="en-US" sz="1600" baseline="30000" dirty="0" smtClean="0"/>
              <a:t> </a:t>
            </a:r>
            <a:r>
              <a:rPr lang="en-US" sz="1600" dirty="0" err="1" smtClean="0">
                <a:latin typeface="Times New Roman"/>
                <a:ea typeface="Calibri"/>
              </a:rPr>
              <a:t>Vaikla</a:t>
            </a:r>
            <a:r>
              <a:rPr lang="en-US" sz="1600" dirty="0" smtClean="0">
                <a:latin typeface="Times New Roman"/>
                <a:ea typeface="Calibri"/>
              </a:rPr>
              <a:t>-Poldma, T., et at. (2013-2017). </a:t>
            </a:r>
            <a:r>
              <a:rPr lang="fr-FR" sz="1600" dirty="0"/>
              <a:t>Les perspectives des étudiants et des professeurs sur </a:t>
            </a:r>
            <a:r>
              <a:rPr lang="fr-FR" sz="1600" dirty="0" smtClean="0"/>
              <a:t>l’excellence </a:t>
            </a:r>
            <a:r>
              <a:rPr lang="fr-FR" sz="1600" dirty="0"/>
              <a:t>dans l’utilisation des TIC et du cyberapprentissage au </a:t>
            </a:r>
            <a:r>
              <a:rPr lang="fr-FR" sz="1600" dirty="0" smtClean="0"/>
              <a:t>collégial. Grant </a:t>
            </a:r>
            <a:r>
              <a:rPr lang="fr-FR" sz="1600" dirty="0" err="1" smtClean="0"/>
              <a:t>awarded</a:t>
            </a:r>
            <a:r>
              <a:rPr lang="fr-FR" sz="1600" dirty="0" smtClean="0"/>
              <a:t> by the </a:t>
            </a:r>
            <a:r>
              <a:rPr lang="fr-FR" sz="1600" dirty="0"/>
              <a:t>Fonds de recherche du Québec - Société et </a:t>
            </a:r>
            <a:r>
              <a:rPr lang="fr-FR" sz="1600" dirty="0" smtClean="0"/>
              <a:t>culture.</a:t>
            </a:r>
            <a:endParaRPr lang="en-US" sz="1600" baseline="30000" dirty="0" smtClean="0"/>
          </a:p>
          <a:p>
            <a:r>
              <a:rPr lang="en-US" sz="1600" baseline="30000" dirty="0"/>
              <a:t>4</a:t>
            </a:r>
            <a:r>
              <a:rPr lang="en-US" sz="1600" dirty="0" smtClean="0"/>
              <a:t> </a:t>
            </a:r>
            <a:r>
              <a:rPr lang="en-US" sz="1600" dirty="0"/>
              <a:t>Fichten, C. S., Nguyen, M. N., King, L., Barile, M., Havel, A., Mimouni, Z., Chauvin, A., Budd, J., Raymond, O., Juhel, J.-C., &amp; Asuncion, J. (2013). Information and communication technology profiles of college students with learning disabilities and adequate and very poor readers. Journal of Education and Learning, 2(1), 176-188. </a:t>
            </a:r>
            <a:endParaRPr lang="en-US" sz="1600" dirty="0" smtClean="0"/>
          </a:p>
          <a:p>
            <a:r>
              <a:rPr lang="en-US" sz="1600" baseline="30000" dirty="0" smtClean="0"/>
              <a:t>5</a:t>
            </a:r>
            <a:r>
              <a:rPr lang="en-US" sz="1600" dirty="0" smtClean="0"/>
              <a:t> </a:t>
            </a:r>
            <a:r>
              <a:rPr lang="en-US" sz="1600" dirty="0"/>
              <a:t>King, L., Jorgensen, M., Havel, A., Vitouchanskaia, C., &amp; Lussier, A. (2015). College Students Speak Out: Coding Manual for their Teachers' Use of Computer Technology. Montreal, Quebec: Adaptech Research Network</a:t>
            </a:r>
            <a:r>
              <a:rPr lang="en-US" sz="1600" dirty="0" smtClean="0"/>
              <a:t>.</a:t>
            </a:r>
          </a:p>
          <a:p>
            <a:r>
              <a:rPr lang="en-US" sz="1600" baseline="30000" dirty="0" smtClean="0"/>
              <a:t>6</a:t>
            </a:r>
            <a:r>
              <a:rPr lang="en-US" sz="1600" dirty="0" smtClean="0"/>
              <a:t> </a:t>
            </a:r>
            <a:r>
              <a:rPr lang="en-US" sz="1600" dirty="0"/>
              <a:t>King, L., Jorgensen, M., Havel, A., Vitouchanskaia, C., &amp; Lussier, A. (2015). College Students Speak Out: Coding Manual for their Teachers' Use of Computer Technology. Montreal, Quebec: Adaptech Research Network. </a:t>
            </a:r>
            <a:endParaRPr lang="en-US" sz="1600" dirty="0" smtClean="0"/>
          </a:p>
          <a:p>
            <a:r>
              <a:rPr lang="en-US" sz="1600" baseline="30000" dirty="0" smtClean="0"/>
              <a:t>7</a:t>
            </a:r>
            <a:r>
              <a:rPr lang="en-US" sz="1600" dirty="0" smtClean="0">
                <a:latin typeface="Calibri"/>
                <a:ea typeface="Calibri"/>
                <a:cs typeface="Times New Roman"/>
              </a:rPr>
              <a:t>https</a:t>
            </a:r>
            <a:r>
              <a:rPr lang="en-US" sz="1600" dirty="0">
                <a:latin typeface="Calibri"/>
                <a:ea typeface="Calibri"/>
                <a:cs typeface="Times New Roman"/>
              </a:rPr>
              <a:t>://www.mta.ca/uploadedFiles/Community/Student_services/Meighen_Centre/Resources/Transition/Transition%20to%20Employment</a:t>
            </a:r>
            <a:r>
              <a:rPr lang="en-US" sz="1600" dirty="0" smtClean="0">
                <a:latin typeface="Calibri"/>
                <a:ea typeface="Calibri"/>
                <a:cs typeface="Times New Roman"/>
              </a:rPr>
              <a:t>%</a:t>
            </a:r>
          </a:p>
          <a:p>
            <a:endParaRPr lang="en-US" sz="1600" dirty="0" smtClean="0">
              <a:latin typeface="Calibri"/>
              <a:ea typeface="Calibri"/>
              <a:cs typeface="Times New Roman"/>
            </a:endParaRPr>
          </a:p>
          <a:p>
            <a:endParaRPr lang="en-US" sz="1600" dirty="0" smtClean="0">
              <a:latin typeface="Calibri"/>
              <a:ea typeface="Calibri"/>
              <a:cs typeface="Times New Roman"/>
            </a:endParaRPr>
          </a:p>
          <a:p>
            <a:endParaRPr lang="en-US" sz="1600" dirty="0"/>
          </a:p>
        </p:txBody>
      </p:sp>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12</a:t>
            </a:fld>
            <a:endParaRPr lang="fr-FR" altLang="fr-FR"/>
          </a:p>
        </p:txBody>
      </p:sp>
    </p:spTree>
    <p:extLst>
      <p:ext uri="{BB962C8B-B14F-4D97-AF65-F5344CB8AC3E}">
        <p14:creationId xmlns:p14="http://schemas.microsoft.com/office/powerpoint/2010/main" val="3834676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260350"/>
            <a:ext cx="8229600" cy="684213"/>
          </a:xfrm>
        </p:spPr>
        <p:txBody>
          <a:bodyPr/>
          <a:lstStyle/>
          <a:p>
            <a:r>
              <a:rPr lang="en-US" altLang="en-US" dirty="0">
                <a:latin typeface="Arial" charset="0"/>
                <a:cs typeface="Arial" charset="0"/>
              </a:rPr>
              <a:t>Contact Us </a:t>
            </a:r>
          </a:p>
        </p:txBody>
      </p:sp>
      <p:sp>
        <p:nvSpPr>
          <p:cNvPr id="3" name="Content Placeholder 2"/>
          <p:cNvSpPr>
            <a:spLocks noGrp="1"/>
          </p:cNvSpPr>
          <p:nvPr>
            <p:ph idx="1"/>
          </p:nvPr>
        </p:nvSpPr>
        <p:spPr>
          <a:xfrm>
            <a:off x="462756" y="1285875"/>
            <a:ext cx="8218488" cy="4879975"/>
          </a:xfrm>
        </p:spPr>
        <p:txBody>
          <a:bodyPr>
            <a:noAutofit/>
          </a:bodyPr>
          <a:lstStyle/>
          <a:p>
            <a:pPr>
              <a:spcAft>
                <a:spcPts val="600"/>
              </a:spcAft>
              <a:buFont typeface="Arial" panose="020B0604020202020204" pitchFamily="34" charset="0"/>
              <a:buChar char="•"/>
              <a:defRPr/>
            </a:pPr>
            <a:r>
              <a:rPr lang="en-US" sz="3200" dirty="0">
                <a:solidFill>
                  <a:schemeClr val="bg2">
                    <a:lumMod val="25000"/>
                  </a:schemeClr>
                </a:solidFill>
              </a:rPr>
              <a:t>Adaptech Research Network</a:t>
            </a:r>
          </a:p>
          <a:p>
            <a:pPr marL="442913" lvl="1" indent="-85725">
              <a:spcBef>
                <a:spcPts val="600"/>
              </a:spcBef>
              <a:spcAft>
                <a:spcPts val="600"/>
              </a:spcAft>
              <a:buFont typeface="Arial" panose="020B0604020202020204" pitchFamily="34" charset="0"/>
              <a:buNone/>
              <a:defRPr/>
            </a:pPr>
            <a:r>
              <a:rPr lang="en-US" sz="2800" u="sng" dirty="0" smtClean="0">
                <a:solidFill>
                  <a:schemeClr val="bg2">
                    <a:lumMod val="25000"/>
                  </a:schemeClr>
                </a:solidFill>
                <a:hlinkClick r:id="rId3"/>
              </a:rPr>
              <a:t>www.adaptech.org</a:t>
            </a:r>
            <a:endParaRPr lang="en-US" sz="2800" u="sng" dirty="0">
              <a:solidFill>
                <a:schemeClr val="bg2">
                  <a:lumMod val="25000"/>
                </a:schemeClr>
              </a:solidFill>
            </a:endParaRPr>
          </a:p>
          <a:p>
            <a:pPr lvl="0">
              <a:spcAft>
                <a:spcPts val="600"/>
              </a:spcAft>
              <a:buFont typeface="Arial" panose="020B0604020202020204" pitchFamily="34" charset="0"/>
              <a:buChar char="•"/>
              <a:defRPr/>
            </a:pPr>
            <a:r>
              <a:rPr lang="en-US" sz="3200" dirty="0">
                <a:solidFill>
                  <a:srgbClr val="ACCBF9">
                    <a:lumMod val="25000"/>
                  </a:srgbClr>
                </a:solidFill>
              </a:rPr>
              <a:t>Alice Havel</a:t>
            </a:r>
          </a:p>
          <a:p>
            <a:pPr marL="357188" lvl="1" indent="0">
              <a:spcBef>
                <a:spcPts val="600"/>
              </a:spcBef>
              <a:spcAft>
                <a:spcPts val="600"/>
              </a:spcAft>
              <a:buNone/>
              <a:defRPr/>
            </a:pPr>
            <a:r>
              <a:rPr lang="en-US" sz="2800" u="sng" dirty="0" smtClean="0">
                <a:solidFill>
                  <a:srgbClr val="ACCBF9">
                    <a:lumMod val="25000"/>
                  </a:srgbClr>
                </a:solidFill>
                <a:hlinkClick r:id="rId4"/>
              </a:rPr>
              <a:t>ahavel@dawsoncollege.qc.ca</a:t>
            </a:r>
            <a:endParaRPr lang="en-US" dirty="0" smtClean="0">
              <a:solidFill>
                <a:schemeClr val="bg2">
                  <a:lumMod val="25000"/>
                </a:schemeClr>
              </a:solidFill>
            </a:endParaRPr>
          </a:p>
          <a:p>
            <a:pPr marL="365760" lvl="1" indent="-457200">
              <a:spcBef>
                <a:spcPts val="600"/>
              </a:spcBef>
              <a:spcAft>
                <a:spcPts val="600"/>
              </a:spcAft>
              <a:buFont typeface="Arial" panose="020B0604020202020204" pitchFamily="34" charset="0"/>
              <a:buChar char="•"/>
              <a:defRPr/>
            </a:pPr>
            <a:r>
              <a:rPr lang="en-US" dirty="0" smtClean="0">
                <a:solidFill>
                  <a:schemeClr val="bg2">
                    <a:lumMod val="25000"/>
                  </a:schemeClr>
                </a:solidFill>
              </a:rPr>
              <a:t>Catherine Fichten</a:t>
            </a:r>
          </a:p>
          <a:p>
            <a:pPr marL="438912" lvl="1" indent="0">
              <a:spcBef>
                <a:spcPts val="600"/>
              </a:spcBef>
              <a:spcAft>
                <a:spcPts val="600"/>
              </a:spcAft>
              <a:buNone/>
              <a:defRPr/>
            </a:pPr>
            <a:r>
              <a:rPr lang="en-US" sz="2800" u="sng" dirty="0" smtClean="0">
                <a:solidFill>
                  <a:srgbClr val="0033CC"/>
                </a:solidFill>
              </a:rPr>
              <a:t>cfichten@dawsoncollege.qc.ca</a:t>
            </a:r>
            <a:endParaRPr lang="en-US" dirty="0">
              <a:solidFill>
                <a:schemeClr val="bg2">
                  <a:lumMod val="25000"/>
                </a:schemeClr>
              </a:solidFill>
            </a:endParaRPr>
          </a:p>
          <a:p>
            <a:pPr marL="365760" lvl="1" indent="-457200">
              <a:spcBef>
                <a:spcPts val="600"/>
              </a:spcBef>
              <a:spcAft>
                <a:spcPts val="600"/>
              </a:spcAft>
              <a:buFont typeface="Arial" panose="020B0604020202020204" pitchFamily="34" charset="0"/>
              <a:buChar char="•"/>
              <a:defRPr/>
            </a:pPr>
            <a:r>
              <a:rPr lang="en-US" dirty="0" smtClean="0">
                <a:solidFill>
                  <a:schemeClr val="bg2">
                    <a:lumMod val="25000"/>
                  </a:schemeClr>
                </a:solidFill>
              </a:rPr>
              <a:t>Laura King</a:t>
            </a:r>
          </a:p>
          <a:p>
            <a:pPr marL="357188" lvl="1" indent="0">
              <a:spcBef>
                <a:spcPts val="600"/>
              </a:spcBef>
              <a:spcAft>
                <a:spcPts val="600"/>
              </a:spcAft>
              <a:buFont typeface="Arial" panose="020B0604020202020204" pitchFamily="34" charset="0"/>
              <a:buNone/>
              <a:defRPr/>
            </a:pPr>
            <a:r>
              <a:rPr lang="en-US" sz="2800" u="sng" dirty="0">
                <a:solidFill>
                  <a:srgbClr val="0033CC"/>
                </a:solidFill>
              </a:rPr>
              <a:t>laura.king@claurendeau.qc.ca</a:t>
            </a:r>
          </a:p>
          <a:p>
            <a:pPr marL="357188" lvl="1" indent="0">
              <a:spcBef>
                <a:spcPts val="0"/>
              </a:spcBef>
              <a:spcAft>
                <a:spcPts val="0"/>
              </a:spcAft>
              <a:buFont typeface="Arial" panose="020B0604020202020204" pitchFamily="34" charset="0"/>
              <a:buNone/>
              <a:defRPr/>
            </a:pPr>
            <a:endParaRPr lang="en-US" sz="2800" u="sng" dirty="0">
              <a:solidFill>
                <a:schemeClr val="bg2">
                  <a:lumMod val="25000"/>
                </a:schemeClr>
              </a:solidFill>
            </a:endParaRPr>
          </a:p>
        </p:txBody>
      </p:sp>
      <p:sp>
        <p:nvSpPr>
          <p:cNvPr id="3686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5624E992-7B71-419F-89A6-CF04C5782A62}" type="slidenum">
              <a:rPr lang="fr-CA" altLang="en-US" sz="1400">
                <a:solidFill>
                  <a:srgbClr val="0033CC"/>
                </a:solidFill>
              </a:rPr>
              <a:pPr>
                <a:spcBef>
                  <a:spcPct val="0"/>
                </a:spcBef>
                <a:buClrTx/>
                <a:buSzTx/>
                <a:buFontTx/>
                <a:buNone/>
              </a:pPr>
              <a:t>13</a:t>
            </a:fld>
            <a:endParaRPr lang="fr-CA" altLang="en-US" sz="1400">
              <a:solidFill>
                <a:srgbClr val="0033CC"/>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260350"/>
            <a:ext cx="8229600" cy="684213"/>
          </a:xfrm>
        </p:spPr>
        <p:txBody>
          <a:bodyPr/>
          <a:lstStyle/>
          <a:p>
            <a:r>
              <a:rPr lang="en-CA" altLang="en-US" dirty="0" smtClean="0">
                <a:latin typeface="Arial" charset="0"/>
                <a:cs typeface="Arial" charset="0"/>
              </a:rPr>
              <a:t>A Quebec / Canada Perspective</a:t>
            </a:r>
            <a:endParaRPr lang="en-CA" altLang="en-US" dirty="0">
              <a:latin typeface="Arial" charset="0"/>
              <a:cs typeface="Arial" charset="0"/>
            </a:endParaRPr>
          </a:p>
        </p:txBody>
      </p:sp>
      <p:pic>
        <p:nvPicPr>
          <p:cNvPr id="6" name="Picture 2" descr="Diagram representing the levels of the Quebec education system. First, elementary school which includes prekindergarten, kindergarten and grades 1 through 6. Then secondary school education, which includes five grades and can be either general education or vocational training. Next,  college / cegep education, which includes two streams: pre-university education for two years or technical training for three years. Finally, university education, which including a bachelor’s, master’s and doctorate. Copyright is https://www.quebecentete.com/media/1085/education-system-qc.png?preset=block-paragraphe" title="Quebec Education Syst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1148" y="1340768"/>
            <a:ext cx="4421705" cy="4882009"/>
          </a:xfrm>
          <a:prstGeom prst="rect">
            <a:avLst/>
          </a:prstGeom>
          <a:noFill/>
          <a:extLst>
            <a:ext uri="{909E8E84-426E-40DD-AFC4-6F175D3DCCD1}">
              <a14:hiddenFill xmlns:a14="http://schemas.microsoft.com/office/drawing/2010/main">
                <a:solidFill>
                  <a:srgbClr val="FFFFFF"/>
                </a:solidFill>
              </a14:hiddenFill>
            </a:ext>
          </a:extLst>
        </p:spPr>
      </p:pic>
      <p:sp>
        <p:nvSpPr>
          <p:cNvPr id="512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CB24BB6E-AE0A-4E6B-9D8A-8CAAF95DED15}" type="slidenum">
              <a:rPr lang="fr-FR" altLang="fr-FR" sz="1400">
                <a:solidFill>
                  <a:srgbClr val="0033CC"/>
                </a:solidFill>
                <a:latin typeface="Arial" charset="0"/>
              </a:rPr>
              <a:pPr/>
              <a:t>2</a:t>
            </a:fld>
            <a:endParaRPr lang="fr-FR" altLang="fr-FR" sz="1400">
              <a:solidFill>
                <a:srgbClr val="0033CC"/>
              </a:solidFill>
              <a:latin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756" y="332656"/>
            <a:ext cx="8964488" cy="684213"/>
          </a:xfrm>
        </p:spPr>
        <p:txBody>
          <a:bodyPr/>
          <a:lstStyle/>
          <a:p>
            <a:r>
              <a:rPr lang="en-US" dirty="0" smtClean="0"/>
              <a:t>Rehabilitation Centres</a:t>
            </a:r>
            <a:endParaRPr lang="en-US" dirty="0"/>
          </a:p>
        </p:txBody>
      </p:sp>
      <p:sp>
        <p:nvSpPr>
          <p:cNvPr id="3" name="Content Placeholder 2"/>
          <p:cNvSpPr>
            <a:spLocks noGrp="1"/>
          </p:cNvSpPr>
          <p:nvPr>
            <p:ph sz="quarter" idx="1"/>
          </p:nvPr>
        </p:nvSpPr>
        <p:spPr>
          <a:xfrm>
            <a:off x="71754" y="1124744"/>
            <a:ext cx="9000492" cy="5040560"/>
          </a:xfrm>
        </p:spPr>
        <p:txBody>
          <a:bodyPr/>
          <a:lstStyle/>
          <a:p>
            <a:pPr>
              <a:spcBef>
                <a:spcPts val="1100"/>
              </a:spcBef>
              <a:spcAft>
                <a:spcPts val="1100"/>
              </a:spcAft>
            </a:pPr>
            <a:r>
              <a:rPr lang="en-US" dirty="0" smtClean="0"/>
              <a:t>Mostly sensory </a:t>
            </a:r>
            <a:r>
              <a:rPr lang="en-US" dirty="0"/>
              <a:t>and </a:t>
            </a:r>
            <a:r>
              <a:rPr lang="en-US" dirty="0" smtClean="0"/>
              <a:t>motor disabilities</a:t>
            </a:r>
          </a:p>
          <a:p>
            <a:pPr lvl="1">
              <a:spcBef>
                <a:spcPts val="1100"/>
              </a:spcBef>
              <a:spcAft>
                <a:spcPts val="1100"/>
              </a:spcAft>
            </a:pPr>
            <a:r>
              <a:rPr lang="en-US" dirty="0" smtClean="0"/>
              <a:t>&lt; than 10% of students with disabilities</a:t>
            </a:r>
          </a:p>
          <a:p>
            <a:pPr>
              <a:spcBef>
                <a:spcPts val="1100"/>
              </a:spcBef>
              <a:spcAft>
                <a:spcPts val="1100"/>
              </a:spcAft>
            </a:pPr>
            <a:r>
              <a:rPr lang="en-US" dirty="0" smtClean="0"/>
              <a:t>Transition </a:t>
            </a:r>
            <a:r>
              <a:rPr lang="en-US" dirty="0"/>
              <a:t>committees </a:t>
            </a:r>
            <a:r>
              <a:rPr lang="en-US" dirty="0" smtClean="0"/>
              <a:t> </a:t>
            </a:r>
          </a:p>
          <a:p>
            <a:pPr lvl="1">
              <a:spcBef>
                <a:spcPts val="1100"/>
              </a:spcBef>
              <a:spcAft>
                <a:spcPts val="1100"/>
              </a:spcAft>
            </a:pPr>
            <a:r>
              <a:rPr lang="en-US" dirty="0"/>
              <a:t>L</a:t>
            </a:r>
            <a:r>
              <a:rPr lang="en-US" dirty="0" smtClean="0"/>
              <a:t>imited input from educational sector</a:t>
            </a:r>
          </a:p>
          <a:p>
            <a:pPr>
              <a:spcBef>
                <a:spcPts val="1100"/>
              </a:spcBef>
              <a:spcAft>
                <a:spcPts val="1100"/>
              </a:spcAft>
            </a:pPr>
            <a:r>
              <a:rPr lang="en-US" dirty="0" smtClean="0"/>
              <a:t>Technology </a:t>
            </a:r>
            <a:r>
              <a:rPr lang="en-US" dirty="0"/>
              <a:t>training specific to </a:t>
            </a:r>
            <a:r>
              <a:rPr lang="en-US" dirty="0" smtClean="0"/>
              <a:t>disability</a:t>
            </a:r>
          </a:p>
          <a:p>
            <a:pPr>
              <a:spcBef>
                <a:spcPts val="1100"/>
              </a:spcBef>
              <a:spcAft>
                <a:spcPts val="1100"/>
              </a:spcAft>
            </a:pPr>
            <a:r>
              <a:rPr lang="en-US" dirty="0" smtClean="0"/>
              <a:t>Government approved and funded technology </a:t>
            </a:r>
            <a:endParaRPr lang="en-US" dirty="0"/>
          </a:p>
        </p:txBody>
      </p:sp>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3</a:t>
            </a:fld>
            <a:endParaRPr lang="fr-FR" altLang="fr-FR"/>
          </a:p>
        </p:txBody>
      </p:sp>
    </p:spTree>
    <p:extLst>
      <p:ext uri="{BB962C8B-B14F-4D97-AF65-F5344CB8AC3E}">
        <p14:creationId xmlns:p14="http://schemas.microsoft.com/office/powerpoint/2010/main" val="7097304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dirty="0" smtClean="0"/>
              <a:t>Secondary </a:t>
            </a:r>
            <a:r>
              <a:rPr lang="en-US" dirty="0"/>
              <a:t>School </a:t>
            </a:r>
            <a:r>
              <a:rPr lang="en-US" dirty="0" smtClean="0"/>
              <a:t>Experience</a:t>
            </a:r>
            <a:endParaRPr lang="en-US" dirty="0"/>
          </a:p>
        </p:txBody>
      </p:sp>
      <p:sp>
        <p:nvSpPr>
          <p:cNvPr id="5" name="Content Placeholder 4"/>
          <p:cNvSpPr>
            <a:spLocks noGrp="1"/>
          </p:cNvSpPr>
          <p:nvPr>
            <p:ph sz="quarter" idx="1"/>
          </p:nvPr>
        </p:nvSpPr>
        <p:spPr>
          <a:xfrm>
            <a:off x="251520" y="1268760"/>
            <a:ext cx="8640960" cy="4888200"/>
          </a:xfrm>
        </p:spPr>
        <p:txBody>
          <a:bodyPr/>
          <a:lstStyle/>
          <a:p>
            <a:pPr>
              <a:spcAft>
                <a:spcPts val="600"/>
              </a:spcAft>
            </a:pPr>
            <a:r>
              <a:rPr lang="en-US" dirty="0" smtClean="0"/>
              <a:t>Individualized Education Plan</a:t>
            </a:r>
          </a:p>
          <a:p>
            <a:pPr lvl="1">
              <a:spcBef>
                <a:spcPts val="600"/>
              </a:spcBef>
              <a:spcAft>
                <a:spcPts val="600"/>
              </a:spcAft>
            </a:pPr>
            <a:r>
              <a:rPr lang="en-US" dirty="0" smtClean="0"/>
              <a:t> </a:t>
            </a:r>
            <a:r>
              <a:rPr lang="en-US" dirty="0"/>
              <a:t>T</a:t>
            </a:r>
            <a:r>
              <a:rPr lang="en-US" dirty="0" smtClean="0"/>
              <a:t>ransition component</a:t>
            </a:r>
          </a:p>
          <a:p>
            <a:pPr lvl="1">
              <a:spcBef>
                <a:spcPts val="600"/>
              </a:spcBef>
              <a:spcAft>
                <a:spcPts val="600"/>
              </a:spcAft>
            </a:pPr>
            <a:r>
              <a:rPr lang="en-US" dirty="0" smtClean="0"/>
              <a:t>Assistive technology as accommodation</a:t>
            </a:r>
          </a:p>
          <a:p>
            <a:pPr>
              <a:spcAft>
                <a:spcPts val="600"/>
              </a:spcAft>
            </a:pPr>
            <a:r>
              <a:rPr lang="en-US" dirty="0" smtClean="0"/>
              <a:t>Few assistive </a:t>
            </a:r>
            <a:r>
              <a:rPr lang="en-US" dirty="0"/>
              <a:t>technology </a:t>
            </a:r>
            <a:r>
              <a:rPr lang="en-US" dirty="0" smtClean="0"/>
              <a:t>specialists</a:t>
            </a:r>
          </a:p>
          <a:p>
            <a:pPr>
              <a:spcAft>
                <a:spcPts val="600"/>
              </a:spcAft>
            </a:pPr>
            <a:r>
              <a:rPr lang="en-US" dirty="0" smtClean="0"/>
              <a:t>Device </a:t>
            </a:r>
            <a:r>
              <a:rPr lang="en-US" dirty="0"/>
              <a:t>and software property of </a:t>
            </a:r>
            <a:r>
              <a:rPr lang="en-US" dirty="0" smtClean="0"/>
              <a:t>school</a:t>
            </a:r>
          </a:p>
          <a:p>
            <a:pPr>
              <a:spcAft>
                <a:spcPts val="600"/>
              </a:spcAft>
            </a:pPr>
            <a:r>
              <a:rPr lang="en-US" dirty="0" smtClean="0"/>
              <a:t>Ministry approved software </a:t>
            </a:r>
            <a:endParaRPr lang="en-US" dirty="0"/>
          </a:p>
        </p:txBody>
      </p:sp>
      <p:pic>
        <p:nvPicPr>
          <p:cNvPr id="6" name="Picture 2" descr="Kidspiration software box. Copyright is http://www.barnesandnoble.com/w/inspiration-kidspiration-30-single-box-3-hybrid-cd-isbn-978-1-933238-91-3-software/1107617694" title="Kidspiration software box"/>
          <p:cNvPicPr>
            <a:picLocks noChangeAspect="1" noChangeArrowheads="1"/>
          </p:cNvPicPr>
          <p:nvPr/>
        </p:nvPicPr>
        <p:blipFill>
          <a:blip r:embed="rId3" cstate="print"/>
          <a:srcRect/>
          <a:stretch>
            <a:fillRect/>
          </a:stretch>
        </p:blipFill>
        <p:spPr bwMode="auto">
          <a:xfrm>
            <a:off x="7524328" y="4725144"/>
            <a:ext cx="1190972" cy="1587962"/>
          </a:xfrm>
          <a:prstGeom prst="rect">
            <a:avLst/>
          </a:prstGeom>
          <a:noFill/>
          <a:ln w="9525">
            <a:noFill/>
            <a:miter lim="800000"/>
            <a:headEnd/>
            <a:tailEnd/>
          </a:ln>
        </p:spPr>
      </p:pic>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4</a:t>
            </a:fld>
            <a:endParaRPr lang="fr-FR" altLang="fr-FR"/>
          </a:p>
        </p:txBody>
      </p:sp>
    </p:spTree>
    <p:extLst>
      <p:ext uri="{BB962C8B-B14F-4D97-AF65-F5344CB8AC3E}">
        <p14:creationId xmlns:p14="http://schemas.microsoft.com/office/powerpoint/2010/main" val="5564910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524" y="476672"/>
            <a:ext cx="8568952" cy="720079"/>
          </a:xfrm>
        </p:spPr>
        <p:txBody>
          <a:bodyPr/>
          <a:lstStyle/>
          <a:p>
            <a:r>
              <a:rPr lang="en-US" dirty="0" smtClean="0"/>
              <a:t>Transition Programs to Postsecondary </a:t>
            </a:r>
            <a:r>
              <a:rPr lang="en-US" dirty="0"/>
              <a:t>/ Tertiary</a:t>
            </a:r>
          </a:p>
        </p:txBody>
      </p:sp>
      <p:sp>
        <p:nvSpPr>
          <p:cNvPr id="3" name="Content Placeholder 2"/>
          <p:cNvSpPr>
            <a:spLocks noGrp="1"/>
          </p:cNvSpPr>
          <p:nvPr>
            <p:ph sz="quarter" idx="1"/>
          </p:nvPr>
        </p:nvSpPr>
        <p:spPr>
          <a:xfrm>
            <a:off x="168052" y="1268760"/>
            <a:ext cx="8807896" cy="4888200"/>
          </a:xfrm>
        </p:spPr>
        <p:txBody>
          <a:bodyPr/>
          <a:lstStyle/>
          <a:p>
            <a:pPr>
              <a:spcAft>
                <a:spcPts val="600"/>
              </a:spcAft>
            </a:pPr>
            <a:r>
              <a:rPr lang="en-US" dirty="0" smtClean="0"/>
              <a:t>Duration </a:t>
            </a:r>
          </a:p>
          <a:p>
            <a:pPr lvl="1">
              <a:spcBef>
                <a:spcPts val="600"/>
              </a:spcBef>
              <a:spcAft>
                <a:spcPts val="600"/>
              </a:spcAft>
            </a:pPr>
            <a:r>
              <a:rPr lang="en-US" dirty="0" smtClean="0"/>
              <a:t>1 </a:t>
            </a:r>
            <a:r>
              <a:rPr lang="en-US" dirty="0"/>
              <a:t>day to week long </a:t>
            </a:r>
            <a:endParaRPr lang="en-US" dirty="0" smtClean="0"/>
          </a:p>
          <a:p>
            <a:pPr>
              <a:spcAft>
                <a:spcPts val="600"/>
              </a:spcAft>
            </a:pPr>
            <a:r>
              <a:rPr lang="en-US" dirty="0" smtClean="0"/>
              <a:t>Limited </a:t>
            </a:r>
            <a:r>
              <a:rPr lang="en-US" dirty="0"/>
              <a:t>reference to assistive </a:t>
            </a:r>
            <a:r>
              <a:rPr lang="en-US" dirty="0" smtClean="0"/>
              <a:t>technology</a:t>
            </a:r>
          </a:p>
          <a:p>
            <a:pPr>
              <a:spcAft>
                <a:spcPts val="600"/>
              </a:spcAft>
            </a:pPr>
            <a:r>
              <a:rPr lang="en-US" dirty="0" smtClean="0"/>
              <a:t>Need to ask</a:t>
            </a:r>
          </a:p>
          <a:p>
            <a:pPr lvl="1">
              <a:spcBef>
                <a:spcPts val="600"/>
              </a:spcBef>
              <a:spcAft>
                <a:spcPts val="600"/>
              </a:spcAft>
            </a:pPr>
            <a:r>
              <a:rPr lang="en-US" dirty="0" smtClean="0"/>
              <a:t>How </a:t>
            </a:r>
            <a:r>
              <a:rPr lang="en-US" dirty="0"/>
              <a:t>well are they attended</a:t>
            </a:r>
            <a:r>
              <a:rPr lang="en-US" dirty="0" smtClean="0"/>
              <a:t>?</a:t>
            </a:r>
          </a:p>
          <a:p>
            <a:pPr lvl="1">
              <a:spcBef>
                <a:spcPts val="600"/>
              </a:spcBef>
              <a:spcAft>
                <a:spcPts val="600"/>
              </a:spcAft>
            </a:pPr>
            <a:r>
              <a:rPr lang="en-US" dirty="0" smtClean="0"/>
              <a:t>Are </a:t>
            </a:r>
            <a:r>
              <a:rPr lang="en-US" dirty="0"/>
              <a:t>they cost effective</a:t>
            </a:r>
            <a:r>
              <a:rPr lang="en-US" dirty="0" smtClean="0"/>
              <a:t>?</a:t>
            </a:r>
          </a:p>
          <a:p>
            <a:pPr lvl="1">
              <a:spcBef>
                <a:spcPts val="600"/>
              </a:spcBef>
              <a:spcAft>
                <a:spcPts val="600"/>
              </a:spcAft>
            </a:pPr>
            <a:r>
              <a:rPr lang="en-US" dirty="0" smtClean="0"/>
              <a:t>Are they useful?</a:t>
            </a:r>
            <a:endParaRPr lang="en-US" dirty="0"/>
          </a:p>
        </p:txBody>
      </p:sp>
      <p:pic>
        <p:nvPicPr>
          <p:cNvPr id="5" name="Content Placeholder 4" descr="Picture of a past-present-future signpost&#10;Copyright is https://encrypted-tbn0.gstatic.com/images?q=tbn:ANd9GcSd2n3QwEyVmTdCypABMX2t65U7Z3T9EOzLbTevQt-09CCHztos">
            <a:extLst>
              <a:ext uri="{FF2B5EF4-FFF2-40B4-BE49-F238E27FC236}">
                <a16:creationId xmlns:a16="http://schemas.microsoft.com/office/drawing/2014/main" xmlns="" id="{7A4CB65D-DFC8-49C0-8C7E-7F27B394476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6444208" y="4229842"/>
            <a:ext cx="2340307" cy="1754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5</a:t>
            </a:fld>
            <a:endParaRPr lang="fr-FR" altLang="fr-FR"/>
          </a:p>
        </p:txBody>
      </p:sp>
    </p:spTree>
    <p:extLst>
      <p:ext uri="{BB962C8B-B14F-4D97-AF65-F5344CB8AC3E}">
        <p14:creationId xmlns:p14="http://schemas.microsoft.com/office/powerpoint/2010/main" val="25797747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188640"/>
            <a:ext cx="8229600" cy="684213"/>
          </a:xfrm>
        </p:spPr>
        <p:txBody>
          <a:bodyPr/>
          <a:lstStyle/>
          <a:p>
            <a:r>
              <a:rPr lang="en-US" altLang="en-US" dirty="0" smtClean="0">
                <a:latin typeface="Arial" charset="0"/>
                <a:cs typeface="Arial" charset="0"/>
              </a:rPr>
              <a:t>Alternatives</a:t>
            </a:r>
            <a:endParaRPr lang="en-US" altLang="en-US" dirty="0">
              <a:latin typeface="Arial" charset="0"/>
              <a:cs typeface="Arial" charset="0"/>
            </a:endParaRPr>
          </a:p>
        </p:txBody>
      </p:sp>
      <p:sp>
        <p:nvSpPr>
          <p:cNvPr id="2" name="Content Placeholder 1"/>
          <p:cNvSpPr>
            <a:spLocks noGrp="1"/>
          </p:cNvSpPr>
          <p:nvPr>
            <p:ph sz="quarter" idx="1"/>
          </p:nvPr>
        </p:nvSpPr>
        <p:spPr>
          <a:xfrm>
            <a:off x="457200" y="1268760"/>
            <a:ext cx="8229600" cy="4888200"/>
          </a:xfrm>
        </p:spPr>
        <p:txBody>
          <a:bodyPr/>
          <a:lstStyle/>
          <a:p>
            <a:pPr>
              <a:spcBef>
                <a:spcPts val="1200"/>
              </a:spcBef>
              <a:spcAft>
                <a:spcPts val="1200"/>
              </a:spcAft>
            </a:pPr>
            <a:r>
              <a:rPr lang="en-US" dirty="0" smtClean="0"/>
              <a:t>On-Line </a:t>
            </a:r>
            <a:r>
              <a:rPr lang="en-US" dirty="0"/>
              <a:t>to </a:t>
            </a:r>
            <a:r>
              <a:rPr lang="en-US" dirty="0" smtClean="0"/>
              <a:t>Success</a:t>
            </a:r>
            <a:r>
              <a:rPr lang="en-US" baseline="30000" dirty="0" smtClean="0"/>
              <a:t>1</a:t>
            </a:r>
            <a:r>
              <a:rPr lang="en-US" dirty="0" smtClean="0"/>
              <a:t> </a:t>
            </a:r>
          </a:p>
          <a:p>
            <a:pPr lvl="1">
              <a:spcBef>
                <a:spcPts val="1200"/>
              </a:spcBef>
              <a:spcAft>
                <a:spcPts val="1200"/>
              </a:spcAft>
            </a:pPr>
            <a:r>
              <a:rPr lang="en-US" dirty="0" smtClean="0"/>
              <a:t>4-week </a:t>
            </a:r>
            <a:r>
              <a:rPr lang="en-US" dirty="0"/>
              <a:t>on-line </a:t>
            </a:r>
            <a:r>
              <a:rPr lang="en-US" dirty="0" smtClean="0"/>
              <a:t>course</a:t>
            </a:r>
            <a:endParaRPr lang="en-US" baseline="30000" dirty="0" smtClean="0"/>
          </a:p>
          <a:p>
            <a:pPr>
              <a:spcBef>
                <a:spcPts val="1200"/>
              </a:spcBef>
              <a:spcAft>
                <a:spcPts val="1200"/>
              </a:spcAft>
            </a:pPr>
            <a:r>
              <a:rPr lang="en-US" dirty="0" smtClean="0"/>
              <a:t>Transition </a:t>
            </a:r>
            <a:r>
              <a:rPr lang="en-US" dirty="0"/>
              <a:t>Resource Guide for Students with </a:t>
            </a:r>
            <a:r>
              <a:rPr lang="en-US" dirty="0" smtClean="0"/>
              <a:t>Disabilities</a:t>
            </a:r>
            <a:r>
              <a:rPr lang="en-US" baseline="30000" dirty="0" smtClean="0"/>
              <a:t>2</a:t>
            </a:r>
          </a:p>
          <a:p>
            <a:pPr>
              <a:spcBef>
                <a:spcPts val="1200"/>
              </a:spcBef>
              <a:spcAft>
                <a:spcPts val="1200"/>
              </a:spcAft>
            </a:pPr>
            <a:r>
              <a:rPr lang="en-US" dirty="0" smtClean="0"/>
              <a:t>Provincial </a:t>
            </a:r>
            <a:r>
              <a:rPr lang="en-US" dirty="0"/>
              <a:t>(AQEIPS) and National (NEADS) </a:t>
            </a:r>
            <a:r>
              <a:rPr lang="en-US" dirty="0" smtClean="0"/>
              <a:t>student organizations</a:t>
            </a:r>
          </a:p>
          <a:p>
            <a:pPr lvl="1">
              <a:spcBef>
                <a:spcPts val="1200"/>
              </a:spcBef>
              <a:spcAft>
                <a:spcPts val="1200"/>
              </a:spcAft>
            </a:pPr>
            <a:r>
              <a:rPr lang="en-US" dirty="0" smtClean="0"/>
              <a:t>Make reference to assistive technology </a:t>
            </a:r>
            <a:endParaRPr lang="en-US" dirty="0"/>
          </a:p>
        </p:txBody>
      </p:sp>
      <p:pic>
        <p:nvPicPr>
          <p:cNvPr id="5" name="Picture 17" descr="National Educational Association of Disabled Students (NEADS) logo. Copyright is http://www.neads.ca/en/" title="National Educational Association of Disabled Students (NEADS)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240" y="1484784"/>
            <a:ext cx="1796033" cy="744213"/>
          </a:xfrm>
          <a:prstGeom prst="rect">
            <a:avLst/>
          </a:prstGeom>
          <a:noFill/>
          <a:extLst>
            <a:ext uri="{909E8E84-426E-40DD-AFC4-6F175D3DCCD1}">
              <a14:hiddenFill xmlns:a14="http://schemas.microsoft.com/office/drawing/2010/main">
                <a:solidFill>
                  <a:srgbClr val="FFFFFF"/>
                </a:solidFill>
              </a14:hiddenFill>
            </a:ext>
          </a:extLst>
        </p:spPr>
      </p:pic>
      <p:sp>
        <p:nvSpPr>
          <p:cNvPr id="717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78D75347-9DC6-4139-9E06-351A656B49A2}" type="slidenum">
              <a:rPr lang="fr-FR" altLang="fr-FR" sz="1400">
                <a:solidFill>
                  <a:srgbClr val="0033CC"/>
                </a:solidFill>
                <a:latin typeface="Arial" charset="0"/>
              </a:rPr>
              <a:pPr/>
              <a:t>6</a:t>
            </a:fld>
            <a:endParaRPr lang="fr-FR" altLang="fr-FR" sz="1400">
              <a:solidFill>
                <a:srgbClr val="0033CC"/>
              </a:solidFill>
              <a:latin typeface="Arial"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sz="3800" dirty="0" smtClean="0"/>
              <a:t>Student Testimonial</a:t>
            </a:r>
            <a:endParaRPr lang="en-US" sz="3800" dirty="0"/>
          </a:p>
        </p:txBody>
      </p:sp>
      <p:sp>
        <p:nvSpPr>
          <p:cNvPr id="3" name="Content Placeholder 2"/>
          <p:cNvSpPr>
            <a:spLocks noGrp="1"/>
          </p:cNvSpPr>
          <p:nvPr>
            <p:ph sz="quarter" idx="1"/>
          </p:nvPr>
        </p:nvSpPr>
        <p:spPr>
          <a:xfrm>
            <a:off x="457200" y="1124744"/>
            <a:ext cx="8229600" cy="4888200"/>
          </a:xfrm>
        </p:spPr>
        <p:txBody>
          <a:bodyPr/>
          <a:lstStyle/>
          <a:p>
            <a:pPr lvl="0">
              <a:spcBef>
                <a:spcPts val="0"/>
              </a:spcBef>
              <a:spcAft>
                <a:spcPts val="0"/>
              </a:spcAft>
            </a:pPr>
            <a:r>
              <a:rPr lang="en-US" sz="2800" dirty="0"/>
              <a:t>“I found that one of the biggest issues when I switched from high school to college was a difference in the services. </a:t>
            </a:r>
          </a:p>
          <a:p>
            <a:pPr lvl="0">
              <a:spcBef>
                <a:spcPts val="0"/>
              </a:spcBef>
              <a:spcAft>
                <a:spcPts val="0"/>
              </a:spcAft>
            </a:pPr>
            <a:r>
              <a:rPr lang="en-US" sz="2800" dirty="0"/>
              <a:t>High schools use different platforms, such as Google Docs, to do their work on and hand in, whereas my college used Word. </a:t>
            </a:r>
          </a:p>
          <a:p>
            <a:pPr lvl="0">
              <a:spcBef>
                <a:spcPts val="0"/>
              </a:spcBef>
              <a:spcAft>
                <a:spcPts val="0"/>
              </a:spcAft>
            </a:pPr>
            <a:r>
              <a:rPr lang="en-US" sz="2800" dirty="0"/>
              <a:t>In my high school I used programs like Google Read and Write, scribes, etc. and in college I use Dragon Naturally Speaking. </a:t>
            </a:r>
          </a:p>
          <a:p>
            <a:pPr lvl="0">
              <a:spcBef>
                <a:spcPts val="0"/>
              </a:spcBef>
              <a:spcAft>
                <a:spcPts val="0"/>
              </a:spcAft>
            </a:pPr>
            <a:r>
              <a:rPr lang="en-US" sz="2800" dirty="0"/>
              <a:t>Depending on how long a student has used their technology, it can be tedious to learn and adapt to a new technology.”</a:t>
            </a:r>
            <a:endParaRPr lang="en-US" sz="2800" dirty="0" smtClean="0"/>
          </a:p>
        </p:txBody>
      </p:sp>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7</a:t>
            </a:fld>
            <a:endParaRPr lang="fr-FR" altLang="fr-FR"/>
          </a:p>
        </p:txBody>
      </p:sp>
    </p:spTree>
    <p:extLst>
      <p:ext uri="{BB962C8B-B14F-4D97-AF65-F5344CB8AC3E}">
        <p14:creationId xmlns:p14="http://schemas.microsoft.com/office/powerpoint/2010/main" val="8339879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dirty="0"/>
              <a:t>Adaptech findings</a:t>
            </a:r>
          </a:p>
        </p:txBody>
      </p:sp>
      <p:sp>
        <p:nvSpPr>
          <p:cNvPr id="3" name="Content Placeholder 2"/>
          <p:cNvSpPr>
            <a:spLocks noGrp="1"/>
          </p:cNvSpPr>
          <p:nvPr>
            <p:ph sz="quarter" idx="1"/>
          </p:nvPr>
        </p:nvSpPr>
        <p:spPr>
          <a:xfrm>
            <a:off x="173469" y="1268760"/>
            <a:ext cx="8797062" cy="4888200"/>
          </a:xfrm>
        </p:spPr>
        <p:txBody>
          <a:bodyPr/>
          <a:lstStyle/>
          <a:p>
            <a:pPr>
              <a:spcAft>
                <a:spcPts val="600"/>
              </a:spcAft>
            </a:pPr>
            <a:r>
              <a:rPr lang="en-US" dirty="0" smtClean="0"/>
              <a:t>Students with disabilities</a:t>
            </a:r>
          </a:p>
          <a:p>
            <a:pPr lvl="1">
              <a:spcBef>
                <a:spcPts val="600"/>
              </a:spcBef>
              <a:spcAft>
                <a:spcPts val="600"/>
              </a:spcAft>
            </a:pPr>
            <a:r>
              <a:rPr lang="en-US" dirty="0" smtClean="0"/>
              <a:t>Prefer to use mainstream technology</a:t>
            </a:r>
            <a:r>
              <a:rPr lang="en-US" baseline="30000" dirty="0"/>
              <a:t>3</a:t>
            </a:r>
            <a:endParaRPr lang="en-US" baseline="30000" dirty="0" smtClean="0"/>
          </a:p>
          <a:p>
            <a:pPr lvl="1">
              <a:spcBef>
                <a:spcPts val="600"/>
              </a:spcBef>
              <a:spcAft>
                <a:spcPts val="600"/>
              </a:spcAft>
            </a:pPr>
            <a:r>
              <a:rPr lang="en-US" dirty="0" smtClean="0"/>
              <a:t>Preferences in teachers’ use of technology </a:t>
            </a:r>
          </a:p>
          <a:p>
            <a:pPr lvl="2">
              <a:spcBef>
                <a:spcPts val="600"/>
              </a:spcBef>
              <a:spcAft>
                <a:spcPts val="600"/>
              </a:spcAft>
            </a:pPr>
            <a:r>
              <a:rPr lang="en-US" dirty="0" smtClean="0"/>
              <a:t>No significant difference from students without disabilities</a:t>
            </a:r>
            <a:r>
              <a:rPr lang="en-US" baseline="30000" dirty="0"/>
              <a:t>4</a:t>
            </a:r>
            <a:endParaRPr lang="en-US" baseline="30000" dirty="0" smtClean="0"/>
          </a:p>
          <a:p>
            <a:pPr>
              <a:spcAft>
                <a:spcPts val="600"/>
              </a:spcAft>
            </a:pPr>
            <a:r>
              <a:rPr lang="en-US" dirty="0"/>
              <a:t>Students don’t like multiple </a:t>
            </a:r>
            <a:r>
              <a:rPr lang="en-US" dirty="0" smtClean="0"/>
              <a:t>platforms</a:t>
            </a:r>
            <a:r>
              <a:rPr lang="en-US" baseline="30000" dirty="0" smtClean="0"/>
              <a:t>5</a:t>
            </a:r>
          </a:p>
          <a:p>
            <a:pPr>
              <a:spcAft>
                <a:spcPts val="600"/>
              </a:spcAft>
            </a:pPr>
            <a:r>
              <a:rPr lang="en-US" dirty="0" smtClean="0"/>
              <a:t>Not all teachers show students how to use technology</a:t>
            </a:r>
            <a:r>
              <a:rPr lang="en-US" baseline="30000" dirty="0"/>
              <a:t>6</a:t>
            </a:r>
          </a:p>
        </p:txBody>
      </p:sp>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8</a:t>
            </a:fld>
            <a:endParaRPr lang="fr-FR" altLang="fr-FR"/>
          </a:p>
        </p:txBody>
      </p:sp>
    </p:spTree>
    <p:extLst>
      <p:ext uri="{BB962C8B-B14F-4D97-AF65-F5344CB8AC3E}">
        <p14:creationId xmlns:p14="http://schemas.microsoft.com/office/powerpoint/2010/main" val="3226426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dirty="0" smtClean="0"/>
              <a:t>Transition to Work</a:t>
            </a:r>
            <a:endParaRPr lang="en-US" dirty="0"/>
          </a:p>
        </p:txBody>
      </p:sp>
      <p:sp>
        <p:nvSpPr>
          <p:cNvPr id="3" name="Content Placeholder 2"/>
          <p:cNvSpPr>
            <a:spLocks noGrp="1"/>
          </p:cNvSpPr>
          <p:nvPr>
            <p:ph sz="quarter" idx="1"/>
          </p:nvPr>
        </p:nvSpPr>
        <p:spPr>
          <a:xfrm>
            <a:off x="89756" y="1196752"/>
            <a:ext cx="8964488" cy="4888200"/>
          </a:xfrm>
        </p:spPr>
        <p:txBody>
          <a:bodyPr/>
          <a:lstStyle/>
          <a:p>
            <a:pPr>
              <a:spcAft>
                <a:spcPts val="600"/>
              </a:spcAft>
            </a:pPr>
            <a:r>
              <a:rPr lang="en-US" dirty="0" smtClean="0"/>
              <a:t>Programs for non-graduates</a:t>
            </a:r>
          </a:p>
          <a:p>
            <a:pPr lvl="1">
              <a:spcBef>
                <a:spcPts val="600"/>
              </a:spcBef>
              <a:spcAft>
                <a:spcPts val="600"/>
              </a:spcAft>
            </a:pPr>
            <a:r>
              <a:rPr lang="en-US" dirty="0" smtClean="0"/>
              <a:t>E.g., TEVA</a:t>
            </a:r>
          </a:p>
          <a:p>
            <a:pPr>
              <a:spcAft>
                <a:spcPts val="600"/>
              </a:spcAft>
            </a:pPr>
            <a:r>
              <a:rPr lang="en-US" dirty="0"/>
              <a:t>Internship programs </a:t>
            </a:r>
            <a:endParaRPr lang="en-US" dirty="0" smtClean="0"/>
          </a:p>
          <a:p>
            <a:pPr lvl="1">
              <a:spcBef>
                <a:spcPts val="600"/>
              </a:spcBef>
              <a:spcAft>
                <a:spcPts val="600"/>
              </a:spcAft>
            </a:pPr>
            <a:r>
              <a:rPr lang="en-US" dirty="0" smtClean="0"/>
              <a:t>E.g., Human </a:t>
            </a:r>
            <a:r>
              <a:rPr lang="en-US" dirty="0"/>
              <a:t>Resources Development </a:t>
            </a:r>
            <a:r>
              <a:rPr lang="en-US" dirty="0" smtClean="0"/>
              <a:t>Canada</a:t>
            </a:r>
          </a:p>
          <a:p>
            <a:pPr>
              <a:spcAft>
                <a:spcPts val="600"/>
              </a:spcAft>
            </a:pPr>
            <a:r>
              <a:rPr lang="en-US" dirty="0"/>
              <a:t>Intersections and Connections </a:t>
            </a:r>
            <a:r>
              <a:rPr lang="en-US" dirty="0" smtClean="0"/>
              <a:t>conferences</a:t>
            </a:r>
            <a:r>
              <a:rPr lang="en-US" baseline="30000" dirty="0"/>
              <a:t>7</a:t>
            </a:r>
            <a:endParaRPr lang="en-US" baseline="30000" dirty="0" smtClean="0"/>
          </a:p>
          <a:p>
            <a:pPr>
              <a:spcAft>
                <a:spcPts val="600"/>
              </a:spcAft>
            </a:pPr>
            <a:r>
              <a:rPr lang="en-US" dirty="0"/>
              <a:t>Specialized employment centres </a:t>
            </a:r>
          </a:p>
        </p:txBody>
      </p:sp>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9</a:t>
            </a:fld>
            <a:endParaRPr lang="fr-FR" altLang="fr-FR"/>
          </a:p>
        </p:txBody>
      </p:sp>
    </p:spTree>
    <p:extLst>
      <p:ext uri="{BB962C8B-B14F-4D97-AF65-F5344CB8AC3E}">
        <p14:creationId xmlns:p14="http://schemas.microsoft.com/office/powerpoint/2010/main" val="38396662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lnDef>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14430</TotalTime>
  <Words>825</Words>
  <Application>Microsoft Office PowerPoint</Application>
  <PresentationFormat>On-screen Show (4:3)</PresentationFormat>
  <Paragraphs>124</Paragraphs>
  <Slides>13</Slides>
  <Notes>4</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Origine</vt:lpstr>
      <vt:lpstr>Transitions for students with disabilities and technology:  Better in Theory than Practice</vt:lpstr>
      <vt:lpstr>A Quebec / Canada Perspective</vt:lpstr>
      <vt:lpstr>Rehabilitation Centres</vt:lpstr>
      <vt:lpstr>Secondary School Experience</vt:lpstr>
      <vt:lpstr>Transition Programs to Postsecondary / Tertiary</vt:lpstr>
      <vt:lpstr>Alternatives</vt:lpstr>
      <vt:lpstr>Student Testimonial</vt:lpstr>
      <vt:lpstr>Adaptech findings</vt:lpstr>
      <vt:lpstr>Transition to Work</vt:lpstr>
      <vt:lpstr>Technology / Transition Summary</vt:lpstr>
      <vt:lpstr>Promising practices</vt:lpstr>
      <vt:lpstr>References</vt:lpstr>
      <vt:lpstr>Contact Us </vt:lpstr>
    </vt:vector>
  </TitlesOfParts>
  <Company>TRADINTEK - Services linguistiques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TRA6053 - Méthodologie et outils de la localisation II</dc:title>
  <dc:creator>Christian Mayer</dc:creator>
  <cp:lastModifiedBy>Admin</cp:lastModifiedBy>
  <cp:revision>682</cp:revision>
  <cp:lastPrinted>2017-03-06T14:48:43Z</cp:lastPrinted>
  <dcterms:created xsi:type="dcterms:W3CDTF">2002-08-29T15:31:57Z</dcterms:created>
  <dcterms:modified xsi:type="dcterms:W3CDTF">2019-01-08T17:51:34Z</dcterms:modified>
</cp:coreProperties>
</file>