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388" r:id="rId2"/>
    <p:sldId id="389" r:id="rId3"/>
    <p:sldId id="390" r:id="rId4"/>
    <p:sldId id="391" r:id="rId5"/>
    <p:sldId id="392" r:id="rId6"/>
    <p:sldId id="400" r:id="rId7"/>
    <p:sldId id="393" r:id="rId8"/>
    <p:sldId id="394" r:id="rId9"/>
    <p:sldId id="340" r:id="rId10"/>
    <p:sldId id="339" r:id="rId11"/>
    <p:sldId id="341" r:id="rId12"/>
    <p:sldId id="351" r:id="rId13"/>
    <p:sldId id="397" r:id="rId14"/>
    <p:sldId id="396" r:id="rId15"/>
    <p:sldId id="398" r:id="rId16"/>
    <p:sldId id="402" r:id="rId17"/>
    <p:sldId id="403" r:id="rId18"/>
    <p:sldId id="399" r:id="rId19"/>
    <p:sldId id="379" r:id="rId20"/>
    <p:sldId id="401" r:id="rId21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00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2" autoAdjust="0"/>
    <p:restoredTop sz="94632" autoAdjust="0"/>
  </p:normalViewPr>
  <p:slideViewPr>
    <p:cSldViewPr>
      <p:cViewPr varScale="1">
        <p:scale>
          <a:sx n="101" d="100"/>
          <a:sy n="101" d="100"/>
        </p:scale>
        <p:origin x="-696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2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41650" y="876300"/>
            <a:ext cx="3152775" cy="2365375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26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90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062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2A4AB2A-581A-4045-BEAB-712A162B83C5}" type="slidenum">
              <a:rPr lang="fr-CA" altLang="fr-FR" sz="1200"/>
              <a:pPr/>
              <a:t>19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1805373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0374B6-42F3-4FB1-AEA5-A58034C13D96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315527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19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2092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3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38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54862" lvl="1" indent="-276607">
              <a:spcBef>
                <a:spcPts val="1037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300" dirty="0">
                <a:latin typeface="Arial Narrow" pitchFamily="34" charset="0"/>
              </a:rPr>
              <a:t>Employed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Pre-university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14% with a disability</a:t>
            </a:r>
          </a:p>
          <a:p>
            <a:pPr marL="925317" lvl="3" indent="-18605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13% nondisabled</a:t>
            </a:r>
          </a:p>
          <a:p>
            <a:pPr marL="740912" lvl="2" indent="-186052" defTabSz="740912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900" dirty="0">
                <a:latin typeface="Arial Narrow" pitchFamily="34" charset="0"/>
              </a:rPr>
              <a:t>Career/technical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66% with a disability </a:t>
            </a:r>
          </a:p>
          <a:p>
            <a:pPr marL="925317" lvl="3" indent="-184405">
              <a:spcBef>
                <a:spcPts val="830"/>
              </a:spcBef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2200" dirty="0">
                <a:latin typeface="Arial Narrow" pitchFamily="34" charset="0"/>
              </a:rPr>
              <a:t>63% nondisabled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69337-A97D-4275-90F3-5008F56A9E9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24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71414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Not knowing if a product would work well for them</a:t>
            </a:r>
          </a:p>
          <a:p>
            <a:r>
              <a:rPr lang="en-US" altLang="en-US" dirty="0"/>
              <a:t>Make</a:t>
            </a:r>
            <a:r>
              <a:rPr lang="en-US" altLang="en-US" baseline="0" dirty="0"/>
              <a:t> sure to explain that these are for assistive/adaptive technologies</a:t>
            </a:r>
            <a:endParaRPr lang="en-CA" alt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543C194-F1EE-4CB8-96A3-51005562D492}" type="slidenum">
              <a:rPr lang="fr-CA" altLang="fr-FR" sz="1200"/>
              <a:pPr/>
              <a:t>13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2573723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rgbClr val="0033CC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67544" y="33211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312880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340768"/>
            <a:ext cx="2743200" cy="4907632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340768"/>
            <a:ext cx="5111750" cy="4907632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307398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1688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en-US" altLang="fr-FR" dirty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78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daptech.org/en/download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ahavel@dawsoncollege.qc.ca" TargetMode="External"/><Relationship Id="rId2" Type="http://schemas.openxmlformats.org/officeDocument/2006/relationships/hyperlink" Target="http://www.adaptech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68841" y="-243408"/>
            <a:ext cx="9006318" cy="2212975"/>
          </a:xfrm>
        </p:spPr>
        <p:txBody>
          <a:bodyPr anchor="ctr"/>
          <a:lstStyle/>
          <a:p>
            <a:pPr algn="ctr"/>
            <a:r>
              <a:rPr lang="en-US" sz="3800" dirty="0"/>
              <a:t>Cracking the Door Open on Research</a:t>
            </a: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457200" y="1628800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70" y="2132856"/>
            <a:ext cx="9124261" cy="1944216"/>
          </a:xfrm>
        </p:spPr>
        <p:txBody>
          <a:bodyPr>
            <a:noAutofit/>
          </a:bodyPr>
          <a:lstStyle/>
          <a:p>
            <a:pPr algn="ctr">
              <a:lnSpc>
                <a:spcPts val="2000"/>
              </a:lnSpc>
              <a:spcAft>
                <a:spcPts val="600"/>
              </a:spcAft>
              <a:defRPr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Havel, Ph.D. 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Catherine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Fichten, Ph.D.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Aft>
                <a:spcPts val="0"/>
              </a:spcAft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L. King, M. Jorgensen, J.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Asuncion, </a:t>
            </a:r>
          </a:p>
          <a:p>
            <a:pPr algn="ctr">
              <a:lnSpc>
                <a:spcPts val="2400"/>
              </a:lnSpc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Nguyen, J. Budd, S. Jorgensen, A. Lussier, </a:t>
            </a: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Amsel, A. Chauvin, C. Vo</a:t>
            </a:r>
          </a:p>
          <a:p>
            <a:pPr algn="ctr" eaLnBrk="1" hangingPunct="1">
              <a:spcBef>
                <a:spcPct val="0"/>
              </a:spcBef>
              <a:buClrTx/>
              <a:buSzTx/>
              <a:defRPr/>
            </a:pPr>
            <a:endPara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Aft>
                <a:spcPts val="600"/>
              </a:spcAft>
              <a:buClrTx/>
              <a:buSzTx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Opening Doors for Accessibility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</a:t>
            </a:r>
            <a:b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Montreal, November 16, 2018</a:t>
            </a:r>
            <a:endParaRPr lang="en-US" alt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defRPr/>
            </a:pP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Dawson College logo. Copyright is https://www.crowdrise.com/campusteamdawson1" title="Dawson College 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271" y="5994239"/>
            <a:ext cx="1631245" cy="50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5" descr="Adaptech logo blue. Copyright is http://www.adaptech.org/" title="Adaptech log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975" y="5895181"/>
            <a:ext cx="6318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91" y="5568528"/>
            <a:ext cx="1268818" cy="44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9531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Havel, A., &amp; Fichten, C., in collaboration with King, L., Jorgensen, M., Asuncion, J., Nguyen, M. N., Budd, J., Jorgensen, S., Lussier, A., Amsel, R., Chauvin, A., &amp; Vo, C. (2018, November). Cracking the door open on research. Presentation at Opening Doors for Accessibility Seminar.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9118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0688" y="188640"/>
            <a:ext cx="7702624" cy="754408"/>
          </a:xfrm>
        </p:spPr>
        <p:txBody>
          <a:bodyPr/>
          <a:lstStyle/>
          <a:p>
            <a:pPr algn="ctr"/>
            <a:r>
              <a:rPr lang="en-US" sz="4400" dirty="0">
                <a:effectLst/>
              </a:rPr>
              <a:t>Grades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-508" y="1340768"/>
            <a:ext cx="9145016" cy="1296144"/>
          </a:xfrm>
        </p:spPr>
        <p:txBody>
          <a:bodyPr/>
          <a:lstStyle/>
          <a:p>
            <a:pPr>
              <a:buSzPct val="110000"/>
            </a:pPr>
            <a:r>
              <a:rPr lang="en-US" sz="3200" dirty="0">
                <a:latin typeface="Arial Narrow" pitchFamily="34" charset="0"/>
              </a:rPr>
              <a:t>  </a:t>
            </a:r>
            <a:r>
              <a:rPr lang="en-US" sz="3200" dirty="0"/>
              <a:t>  College 6 year archival study</a:t>
            </a:r>
            <a:r>
              <a:rPr lang="en-US" sz="3200" baseline="30000" dirty="0"/>
              <a:t>1</a:t>
            </a:r>
            <a:endParaRPr lang="en-US" sz="2400" dirty="0">
              <a:latin typeface="Arial Narrow" pitchFamily="34" charset="0"/>
            </a:endParaRPr>
          </a:p>
          <a:p>
            <a:endParaRPr lang="en-US" sz="2800" dirty="0"/>
          </a:p>
        </p:txBody>
      </p:sp>
      <p:graphicFrame>
        <p:nvGraphicFramePr>
          <p:cNvPr id="8" name="Content Placeholder 7" descr="Social Science: Learning Disability/ADHD=64%; All other disabilities=70%; No disability= 62%&#10;Career/Technical: Learning Disability/ADHD=64%;All other disabilities=71%; No disabilities=67%&#10;All program: Learning disability/ADHD=64%; All other disabilities=70%; No disability=66%" title="Grades for 6 year archival study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11480876"/>
              </p:ext>
            </p:extLst>
          </p:nvPr>
        </p:nvGraphicFramePr>
        <p:xfrm>
          <a:off x="377535" y="2060849"/>
          <a:ext cx="8388931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25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94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2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7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463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01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1695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477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550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15902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Program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Learning Disability / ADHD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All Other Disabilities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No </a:t>
                      </a:r>
                      <a:b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</a:br>
                      <a:r>
                        <a:rPr lang="en-US" sz="2400" i="0" u="none" strike="noStrike" dirty="0">
                          <a:effectLst/>
                          <a:latin typeface="Arial Narrow" pitchFamily="34" charset="0"/>
                        </a:rPr>
                        <a:t>Disability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63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Grade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Social Science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62%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Career/Technical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71%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All Programs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  <a:latin typeface="Arial Narrow" pitchFamily="34" charset="0"/>
                        </a:rPr>
                        <a:t>66%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122" name="Picture 2" title="Grades: A+, B, 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96752"/>
            <a:ext cx="79208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0CC51-D157-4F7C-B64F-3951AF6EC51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3285" y="635171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C., &amp; Barile, M. (2005). Academic performance of college students with and without disabilities: An archival study. Canadian Journal of Counselling, 39(2), 101-117.</a:t>
            </a:r>
          </a:p>
        </p:txBody>
      </p:sp>
    </p:spTree>
    <p:extLst>
      <p:ext uri="{BB962C8B-B14F-4D97-AF65-F5344CB8AC3E}">
        <p14:creationId xmlns:p14="http://schemas.microsoft.com/office/powerpoint/2010/main" val="280850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16632"/>
            <a:ext cx="8305800" cy="792088"/>
          </a:xfrm>
        </p:spPr>
        <p:txBody>
          <a:bodyPr/>
          <a:lstStyle/>
          <a:p>
            <a:pPr algn="ctr"/>
            <a:r>
              <a:rPr lang="en-US" dirty="0">
                <a:effectLst/>
              </a:rPr>
              <a:t>Employment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52" y="1199073"/>
            <a:ext cx="90364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>
              <a:spcBef>
                <a:spcPts val="3000"/>
              </a:spcBef>
              <a:buClr>
                <a:srgbClr val="002060"/>
              </a:buClr>
              <a:buSzPct val="110000"/>
            </a:pPr>
            <a:r>
              <a:rPr lang="en-US" sz="3400" dirty="0">
                <a:latin typeface="Arial Narrow" pitchFamily="34" charset="0"/>
              </a:rPr>
              <a:t> </a:t>
            </a:r>
            <a:r>
              <a:rPr lang="en-US" sz="3400" dirty="0" smtClean="0">
                <a:latin typeface="Arial Narrow" pitchFamily="34" charset="0"/>
              </a:rPr>
              <a:t>College graduates 5-10 </a:t>
            </a:r>
            <a:r>
              <a:rPr lang="en-US" sz="3400" dirty="0">
                <a:latin typeface="Arial Narrow" pitchFamily="34" charset="0"/>
              </a:rPr>
              <a:t>months after </a:t>
            </a:r>
            <a:r>
              <a:rPr lang="en-US" sz="3400" dirty="0" err="1">
                <a:latin typeface="Arial Narrow" pitchFamily="34" charset="0"/>
              </a:rPr>
              <a:t>graduation</a:t>
            </a:r>
            <a:r>
              <a:rPr lang="en-US" sz="3400" baseline="30000" dirty="0" err="1">
                <a:latin typeface="Arial Narrow" pitchFamily="34" charset="0"/>
              </a:rPr>
              <a:t>1</a:t>
            </a:r>
            <a:r>
              <a:rPr lang="en-US" sz="3400" baseline="30000" dirty="0">
                <a:latin typeface="Arial Narrow" pitchFamily="34" charset="0"/>
              </a:rPr>
              <a:t> </a:t>
            </a:r>
            <a:endParaRPr lang="en-US" sz="3400" dirty="0">
              <a:latin typeface="Arial Narrow" pitchFamily="34" charset="0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endParaRPr lang="en-US" sz="3600" dirty="0">
              <a:latin typeface="+mj-lt"/>
            </a:endParaRPr>
          </a:p>
          <a:p>
            <a:pPr marL="1171575" lvl="2" indent="-257175">
              <a:buClr>
                <a:srgbClr val="002060"/>
              </a:buClr>
              <a:buSzPct val="110000"/>
              <a:buFont typeface="Arial" pitchFamily="34" charset="0"/>
              <a:buChar char="•"/>
            </a:pPr>
            <a:r>
              <a:rPr lang="en-US" sz="3600" dirty="0">
                <a:latin typeface="+mj-lt"/>
              </a:rPr>
              <a:t>-</a:t>
            </a:r>
          </a:p>
        </p:txBody>
      </p:sp>
      <p:graphicFrame>
        <p:nvGraphicFramePr>
          <p:cNvPr id="5" name="Table 4" descr="Pre-university with a disability: 10% are working full time, 4% are working part-time, 1% are looking for work, 83% are studying, and 1% are unavailable for work&#10;Pre-university without a disability: 8% are working full time, 5% are working part-time, 2% are looking for work, 84% are studying, and 2% are unavailable for work&#10;Career/technical with a disability: 51% are working full time, 15% are working part-time, 1% are looking for work, 30% are studying, and 2% are unavailable for work&#10;Career/technical without a disability: 49% are working full time, 14% are working part-time, 3% are looking for work, 31% are studying, and 3% are unavailable for work&#10;&#10;" title="Employment College Graduates 5-10 Months after Graduation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57035"/>
              </p:ext>
            </p:extLst>
          </p:nvPr>
        </p:nvGraphicFramePr>
        <p:xfrm>
          <a:off x="107504" y="2003757"/>
          <a:ext cx="8928992" cy="40175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374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25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17410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Working Full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 Working Part Time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Looking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Studying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Unavailable For Work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43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Pre-University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a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84%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11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Career/Technical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73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With a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51%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51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No Disability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49%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j-lt"/>
                        </a:rPr>
                        <a:t>14%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6146" name="Picture 2" title="Image: &quot;un&quot; crossed out in word &quot;unemploy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73" y="2060848"/>
            <a:ext cx="1107207" cy="73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6331386"/>
            <a:ext cx="8641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>
                <a:latin typeface="Arial Narrow" panose="020B0606020202030204" pitchFamily="34" charset="0"/>
              </a:rPr>
              <a:t>1</a:t>
            </a:r>
            <a:r>
              <a:rPr lang="en-US" sz="1000" dirty="0">
                <a:latin typeface="Arial Narrow" panose="020B0606020202030204" pitchFamily="34" charset="0"/>
              </a:rPr>
              <a:t> Fichten, C.S., Jorgensen, S., Havel, A., Barile, M., Ferraro, V., Landry, M-E., Fiset, D., Juhel, J-C., Chwojka, C., Nguyen, M.N., Amsel, R. &amp; Asuncion, J.V. (2012). What happens after graduation? Outcomes, employment, and recommendations of recent junior/community college graduates with and without disabilities. Disability and Rehabilitation 34(11), 917-924.</a:t>
            </a:r>
          </a:p>
        </p:txBody>
      </p:sp>
    </p:spTree>
    <p:extLst>
      <p:ext uri="{BB962C8B-B14F-4D97-AF65-F5344CB8AC3E}">
        <p14:creationId xmlns:p14="http://schemas.microsoft.com/office/powerpoint/2010/main" val="98270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82960"/>
          </a:xfrm>
        </p:spPr>
        <p:txBody>
          <a:bodyPr/>
          <a:lstStyle/>
          <a:p>
            <a:r>
              <a:rPr lang="en-US" sz="4400" dirty="0">
                <a:effectLst/>
              </a:rPr>
              <a:t>Employment: 4 Year Follow-</a:t>
            </a:r>
            <a:r>
              <a:rPr lang="en-US" sz="4400" dirty="0" err="1">
                <a:effectLst/>
              </a:rPr>
              <a:t>up</a:t>
            </a:r>
            <a:r>
              <a:rPr lang="en-US" sz="4400" baseline="30000" dirty="0" err="1">
                <a:effectLst/>
              </a:rPr>
              <a:t>1</a:t>
            </a:r>
            <a:endParaRPr lang="en-US" sz="4400" baseline="30000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3772" y="1124744"/>
            <a:ext cx="8676456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175 university &amp; 77 college students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 years later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193 graduated from original program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59 dropped out</a:t>
            </a:r>
          </a:p>
          <a:p>
            <a:pPr marL="461963" lvl="1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Employment outcome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those in the labor force</a:t>
            </a:r>
          </a:p>
          <a:p>
            <a:pPr marL="1376363" lvl="3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82% employed (94% if no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  <a:r>
              <a:rPr lang="en-US" sz="3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919163" lvl="2" indent="-461963">
              <a:spcBef>
                <a:spcPts val="600"/>
              </a:spcBef>
              <a:buClr>
                <a:srgbClr val="0033CC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Jobs of grads closely related to field of study</a:t>
            </a:r>
          </a:p>
          <a:p>
            <a:pPr marL="457200" lvl="2">
              <a:buClr>
                <a:srgbClr val="0033CC"/>
              </a:buClr>
              <a:buSzPct val="110000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33CC"/>
              </a:buClr>
              <a:buSzPct val="110000"/>
            </a:pPr>
            <a:r>
              <a:rPr lang="en-US" sz="1000" baseline="30000" dirty="0" err="1">
                <a:latin typeface="Arial Narrow" panose="020B0606020202030204" pitchFamily="34" charset="0"/>
                <a:cs typeface="Arial" panose="020B0604020202020204" pitchFamily="34" charset="0"/>
              </a:rPr>
              <a:t>2</a:t>
            </a:r>
            <a:r>
              <a:rPr lang="en-US" sz="1000" dirty="0" err="1">
                <a:latin typeface="Arial Narrow" panose="020B0606020202030204" pitchFamily="34" charset="0"/>
              </a:rPr>
              <a:t>Statistics</a:t>
            </a:r>
            <a:r>
              <a:rPr lang="en-US" sz="1000" dirty="0">
                <a:latin typeface="Arial Narrow" panose="020B0606020202030204" pitchFamily="34" charset="0"/>
              </a:rPr>
              <a:t> </a:t>
            </a:r>
            <a:r>
              <a:rPr lang="en-US" sz="1000" dirty="0" smtClean="0">
                <a:latin typeface="Arial Narrow" panose="020B0606020202030204" pitchFamily="34" charset="0"/>
              </a:rPr>
              <a:t>Canada</a:t>
            </a:r>
            <a:r>
              <a:rPr lang="en-US" sz="1000" dirty="0">
                <a:latin typeface="Arial Narrow" panose="020B0606020202030204" pitchFamily="34" charset="0"/>
              </a:rPr>
              <a:t>, Labour Force Survey. (2015). Unemployment rates of 25-to 29-years-olds, by educational attainment, Canada and provinces, 1995, 2000, 2005, and 2010 </a:t>
            </a:r>
            <a:br>
              <a:rPr lang="en-US" sz="1000" dirty="0">
                <a:latin typeface="Arial Narrow" panose="020B0606020202030204" pitchFamily="34" charset="0"/>
              </a:rPr>
            </a:br>
            <a:r>
              <a:rPr lang="en-US" sz="1000" dirty="0">
                <a:latin typeface="Arial Narrow" panose="020B0606020202030204" pitchFamily="34" charset="0"/>
              </a:rPr>
              <a:t>to 2013. Retrieved from http://www.statcan.gc.ca/pub/81-582-x/2015001/tbl/tble3.2-eng.htm</a:t>
            </a:r>
            <a:endParaRPr lang="en-US" sz="10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0033CC"/>
              </a:buClr>
              <a:buSzPct val="110000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70530" lvl="1" indent="-812662">
              <a:buFont typeface="Arial" panose="020B0604020202020204" pitchFamily="34" charset="0"/>
              <a:buChar char="•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5" descr="Drawing of a wheelchair user student in cap and gown holding a diploma. Copyrihgt is http://www.kidstogether.org/graduation.htm" title="Graduate in wheelcha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9924" y="2640648"/>
            <a:ext cx="99864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1620" y="6403945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sz="1000" baseline="30000" dirty="0" err="1">
                <a:latin typeface="Arial Narrow" panose="020B0606020202030204" pitchFamily="34" charset="0"/>
              </a:rPr>
              <a:t>1</a:t>
            </a:r>
            <a:r>
              <a:rPr lang="en-US" sz="1000" dirty="0" err="1">
                <a:latin typeface="Arial Narrow" panose="020B0606020202030204" pitchFamily="34" charset="0"/>
              </a:rPr>
              <a:t>Fichten</a:t>
            </a:r>
            <a:r>
              <a:rPr lang="en-US" sz="1000" dirty="0">
                <a:latin typeface="Arial Narrow" panose="020B0606020202030204" pitchFamily="34" charset="0"/>
              </a:rPr>
              <a:t>, C. S., Jorgensen, S., Havel, A., Barile, M., Ferraro, V., Landry, M.-E., Fiset, D., Juhel, J.-C., Chwojka, C., Nguyen, M. N., &amp; Asuncion, J. V. (2012). What happens after graduation? Outcomes, employment, and recommendations of recent junior/community college graduates with and without disabilities. Disability and Rehabilitation, 34(11), 917-924. </a:t>
            </a:r>
          </a:p>
        </p:txBody>
      </p:sp>
    </p:spTree>
    <p:extLst>
      <p:ext uri="{BB962C8B-B14F-4D97-AF65-F5344CB8AC3E}">
        <p14:creationId xmlns:p14="http://schemas.microsoft.com/office/powerpoint/2010/main" val="27547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512762"/>
            <a:ext cx="8229600" cy="684213"/>
          </a:xfrm>
        </p:spPr>
        <p:txBody>
          <a:bodyPr/>
          <a:lstStyle/>
          <a:p>
            <a:pPr>
              <a:lnSpc>
                <a:spcPts val="4400"/>
              </a:lnSpc>
            </a:pPr>
            <a:r>
              <a:rPr lang="en-US" altLang="en-US" dirty="0" smtClean="0">
                <a:latin typeface="Arial" charset="0"/>
                <a:cs typeface="Arial" charset="0"/>
              </a:rPr>
              <a:t>Technology </a:t>
            </a:r>
            <a:br>
              <a:rPr lang="en-US" altLang="en-US" dirty="0" smtClean="0">
                <a:latin typeface="Arial" charset="0"/>
                <a:cs typeface="Arial" charset="0"/>
              </a:rPr>
            </a:br>
            <a:r>
              <a:rPr lang="en-US" altLang="en-US" dirty="0" smtClean="0">
                <a:latin typeface="Arial" charset="0"/>
                <a:cs typeface="Arial" charset="0"/>
              </a:rPr>
              <a:t>From </a:t>
            </a:r>
            <a:r>
              <a:rPr lang="en-US" altLang="en-US" dirty="0">
                <a:latin typeface="Arial" charset="0"/>
                <a:cs typeface="Arial" charset="0"/>
              </a:rPr>
              <a:t>Research to Real Life</a:t>
            </a:r>
            <a:endParaRPr lang="en-CA" altLang="en-US" dirty="0">
              <a:latin typeface="Arial" charset="0"/>
              <a:cs typeface="Arial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462756" y="1349970"/>
            <a:ext cx="8218488" cy="495935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3200" dirty="0"/>
              <a:t>Barriers students faced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 smtClean="0">
                <a:latin typeface="Arial" charset="0"/>
                <a:cs typeface="Arial" charset="0"/>
              </a:rPr>
              <a:t>High </a:t>
            </a:r>
            <a:r>
              <a:rPr lang="en-CA" altLang="en-US" sz="2800" dirty="0">
                <a:latin typeface="Arial" charset="0"/>
                <a:cs typeface="Arial" charset="0"/>
              </a:rPr>
              <a:t>cost </a:t>
            </a:r>
            <a:r>
              <a:rPr lang="en-CA" altLang="en-US" sz="2800" dirty="0" smtClean="0">
                <a:latin typeface="Arial" charset="0"/>
                <a:cs typeface="Arial" charset="0"/>
              </a:rPr>
              <a:t>of </a:t>
            </a:r>
            <a:r>
              <a:rPr lang="en-CA" altLang="en-US" sz="2800" dirty="0">
                <a:latin typeface="Arial" charset="0"/>
                <a:cs typeface="Arial" charset="0"/>
              </a:rPr>
              <a:t>adaptive </a:t>
            </a:r>
            <a:r>
              <a:rPr lang="en-CA" altLang="en-US" sz="2800" dirty="0" smtClean="0">
                <a:latin typeface="Arial" charset="0"/>
                <a:cs typeface="Arial" charset="0"/>
              </a:rPr>
              <a:t>technologies</a:t>
            </a:r>
            <a:endParaRPr lang="en-CA" altLang="en-US" sz="2800" dirty="0">
              <a:latin typeface="Arial" charset="0"/>
              <a:cs typeface="Arial" charset="0"/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>
                <a:latin typeface="Arial" charset="0"/>
                <a:cs typeface="Arial" charset="0"/>
              </a:rPr>
              <a:t>Lack of knowledge of available products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CA" altLang="en-US" sz="2800" dirty="0">
                <a:latin typeface="Arial" charset="0"/>
                <a:cs typeface="Arial" charset="0"/>
              </a:rPr>
              <a:t>Inadequate opportunities to try products before purchasing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altLang="en-US" sz="2800" dirty="0">
                <a:latin typeface="Arial" charset="0"/>
                <a:cs typeface="Arial" charset="0"/>
              </a:rPr>
              <a:t>Lack of information about where to purchase products</a:t>
            </a:r>
            <a:endParaRPr lang="en-CA" altLang="en-US" sz="2800" dirty="0"/>
          </a:p>
          <a:p>
            <a:pPr marL="0" indent="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en-CA" altLang="en-US" sz="3200" dirty="0"/>
          </a:p>
        </p:txBody>
      </p:sp>
      <p:pic>
        <p:nvPicPr>
          <p:cNvPr id="1026" name="Picture 2" descr="Picture of a traffic barricade used to block traffic. Copyright is http://www.wctproducts.com/images/products/Traffic_Control/300x300/td2500.jpg" title="Barri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68760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55A07461-FBEA-4064-9EE7-17CDF4C7FFC9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1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6268" y="404664"/>
            <a:ext cx="9396536" cy="684213"/>
          </a:xfrm>
        </p:spPr>
        <p:txBody>
          <a:bodyPr/>
          <a:lstStyle/>
          <a:p>
            <a:r>
              <a:rPr lang="en-CA" sz="3400" dirty="0" smtClean="0"/>
              <a:t>Adaptech’s Response to High Cost Technologies</a:t>
            </a:r>
            <a:endParaRPr lang="en-CA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268760"/>
            <a:ext cx="8507288" cy="4888200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dirty="0" smtClean="0"/>
              <a:t>Created </a:t>
            </a:r>
            <a:r>
              <a:rPr lang="en-CA" dirty="0"/>
              <a:t>a </a:t>
            </a:r>
            <a:r>
              <a:rPr lang="en-CA" dirty="0" smtClean="0"/>
              <a:t>bilingual database </a:t>
            </a:r>
            <a:r>
              <a:rPr lang="en-CA" dirty="0"/>
              <a:t>to </a:t>
            </a:r>
            <a:endParaRPr lang="en-CA" dirty="0" smtClean="0"/>
          </a:p>
          <a:p>
            <a:pPr lvl="1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3000" dirty="0" smtClean="0"/>
              <a:t>Identify </a:t>
            </a:r>
          </a:p>
          <a:p>
            <a:pPr lvl="1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3000" dirty="0" smtClean="0"/>
              <a:t>Test</a:t>
            </a:r>
          </a:p>
          <a:p>
            <a:pPr lvl="1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3000" dirty="0" smtClean="0"/>
              <a:t>Compile free </a:t>
            </a:r>
            <a:r>
              <a:rPr lang="en-CA" sz="3000" dirty="0"/>
              <a:t>and/or inexpensive </a:t>
            </a:r>
            <a:r>
              <a:rPr lang="en-CA" sz="3000" dirty="0" smtClean="0"/>
              <a:t>technologies</a:t>
            </a:r>
            <a:endParaRPr lang="en-CA" sz="3000" dirty="0"/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dirty="0" smtClean="0"/>
              <a:t>Provide students </a:t>
            </a:r>
            <a:r>
              <a:rPr lang="en-CA" dirty="0"/>
              <a:t>the opportunity to try different technologies that could </a:t>
            </a:r>
            <a:r>
              <a:rPr lang="en-CA" dirty="0" smtClean="0"/>
              <a:t>help</a:t>
            </a:r>
            <a:endParaRPr lang="en-CA" dirty="0"/>
          </a:p>
          <a:p>
            <a:pPr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dirty="0" smtClean="0"/>
              <a:t>Ongoing since </a:t>
            </a:r>
            <a:r>
              <a:rPr lang="en-CA" dirty="0"/>
              <a:t>1999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sz="2600" dirty="0" smtClean="0"/>
          </a:p>
        </p:txBody>
      </p:sp>
      <p:pic>
        <p:nvPicPr>
          <p:cNvPr id="6" name="Picture 6" descr="Man sitting with a laptop on his lap. Copyright is http://blogs.articulate.com/rapid-elearning/3-things-to-consider-when-building-your-e-learning-courses/" title="Man sitting with a laptop on his la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1340768"/>
            <a:ext cx="1152128" cy="170169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4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4259" y="836712"/>
            <a:ext cx="9252519" cy="684213"/>
          </a:xfrm>
        </p:spPr>
        <p:txBody>
          <a:bodyPr/>
          <a:lstStyle/>
          <a:p>
            <a:r>
              <a:rPr lang="en-US" sz="3600" dirty="0"/>
              <a:t>Adaptech Research </a:t>
            </a:r>
            <a:r>
              <a:rPr lang="en-US" sz="3600" dirty="0" smtClean="0"/>
              <a:t>Network Database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636912"/>
            <a:ext cx="8229600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F</a:t>
            </a:r>
            <a:r>
              <a:rPr lang="en-US" altLang="en-US" dirty="0">
                <a:latin typeface="Arial" charset="0"/>
                <a:cs typeface="Arial" charset="0"/>
              </a:rPr>
              <a:t>ree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and</a:t>
            </a:r>
            <a:r>
              <a:rPr lang="en-US" altLang="en-US" dirty="0">
                <a:latin typeface="Arial" charset="0"/>
                <a:cs typeface="Arial" charset="0"/>
              </a:rPr>
              <a:t>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I</a:t>
            </a:r>
            <a:r>
              <a:rPr lang="en-US" altLang="en-US" dirty="0">
                <a:latin typeface="Arial" charset="0"/>
                <a:cs typeface="Arial" charset="0"/>
              </a:rPr>
              <a:t>nexpensive Technology Database </a:t>
            </a:r>
            <a:r>
              <a:rPr lang="en-US" alt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(FANDI)</a:t>
            </a:r>
            <a:endParaRPr lang="en-CA" altLang="en-US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1">
              <a:spcAft>
                <a:spcPts val="600"/>
              </a:spcAft>
            </a:pP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://www.adaptech.org/en/downloads</a:t>
            </a:r>
            <a:r>
              <a:rPr lang="en-US" u="sng" dirty="0"/>
              <a:t> </a:t>
            </a: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6690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en-CA" altLang="en-US" dirty="0">
                <a:latin typeface="Arial" charset="0"/>
                <a:cs typeface="Arial" charset="0"/>
              </a:rPr>
              <a:t>Product Categories (1)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18294" y="1268760"/>
            <a:ext cx="8507412" cy="4816127"/>
          </a:xfrm>
        </p:spPr>
        <p:txBody>
          <a:bodyPr/>
          <a:lstStyle/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600" dirty="0">
                <a:latin typeface="Arial" charset="0"/>
                <a:cs typeface="Arial" charset="0"/>
              </a:rPr>
              <a:t>Adapted Keyboards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600" dirty="0">
                <a:latin typeface="Arial" charset="0"/>
                <a:cs typeface="Arial" charset="0"/>
              </a:rPr>
              <a:t>Dictionary/Reference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600" dirty="0">
                <a:latin typeface="Arial" charset="0"/>
                <a:cs typeface="Arial" charset="0"/>
              </a:rPr>
              <a:t>Organization/Productivity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600" dirty="0">
                <a:latin typeface="Arial" charset="0"/>
                <a:cs typeface="Arial" charset="0"/>
              </a:rPr>
              <a:t>Alternative Mice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600" dirty="0">
                <a:latin typeface="Arial" charset="0"/>
                <a:cs typeface="Arial" charset="0"/>
              </a:rPr>
              <a:t>Dictation</a:t>
            </a:r>
          </a:p>
          <a:p>
            <a:pPr marL="715963" lvl="2" indent="0"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endParaRPr lang="en-CA" altLang="en-US" sz="2400" dirty="0">
              <a:latin typeface="Arial" charset="0"/>
              <a:cs typeface="Arial" charset="0"/>
            </a:endParaRPr>
          </a:p>
        </p:txBody>
      </p:sp>
      <p:pic>
        <p:nvPicPr>
          <p:cNvPr id="25605" name="Picture 6" descr="picture of a keyboard" title="picture of a keyboa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2" y="1398031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" descr="Picture of a book" title="Picture of a 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2" y="234888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 descr="Picture of an agenda" title="Picture of an agen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2" y="342679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Picture of a computer mouse" title="Picture of a computer mou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2" y="433715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8" descr="Picture of a person talking into a headset " title="Picture of a person talking into a heads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2" y="5389612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FF64CB-6824-40F6-A173-AD003BD3E157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251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dirty="0">
                <a:latin typeface="Arial" charset="0"/>
                <a:cs typeface="Arial" charset="0"/>
              </a:rPr>
              <a:t>Product Categories (2)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507412" cy="4815334"/>
          </a:xfrm>
        </p:spPr>
        <p:txBody>
          <a:bodyPr/>
          <a:lstStyle/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Magnification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Scanning &amp; Optical Character Recognition (</a:t>
            </a:r>
            <a:r>
              <a:rPr lang="en-CA" altLang="en-US" sz="3200" dirty="0" smtClean="0">
                <a:latin typeface="Arial" charset="0"/>
                <a:cs typeface="Arial" charset="0"/>
              </a:rPr>
              <a:t>OCR)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 smtClean="0">
                <a:latin typeface="Arial" charset="0"/>
                <a:cs typeface="Arial" charset="0"/>
              </a:rPr>
              <a:t>Screen Reading</a:t>
            </a: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 smtClean="0">
                <a:latin typeface="Arial" charset="0"/>
                <a:cs typeface="Arial" charset="0"/>
              </a:rPr>
              <a:t>Writing</a:t>
            </a:r>
            <a:endParaRPr lang="en-CA" altLang="en-US" sz="3200" dirty="0">
              <a:latin typeface="Arial" charset="0"/>
              <a:cs typeface="Arial" charset="0"/>
            </a:endParaRPr>
          </a:p>
          <a:p>
            <a:pPr marL="715963" lvl="2" indent="0">
              <a:spcBef>
                <a:spcPts val="1800"/>
              </a:spcBef>
              <a:spcAft>
                <a:spcPts val="1800"/>
              </a:spcAft>
              <a:buFont typeface="Arial" charset="0"/>
              <a:buNone/>
            </a:pPr>
            <a:r>
              <a:rPr lang="en-CA" altLang="en-US" sz="3200" dirty="0">
                <a:latin typeface="Arial" charset="0"/>
                <a:cs typeface="Arial" charset="0"/>
              </a:rPr>
              <a:t>Other (including multipurpose programs)</a:t>
            </a:r>
          </a:p>
        </p:txBody>
      </p:sp>
      <p:pic>
        <p:nvPicPr>
          <p:cNvPr id="25610" name="Picture 10" descr="Picture of a magnifying glass" title="Picture of a magnifying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97" y="131618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2" descr="Picture of a flatbed scanner" title="Picture of a flatbed sc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6" y="2348879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Picture 14" descr="Picture of a mouth speaking on a computer screen" title="Picture of a mouth speaking on a computer scre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7" y="3645024"/>
            <a:ext cx="4762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Picture 16" descr="Picture of text on a computer screen" title="Picture of text on a computer scre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1" y="4581128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Picture 18" descr="Question mark in blue" title="Question mark in blu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96" y="5517232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9FF64CB-6824-40F6-A173-AD003BD3E157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17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9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88640"/>
            <a:ext cx="8305800" cy="782960"/>
          </a:xfrm>
        </p:spPr>
        <p:txBody>
          <a:bodyPr>
            <a:noAutofit/>
          </a:bodyPr>
          <a:lstStyle/>
          <a:p>
            <a:r>
              <a:rPr lang="en-US" sz="4800" dirty="0" smtClean="0">
                <a:effectLst/>
              </a:rPr>
              <a:t>Summary </a:t>
            </a:r>
            <a:endParaRPr lang="en-US" sz="4800" dirty="0">
              <a:effectLst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-508" y="1792246"/>
            <a:ext cx="9145016" cy="3960439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>
                  <a:lumMod val="75000"/>
                </a:schemeClr>
              </a:buClr>
              <a:buSzPct val="7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7388" lvl="1" indent="-414338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with disabilities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2025" lvl="2" indent="-414338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Have access to free and inexpensive technologies</a:t>
            </a:r>
          </a:p>
          <a:p>
            <a:pPr marL="962025" lvl="2" indent="-414338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Succeed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postsecondary education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2025" lvl="2" indent="-414338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Get jobs after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graduation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0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684213"/>
          </a:xfrm>
        </p:spPr>
        <p:txBody>
          <a:bodyPr/>
          <a:lstStyle/>
          <a:p>
            <a:r>
              <a:rPr lang="en-US" altLang="en-US" sz="4400" dirty="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3755" y="4892943"/>
            <a:ext cx="80746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2800" dirty="0" smtClean="0"/>
              <a:t>What strategies can be used to engage stakeholders in research?</a:t>
            </a:r>
            <a:endParaRPr lang="en-CA" sz="2800" dirty="0"/>
          </a:p>
          <a:p>
            <a:endParaRPr lang="en-US" dirty="0"/>
          </a:p>
        </p:txBody>
      </p:sp>
      <p:pic>
        <p:nvPicPr>
          <p:cNvPr id="14340" name="Picture 2" descr="Picture of Q &amp; A" title="Pic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9331" y="2348880"/>
            <a:ext cx="460533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56CCB7-C928-4DBF-9CB1-A551AAA24628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CA" altLang="en-US" sz="140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9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-54259" y="280664"/>
            <a:ext cx="9252519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33CC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Bookman Old Style" pitchFamily="18" charset="0"/>
              </a:defRPr>
            </a:lvl9pPr>
          </a:lstStyle>
          <a:p>
            <a:pPr>
              <a:defRPr/>
            </a:pPr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Adaptech Research Network: Overview</a:t>
            </a: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172413" y="1312863"/>
            <a:ext cx="8964488" cy="5040312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Focus 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College/university students &amp; grads with disabilities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dirty="0" smtClean="0"/>
              <a:t>Academic success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dirty="0" smtClean="0"/>
              <a:t>Employment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Information and communication technologies</a:t>
            </a:r>
          </a:p>
          <a:p>
            <a:pPr lvl="1">
              <a:spcBef>
                <a:spcPts val="800"/>
              </a:spcBef>
              <a:spcAft>
                <a:spcPts val="8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Free or inexpensive assistive technologies </a:t>
            </a:r>
          </a:p>
          <a:p>
            <a:pPr lvl="2">
              <a:spcBef>
                <a:spcPts val="800"/>
              </a:spcBef>
              <a:spcAft>
                <a:spcPts val="800"/>
              </a:spcAft>
            </a:pPr>
            <a:r>
              <a:rPr lang="en-US" altLang="en-US" sz="2600" dirty="0" smtClean="0">
                <a:latin typeface="Arial" charset="0"/>
                <a:cs typeface="Arial" charset="0"/>
              </a:rPr>
              <a:t>FANDI</a:t>
            </a:r>
          </a:p>
          <a:p>
            <a:pPr lvl="1"/>
            <a:endParaRPr lang="en-US" altLang="en-US" dirty="0" smtClean="0">
              <a:latin typeface="Arial" charset="0"/>
              <a:cs typeface="Arial" charset="0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pic>
        <p:nvPicPr>
          <p:cNvPr id="7173" name="Picture 19" descr="Picture of a flatpanel display with a diploma and graduation cap sticking out of it. Copyright is http://ukrtvoru.info/tvir-na-temu-rozvytok-internetu-v-najblyzhchi-roky-dokorinno-zminyt-systemu-osvity/" title="Pictur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2636912"/>
            <a:ext cx="201622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70917D-19E0-44CE-B2F8-664CFF64481D}" type="slidenum">
              <a:rPr lang="fr-CA" altLang="en-US" sz="140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fr-CA" altLang="en-US" sz="140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8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/>
              <a:t>More </a:t>
            </a:r>
            <a:r>
              <a:rPr lang="en-CA" sz="4000" dirty="0" smtClean="0"/>
              <a:t>information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>
                <a:hlinkClick r:id="rId2"/>
              </a:rPr>
              <a:t>http://</a:t>
            </a:r>
            <a:r>
              <a:rPr lang="en-CA" sz="4000" dirty="0" smtClean="0">
                <a:hlinkClick r:id="rId2"/>
              </a:rPr>
              <a:t>www.adaptech.org</a:t>
            </a:r>
            <a:endParaRPr lang="en-CA" sz="40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40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 smtClean="0">
                <a:hlinkClick r:id="rId3"/>
              </a:rPr>
              <a:t>ahavel@dawsoncollege.qc.ca</a:t>
            </a:r>
            <a:endParaRPr lang="en-CA" sz="40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4000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 smtClean="0">
                <a:hlinkClick r:id="rId3"/>
              </a:rPr>
              <a:t>cfichten@dawsoncollege.qc.ca</a:t>
            </a:r>
            <a:endParaRPr lang="en-CA" sz="4000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800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4000" dirty="0"/>
              <a:t>		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96049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32384"/>
          </a:xfrm>
        </p:spPr>
        <p:txBody>
          <a:bodyPr/>
          <a:lstStyle/>
          <a:p>
            <a:r>
              <a:rPr lang="en-US" dirty="0"/>
              <a:t>Who Are the Stakeholders?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r>
              <a:rPr lang="en-US" sz="3200" dirty="0"/>
              <a:t>Individuals with disabilities</a:t>
            </a:r>
          </a:p>
          <a:p>
            <a:r>
              <a:rPr lang="en-US" sz="3200" dirty="0"/>
              <a:t>Family and friends </a:t>
            </a:r>
          </a:p>
          <a:p>
            <a:r>
              <a:rPr lang="en-US" sz="3200" dirty="0"/>
              <a:t>Service providers</a:t>
            </a:r>
          </a:p>
          <a:p>
            <a:r>
              <a:rPr lang="en-US" sz="3200" dirty="0"/>
              <a:t>Health care professionals</a:t>
            </a:r>
          </a:p>
          <a:p>
            <a:r>
              <a:rPr lang="en-US" sz="3200" dirty="0"/>
              <a:t>Vendors of supplies and materials</a:t>
            </a:r>
          </a:p>
          <a:p>
            <a:r>
              <a:rPr lang="en-US" sz="3200" dirty="0"/>
              <a:t>Researchers</a:t>
            </a:r>
          </a:p>
          <a:p>
            <a:r>
              <a:rPr lang="en-US" sz="3200" dirty="0" smtClean="0"/>
              <a:t>Others</a:t>
            </a:r>
          </a:p>
          <a:p>
            <a:pPr lvl="1"/>
            <a:r>
              <a:rPr lang="en-US" sz="2800" dirty="0" smtClean="0"/>
              <a:t>Government representatives</a:t>
            </a:r>
          </a:p>
          <a:p>
            <a:pPr lvl="1"/>
            <a:r>
              <a:rPr lang="en-US" sz="2800" dirty="0" smtClean="0"/>
              <a:t>Senior administrators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36234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872109"/>
          </a:xfrm>
        </p:spPr>
        <p:txBody>
          <a:bodyPr/>
          <a:lstStyle/>
          <a:p>
            <a:pPr>
              <a:lnSpc>
                <a:spcPts val="44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Role </a:t>
            </a:r>
            <a:r>
              <a:rPr lang="en-US" dirty="0"/>
              <a:t>of Stakeholders in Research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888200"/>
          </a:xfrm>
        </p:spPr>
        <p:txBody>
          <a:bodyPr/>
          <a:lstStyle/>
          <a:p>
            <a:r>
              <a:rPr lang="en-US" sz="3200" dirty="0" smtClean="0"/>
              <a:t>Propose research </a:t>
            </a:r>
            <a:r>
              <a:rPr lang="en-US" sz="3200" dirty="0"/>
              <a:t>questions</a:t>
            </a:r>
          </a:p>
          <a:p>
            <a:r>
              <a:rPr lang="en-US" sz="3200" dirty="0"/>
              <a:t>Collaborate </a:t>
            </a:r>
            <a:endParaRPr lang="en-US" sz="3200" dirty="0" smtClean="0"/>
          </a:p>
          <a:p>
            <a:pPr lvl="1"/>
            <a:r>
              <a:rPr lang="en-US" sz="2800" dirty="0" smtClean="0"/>
              <a:t>Design </a:t>
            </a:r>
            <a:r>
              <a:rPr lang="en-US" sz="2800" dirty="0"/>
              <a:t>and </a:t>
            </a:r>
            <a:r>
              <a:rPr lang="en-US" sz="2800" dirty="0" smtClean="0"/>
              <a:t>conduct </a:t>
            </a:r>
            <a:r>
              <a:rPr lang="en-US" sz="2800" dirty="0"/>
              <a:t>research</a:t>
            </a:r>
          </a:p>
          <a:p>
            <a:r>
              <a:rPr lang="en-US" sz="3200" dirty="0" smtClean="0"/>
              <a:t>Form </a:t>
            </a:r>
            <a:r>
              <a:rPr lang="en-US" sz="3200" dirty="0"/>
              <a:t>partnerships with researchers </a:t>
            </a:r>
            <a:endParaRPr lang="en-US" sz="3200" dirty="0" smtClean="0"/>
          </a:p>
          <a:p>
            <a:pPr lvl="1"/>
            <a:r>
              <a:rPr lang="en-US" sz="2800" dirty="0" smtClean="0"/>
              <a:t>Funding</a:t>
            </a:r>
            <a:endParaRPr lang="en-US" sz="2800" dirty="0"/>
          </a:p>
          <a:p>
            <a:r>
              <a:rPr lang="en-US" sz="3200" dirty="0" smtClean="0"/>
              <a:t>Participate in research</a:t>
            </a:r>
          </a:p>
          <a:p>
            <a:r>
              <a:rPr lang="en-US" sz="3200" dirty="0" smtClean="0"/>
              <a:t>Identify </a:t>
            </a:r>
            <a:r>
              <a:rPr lang="en-US" sz="3200" dirty="0"/>
              <a:t>implications of </a:t>
            </a:r>
            <a:r>
              <a:rPr lang="en-US" sz="3200" dirty="0" smtClean="0"/>
              <a:t>findings</a:t>
            </a:r>
            <a:endParaRPr lang="en-US" sz="3200" dirty="0"/>
          </a:p>
          <a:p>
            <a:r>
              <a:rPr lang="en-US" sz="3200" dirty="0" smtClean="0"/>
              <a:t>Distribute </a:t>
            </a:r>
            <a:r>
              <a:rPr lang="en-US" sz="3200" dirty="0"/>
              <a:t>findings and recommendations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3728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36683"/>
          </a:xfrm>
        </p:spPr>
        <p:txBody>
          <a:bodyPr/>
          <a:lstStyle/>
          <a:p>
            <a:r>
              <a:rPr lang="en-US" dirty="0"/>
              <a:t>Benefits of Applied </a:t>
            </a:r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Gives </a:t>
            </a:r>
            <a:r>
              <a:rPr lang="en-US" dirty="0"/>
              <a:t>stakeholders a voice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Expands </a:t>
            </a:r>
            <a:r>
              <a:rPr lang="en-US" dirty="0"/>
              <a:t>knowledge base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Informs </a:t>
            </a:r>
            <a:r>
              <a:rPr lang="en-US" dirty="0"/>
              <a:t>best practices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Provides </a:t>
            </a:r>
            <a:r>
              <a:rPr lang="en-US" dirty="0"/>
              <a:t>data for lobbying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Guides policy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Image of part of a computer keyboard with the word research printed on one of the keys. Copyright is https://www.storyblocks.com/stock-image/research-word-on-keyboard-button-bdtxexeudwj6lzuc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4221088"/>
            <a:ext cx="2857500" cy="17145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9782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Research Findings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29650" y="6353175"/>
            <a:ext cx="514350" cy="385763"/>
          </a:xfrm>
        </p:spPr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39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685800"/>
          </a:xfr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r>
              <a:rPr lang="en-CA" dirty="0" smtClean="0"/>
              <a:t>Facilitators of Academic Success</a:t>
            </a:r>
            <a:r>
              <a:rPr lang="en-CA" sz="3600" dirty="0" smtClean="0">
                <a:latin typeface="Arial" charset="0"/>
                <a:ea typeface="ＭＳ Ｐゴシック" pitchFamily="124" charset="-128"/>
              </a:rPr>
              <a:t> 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xfrm>
            <a:off x="287524" y="1317848"/>
            <a:ext cx="8568952" cy="4991472"/>
          </a:xfrm>
          <a:noFill/>
        </p:spPr>
        <p:txBody>
          <a:bodyPr/>
          <a:lstStyle/>
          <a:p>
            <a:pPr marL="461963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None/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Disability related accommodations</a:t>
            </a:r>
            <a:endParaRPr lang="en-US" dirty="0">
              <a:ea typeface="ＭＳ Ｐゴシック" pitchFamily="124" charset="-128"/>
            </a:endParaRP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Services for students with disabilities 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Access to course notes</a:t>
            </a:r>
            <a:endParaRPr lang="en-US" dirty="0">
              <a:ea typeface="ＭＳ Ｐゴシック" pitchFamily="124" charset="-128"/>
            </a:endParaRP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Extended </a:t>
            </a:r>
            <a:r>
              <a:rPr lang="en-US" dirty="0">
                <a:ea typeface="ＭＳ Ｐゴシック" pitchFamily="124" charset="-128"/>
              </a:rPr>
              <a:t>time for </a:t>
            </a:r>
            <a:r>
              <a:rPr lang="en-US" dirty="0" smtClean="0">
                <a:ea typeface="ＭＳ Ｐゴシック" pitchFamily="124" charset="-128"/>
              </a:rPr>
              <a:t>exams</a:t>
            </a:r>
            <a:r>
              <a:rPr lang="en-US" dirty="0" smtClean="0">
                <a:solidFill>
                  <a:srgbClr val="FF0000"/>
                </a:solidFill>
                <a:ea typeface="ＭＳ Ｐゴシック" pitchFamily="124" charset="-128"/>
              </a:rPr>
              <a:t> </a:t>
            </a:r>
            <a:r>
              <a:rPr lang="en-US" dirty="0" smtClean="0">
                <a:ea typeface="ＭＳ Ｐゴシック" pitchFamily="124" charset="-128"/>
              </a:rPr>
              <a:t>/ assignments</a:t>
            </a:r>
            <a:endParaRPr lang="en-US" dirty="0">
              <a:ea typeface="ＭＳ Ｐゴシック" pitchFamily="124" charset="-128"/>
            </a:endParaRPr>
          </a:p>
          <a:p>
            <a:pPr marL="461963" indent="-461963">
              <a:spcBef>
                <a:spcPts val="800"/>
              </a:spcBef>
              <a:spcAft>
                <a:spcPts val="800"/>
              </a:spcAft>
              <a:buNone/>
              <a:tabLst>
                <a:tab pos="461963" algn="l"/>
              </a:tabLst>
            </a:pPr>
            <a:endParaRPr lang="en-CA" sz="1200" dirty="0" smtClean="0">
              <a:ea typeface="ＭＳ Ｐゴシック" pitchFamily="124" charset="-128"/>
            </a:endParaRPr>
          </a:p>
          <a:p>
            <a:pPr marL="461963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Font typeface="Arial" charset="0"/>
              <a:buNone/>
              <a:tabLst>
                <a:tab pos="461963" algn="l"/>
              </a:tabLst>
            </a:pPr>
            <a:r>
              <a:rPr lang="en-CA" dirty="0">
                <a:ea typeface="ＭＳ Ｐゴシック" pitchFamily="124" charset="-128"/>
              </a:rPr>
              <a:t>Academic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Satisfactory schedules 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Adequate study skills</a:t>
            </a:r>
          </a:p>
        </p:txBody>
      </p:sp>
      <p:pic>
        <p:nvPicPr>
          <p:cNvPr id="8" name="Picture 3" descr="Smiley face who is gaiving a thumbs up. Copyright is https://openclipart.org/detail/28688/thumbs-up-smiley" title="Thumbs 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37112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AD15BA98-4ED5-4A15-B6EE-8971096C019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582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60648"/>
            <a:ext cx="8686800" cy="684213"/>
          </a:xfrm>
        </p:spPr>
        <p:txBody>
          <a:bodyPr/>
          <a:lstStyle/>
          <a:p>
            <a:r>
              <a:rPr lang="en-CA" dirty="0"/>
              <a:t>Facilitators of Academic Success</a:t>
            </a:r>
            <a:r>
              <a:rPr lang="en-CA" sz="3600" dirty="0">
                <a:latin typeface="Arial" charset="0"/>
                <a:ea typeface="ＭＳ Ｐゴシック" pitchFamily="124" charset="-128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marL="461963" lvl="0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None/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People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Good teachers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>
                <a:ea typeface="ＭＳ Ｐゴシック" pitchFamily="124" charset="-128"/>
              </a:rPr>
              <a:t>Supportive friends</a:t>
            </a:r>
          </a:p>
          <a:p>
            <a:pPr marL="461963" lvl="1" indent="-461963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Helpful family</a:t>
            </a:r>
          </a:p>
          <a:p>
            <a:pPr marL="461963" lvl="0" indent="-461963">
              <a:spcBef>
                <a:spcPts val="800"/>
              </a:spcBef>
              <a:spcAft>
                <a:spcPts val="800"/>
              </a:spcAft>
              <a:buNone/>
              <a:tabLst>
                <a:tab pos="461963" algn="l"/>
              </a:tabLst>
            </a:pPr>
            <a:endParaRPr lang="en-US" sz="1200" dirty="0" smtClean="0">
              <a:ea typeface="ＭＳ Ｐゴシック" pitchFamily="124" charset="-128"/>
            </a:endParaRPr>
          </a:p>
          <a:p>
            <a:pPr marL="461963" lvl="0" indent="-461963">
              <a:spcBef>
                <a:spcPts val="800"/>
              </a:spcBef>
              <a:spcAft>
                <a:spcPts val="800"/>
              </a:spcAft>
              <a:buNone/>
              <a:tabLst>
                <a:tab pos="461963" algn="l"/>
              </a:tabLst>
            </a:pPr>
            <a:r>
              <a:rPr lang="en-US" dirty="0" smtClean="0">
                <a:ea typeface="ＭＳ Ｐゴシック" pitchFamily="124" charset="-128"/>
              </a:rPr>
              <a:t>Finances</a:t>
            </a:r>
          </a:p>
          <a:p>
            <a:pPr>
              <a:spcBef>
                <a:spcPts val="800"/>
              </a:spcBef>
              <a:spcAft>
                <a:spcPts val="800"/>
              </a:spcAft>
              <a:tabLst>
                <a:tab pos="461963" algn="l"/>
              </a:tabLst>
            </a:pPr>
            <a:r>
              <a:rPr lang="en-US" sz="3200" dirty="0">
                <a:ea typeface="ＭＳ Ｐゴシック" pitchFamily="124" charset="-128"/>
              </a:rPr>
              <a:t>Adequate </a:t>
            </a:r>
            <a:r>
              <a:rPr lang="en-US" sz="3200" dirty="0" smtClean="0">
                <a:ea typeface="ＭＳ Ｐゴシック" pitchFamily="124" charset="-128"/>
              </a:rPr>
              <a:t>finances</a:t>
            </a:r>
            <a:endParaRPr lang="en-US" sz="3200" dirty="0">
              <a:ea typeface="ＭＳ Ｐゴシック" pitchFamily="124" charset="-128"/>
            </a:endParaRPr>
          </a:p>
          <a:p>
            <a:pPr marL="0" lvl="1" indent="0">
              <a:lnSpc>
                <a:spcPct val="90000"/>
              </a:lnSpc>
              <a:spcBef>
                <a:spcPts val="100"/>
              </a:spcBef>
              <a:buNone/>
              <a:tabLst>
                <a:tab pos="461963" algn="l"/>
              </a:tabLst>
            </a:pPr>
            <a:endParaRPr lang="en-US" dirty="0"/>
          </a:p>
        </p:txBody>
      </p:sp>
      <p:pic>
        <p:nvPicPr>
          <p:cNvPr id="6" name="Picture 3" descr="Smiley face who is gaiving a thumbs up. Copyright is https://openclipart.org/detail/28688/thumbs-up-smiley" title="Thumbs 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4149080"/>
            <a:ext cx="1728192" cy="1737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163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9100" y="116632"/>
            <a:ext cx="8305800" cy="792088"/>
          </a:xfrm>
        </p:spPr>
        <p:txBody>
          <a:bodyPr/>
          <a:lstStyle/>
          <a:p>
            <a:pPr algn="ctr"/>
            <a:r>
              <a:rPr lang="en-US" dirty="0">
                <a:effectLst/>
              </a:rPr>
              <a:t>Graduation / Persistence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631" y="1196752"/>
            <a:ext cx="8884738" cy="358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eaLnBrk="0" hangingPunct="0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Students with/without disabilities graduate at the same rate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lvl="1" indent="-268288" eaLnBrk="0" hangingPunct="0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Higher graduation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rate of students with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disabilities </a:t>
            </a:r>
          </a:p>
          <a:p>
            <a:pPr marL="536575" lvl="1" indent="-268288">
              <a:spcBef>
                <a:spcPts val="800"/>
              </a:spcBef>
              <a:spcAft>
                <a:spcPts val="800"/>
              </a:spcAft>
              <a:buClr>
                <a:srgbClr val="0033CC"/>
              </a:buClr>
              <a:buSzPct val="75000"/>
              <a:buFont typeface="Wingdings 2" pitchFamily="18" charset="2"/>
              <a:buChar char=""/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Take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 extra term</a:t>
            </a:r>
          </a:p>
        </p:txBody>
      </p:sp>
      <p:pic>
        <p:nvPicPr>
          <p:cNvPr id="10" name="Picture 3" descr="Y-axis: Graduation Rate.&#10;X-axis: Program type.&#10;&#10;55% of pre-university students with disabilities graduate.&#10;54.5% of pre-university students without disabilities graduate.&#10;&#10;53.2% of career/technical students with disabilities graduate.&#10;51.7% of career/technical students with disabilities graduate." title="Graph: Students with and without disabilities graduate at the same rate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87897"/>
            <a:ext cx="4572000" cy="36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7B59F-D63B-4DF2-8647-20A8DA6F981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Box 8" descr="Jorgensen, S., Fichten, C.S., Havel, A., Lamb, D., James, C., &amp; Barile, M. (2005). Academic performance of college students with and without disabilities: An archival study. Canadian Journal of Counselling, 39(2), 101-117.&#10;" title="Graph: students with and without disabilities graduate at the same rate"/>
          <p:cNvSpPr txBox="1"/>
          <p:nvPr/>
        </p:nvSpPr>
        <p:spPr>
          <a:xfrm>
            <a:off x="395536" y="6342419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 </a:t>
            </a:r>
            <a:r>
              <a:rPr lang="en-US" sz="1200" dirty="0"/>
              <a:t>Jorgensen, S., Fichten, C.S., Havel, A., Lamb, D., James, C., &amp; Barile, M. (2005). Academic performance of college students with and without disabilities: An archival study. Canadian Journal of Counselling, 39(2), 101-117.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00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7968</TotalTime>
  <Words>985</Words>
  <Application>Microsoft Office PowerPoint</Application>
  <PresentationFormat>On-screen Show (4:3)</PresentationFormat>
  <Paragraphs>227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Origine</vt:lpstr>
      <vt:lpstr>Cracking the Door Open on Research</vt:lpstr>
      <vt:lpstr>PowerPoint Presentation</vt:lpstr>
      <vt:lpstr>Who Are the Stakeholders? </vt:lpstr>
      <vt:lpstr>   Role of Stakeholders in Research </vt:lpstr>
      <vt:lpstr>Benefits of Applied Research</vt:lpstr>
      <vt:lpstr>Research Findings</vt:lpstr>
      <vt:lpstr>Facilitators of Academic Success </vt:lpstr>
      <vt:lpstr>Facilitators of Academic Success </vt:lpstr>
      <vt:lpstr>Graduation / Persistence</vt:lpstr>
      <vt:lpstr>Grades</vt:lpstr>
      <vt:lpstr>Employment</vt:lpstr>
      <vt:lpstr>Employment: 4 Year Follow-up1</vt:lpstr>
      <vt:lpstr>Technology  From Research to Real Life</vt:lpstr>
      <vt:lpstr>Adaptech’s Response to High Cost Technologies</vt:lpstr>
      <vt:lpstr>Adaptech Research Network Database </vt:lpstr>
      <vt:lpstr>Product Categories (1)</vt:lpstr>
      <vt:lpstr>Product Categories (2)</vt:lpstr>
      <vt:lpstr>Summary </vt:lpstr>
      <vt:lpstr>Questions?</vt:lpstr>
      <vt:lpstr>Contact Information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863</cp:revision>
  <cp:lastPrinted>2016-03-03T00:37:17Z</cp:lastPrinted>
  <dcterms:created xsi:type="dcterms:W3CDTF">2002-08-29T15:31:57Z</dcterms:created>
  <dcterms:modified xsi:type="dcterms:W3CDTF">2019-01-08T15:26:03Z</dcterms:modified>
</cp:coreProperties>
</file>