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5" r:id="rId2"/>
  </p:sldIdLst>
  <p:sldSz cx="43200638" cy="32399288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379224" indent="-1919347" algn="l" rtl="0" eaLnBrk="0" fontAlgn="base" hangingPunct="0">
      <a:spcBef>
        <a:spcPct val="0"/>
      </a:spcBef>
      <a:spcAft>
        <a:spcPct val="0"/>
      </a:spcAft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758447" indent="-3838696" algn="l" rtl="0" eaLnBrk="0" fontAlgn="base" hangingPunct="0">
      <a:spcBef>
        <a:spcPct val="0"/>
      </a:spcBef>
      <a:spcAft>
        <a:spcPct val="0"/>
      </a:spcAft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139269" indent="-5759640" algn="l" rtl="0" eaLnBrk="0" fontAlgn="base" hangingPunct="0">
      <a:spcBef>
        <a:spcPct val="0"/>
      </a:spcBef>
      <a:spcAft>
        <a:spcPct val="0"/>
      </a:spcAft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518494" indent="-7678987" algn="l" rtl="0" eaLnBrk="0" fontAlgn="base" hangingPunct="0">
      <a:spcBef>
        <a:spcPct val="0"/>
      </a:spcBef>
      <a:spcAft>
        <a:spcPct val="0"/>
      </a:spcAft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99384" algn="l" defTabSz="919753" rtl="0" eaLnBrk="1" latinLnBrk="0" hangingPunct="1"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59262" algn="l" defTabSz="919753" rtl="0" eaLnBrk="1" latinLnBrk="0" hangingPunct="1"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19137" algn="l" defTabSz="919753" rtl="0" eaLnBrk="1" latinLnBrk="0" hangingPunct="1"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79016" algn="l" defTabSz="919753" rtl="0" eaLnBrk="1" latinLnBrk="0" hangingPunct="1">
      <a:defRPr sz="124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05" userDrawn="1">
          <p15:clr>
            <a:srgbClr val="A4A3A4"/>
          </p15:clr>
        </p15:guide>
        <p15:guide id="2" pos="136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Schaffer" initials="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7DB1"/>
    <a:srgbClr val="81CAD9"/>
    <a:srgbClr val="B04CBA"/>
    <a:srgbClr val="AC9AC2"/>
    <a:srgbClr val="8064A2"/>
    <a:srgbClr val="9966FF"/>
    <a:srgbClr val="9900FF"/>
    <a:srgbClr val="9933FF"/>
    <a:srgbClr val="CC99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794" autoAdjust="0"/>
    <p:restoredTop sz="94434" autoAdjust="0"/>
  </p:normalViewPr>
  <p:slideViewPr>
    <p:cSldViewPr>
      <p:cViewPr varScale="1">
        <p:scale>
          <a:sx n="21" d="100"/>
          <a:sy n="21" d="100"/>
        </p:scale>
        <p:origin x="-702" y="-150"/>
      </p:cViewPr>
      <p:guideLst>
        <p:guide orient="horz" pos="10205"/>
        <p:guide pos="136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pos="29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i\Desktop\ARC%202016\CF\Graphs%20M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i\Desktop\ARC%202016\CF\Graphs%20M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-0.1409379230027813"/>
                  <c:y val="-2.6280052617584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396526402417477"/>
                  <c:y val="-0.178348908290428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6034113761847011E-2"/>
                  <c:y val="0.11497350253566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8789641193852524E-2"/>
                  <c:y val="0.156027460130947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Sheet1!$A$28:$A$31</c:f>
              <c:strCache>
                <c:ptCount val="4"/>
                <c:pt idx="0">
                  <c:v>Diplômées (femmes)</c:v>
                </c:pt>
                <c:pt idx="1">
                  <c:v>Diplômés (hommes)</c:v>
                </c:pt>
                <c:pt idx="2">
                  <c:v>Décrocheuses (femmes)</c:v>
                </c:pt>
                <c:pt idx="3">
                  <c:v>Décrocheurs (hommes)</c:v>
                </c:pt>
              </c:strCache>
            </c:strRef>
          </c:cat>
          <c:val>
            <c:numRef>
              <c:f>Sheet1!$B$28:$B$31</c:f>
              <c:numCache>
                <c:formatCode>General</c:formatCode>
                <c:ptCount val="4"/>
                <c:pt idx="0">
                  <c:v>126</c:v>
                </c:pt>
                <c:pt idx="1">
                  <c:v>67</c:v>
                </c:pt>
                <c:pt idx="2">
                  <c:v>38</c:v>
                </c:pt>
                <c:pt idx="3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7513342228152098"/>
          <c:y val="7.2401831260426319E-2"/>
          <c:w val="0.40305260649957114"/>
          <c:h val="0.84775168642166188"/>
        </c:manualLayout>
      </c:layout>
      <c:overlay val="0"/>
      <c:txPr>
        <a:bodyPr/>
        <a:lstStyle/>
        <a:p>
          <a:pPr>
            <a:defRPr sz="3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53337293203152"/>
          <c:y val="9.5702125651046924E-2"/>
          <c:w val="0.71205692198802106"/>
          <c:h val="0.71279195100612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75000"/>
              </a:scheme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Sheet1!$A$1:$A$3</c:f>
              <c:strCache>
                <c:ptCount val="3"/>
                <c:pt idx="0">
                  <c:v>Perception de contrôle sur le comportement</c:v>
                </c:pt>
                <c:pt idx="1">
                  <c:v>Normes subjectives</c:v>
                </c:pt>
                <c:pt idx="2">
                  <c:v>Attitude</c:v>
                </c:pt>
              </c:strCache>
            </c:strRef>
          </c:cat>
          <c:val>
            <c:numRef>
              <c:f>Sheet1!$B$1:$B$3</c:f>
              <c:numCache>
                <c:formatCode>General</c:formatCode>
                <c:ptCount val="3"/>
                <c:pt idx="0">
                  <c:v>0.89900000000000002</c:v>
                </c:pt>
                <c:pt idx="1">
                  <c:v>0.64</c:v>
                </c:pt>
                <c:pt idx="2">
                  <c:v>0.33900000000000002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923328"/>
        <c:axId val="66023424"/>
      </c:barChart>
      <c:catAx>
        <c:axId val="65923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023424"/>
        <c:crosses val="autoZero"/>
        <c:auto val="1"/>
        <c:lblAlgn val="ctr"/>
        <c:lblOffset val="100"/>
        <c:noMultiLvlLbl val="0"/>
      </c:catAx>
      <c:valAx>
        <c:axId val="660234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923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3200"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854CC1-884F-47C3-88F8-CFDF3AA09D41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2C05C97C-FBA8-4CE8-BCAE-F39D70ECDE82}">
      <dgm:prSet phldrT="[Texte]"/>
      <dgm:spPr>
        <a:ln>
          <a:solidFill>
            <a:schemeClr val="tx1"/>
          </a:solidFill>
        </a:ln>
      </dgm:spPr>
      <dgm:t>
        <a:bodyPr/>
        <a:lstStyle/>
        <a:p>
          <a:r>
            <a:rPr lang="fr-CA" b="1" dirty="0" smtClean="0">
              <a:solidFill>
                <a:schemeClr val="tx1"/>
              </a:solidFill>
            </a:rPr>
            <a:t>Intention</a:t>
          </a:r>
          <a:endParaRPr lang="fr-CA" b="1" dirty="0">
            <a:solidFill>
              <a:schemeClr val="tx1"/>
            </a:solidFill>
          </a:endParaRPr>
        </a:p>
      </dgm:t>
    </dgm:pt>
    <dgm:pt modelId="{1E7040DF-8016-400E-88DC-61CC2E1827AC}" type="parTrans" cxnId="{B83B855E-3229-40A8-ADD1-97B38F5FDCBD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CD164D2F-650C-46F0-803A-A57BD49A5164}" type="sibTrans" cxnId="{B83B855E-3229-40A8-ADD1-97B38F5FDCBD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31116BB6-0C52-420A-B327-21FE002EBEFF}">
      <dgm:prSet phldrT="[Texte]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CA" b="1" dirty="0" smtClean="0">
              <a:solidFill>
                <a:schemeClr val="tx1"/>
              </a:solidFill>
            </a:rPr>
            <a:t>Attitude</a:t>
          </a:r>
        </a:p>
      </dgm:t>
    </dgm:pt>
    <dgm:pt modelId="{032C6604-05FF-4A6A-8C6A-1A766D318954}" type="parTrans" cxnId="{B37111E8-1976-46B9-BCB6-C83CE03C34B4}">
      <dgm:prSet/>
      <dgm:spPr>
        <a:ln>
          <a:solidFill>
            <a:schemeClr val="tx1"/>
          </a:solidFill>
        </a:ln>
      </dgm:spPr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ED5B5FD4-56F9-4BF2-90A7-582E11D3F069}" type="sibTrans" cxnId="{B37111E8-1976-46B9-BCB6-C83CE03C34B4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86927F47-7418-4710-9466-7B4313D6850E}">
      <dgm:prSet phldrT="[Texte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CA" sz="2000" b="1" dirty="0" smtClean="0">
              <a:solidFill>
                <a:schemeClr val="tx1"/>
              </a:solidFill>
            </a:rPr>
            <a:t>Perception de contrôle sur le comportement</a:t>
          </a:r>
        </a:p>
      </dgm:t>
    </dgm:pt>
    <dgm:pt modelId="{5D767BC9-6D76-4765-AD03-66C5D19B9806}" type="parTrans" cxnId="{E2531610-8DA6-4084-80A3-B2D0EF1F5D14}">
      <dgm:prSet/>
      <dgm:spPr>
        <a:ln>
          <a:solidFill>
            <a:schemeClr val="tx1"/>
          </a:solidFill>
        </a:ln>
      </dgm:spPr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11641427-7B02-4B71-8DD1-4E93061D7C75}" type="sibTrans" cxnId="{E2531610-8DA6-4084-80A3-B2D0EF1F5D14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5F796CC5-A34E-434A-B519-E500F2461002}">
      <dgm:prSet phldrT="[Texte]"/>
      <dgm:spPr>
        <a:ln>
          <a:solidFill>
            <a:schemeClr val="tx1"/>
          </a:solidFill>
        </a:ln>
      </dgm:spPr>
      <dgm:t>
        <a:bodyPr/>
        <a:lstStyle/>
        <a:p>
          <a:r>
            <a:rPr lang="fr-CA" b="1" dirty="0" smtClean="0">
              <a:solidFill>
                <a:schemeClr val="tx1"/>
              </a:solidFill>
            </a:rPr>
            <a:t>Normes subjectives</a:t>
          </a:r>
          <a:endParaRPr lang="fr-CA" b="1" dirty="0">
            <a:solidFill>
              <a:schemeClr val="tx1"/>
            </a:solidFill>
          </a:endParaRPr>
        </a:p>
      </dgm:t>
    </dgm:pt>
    <dgm:pt modelId="{1BA1E562-B5F4-41AA-902D-7E6FA8045264}" type="parTrans" cxnId="{38590052-5A70-4C54-BC09-41694F0040F7}">
      <dgm:prSet/>
      <dgm:spPr>
        <a:ln>
          <a:solidFill>
            <a:schemeClr val="tx1"/>
          </a:solidFill>
        </a:ln>
      </dgm:spPr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D79A2E9C-316C-45C2-AB82-4E9DE24F6003}" type="sibTrans" cxnId="{38590052-5A70-4C54-BC09-41694F0040F7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C170F49F-A8F1-476E-8F58-BD15C5417E89}">
      <dgm:prSet phldrT="[Texte]" phldr="1" custRadScaleRad="108139" custRadScaleInc="77046"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AF4A85B3-19FA-4A0A-BBB4-9DB501DCD03C}" type="parTrans" cxnId="{A681FA0C-D89D-4C17-A7DE-18E694EB93F0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9488F766-6623-4A52-A174-69B8044C0C5C}" type="sibTrans" cxnId="{A681FA0C-D89D-4C17-A7DE-18E694EB93F0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06A9D0B0-5EF3-4C04-8999-56252DAC8316}">
      <dgm:prSet phldrT="[Texte]" phldr="1" custRadScaleRad="108139" custRadScaleInc="77046"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99D9D090-F6D4-432F-9C20-5D161AFA21D2}" type="parTrans" cxnId="{06307576-4C27-41E3-BF3E-89D78258E1C6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C5D44E79-A2B1-4E53-9B0F-5696CADA8F61}" type="sibTrans" cxnId="{06307576-4C27-41E3-BF3E-89D78258E1C6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AE36EA23-DF6B-452F-8C9D-20954645A7A9}">
      <dgm:prSet/>
      <dgm:spPr/>
      <dgm:t>
        <a:bodyPr/>
        <a:lstStyle/>
        <a:p>
          <a:endParaRPr lang="en-US"/>
        </a:p>
      </dgm:t>
    </dgm:pt>
    <dgm:pt modelId="{7B6A3B78-F8DA-410C-9A2E-C3BAF9B343C5}" type="parTrans" cxnId="{53038832-2356-42E7-AD3D-01B49286B8A7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A61EC902-7993-4185-BEDB-8833D1B1BAAB}" type="sibTrans" cxnId="{53038832-2356-42E7-AD3D-01B49286B8A7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473BBCDD-8ED2-4DAB-A541-2390B3E7236B}">
      <dgm:prSet/>
      <dgm:spPr/>
      <dgm:t>
        <a:bodyPr/>
        <a:lstStyle/>
        <a:p>
          <a:endParaRPr lang="fr-CA" b="1" dirty="0">
            <a:solidFill>
              <a:schemeClr val="tx1"/>
            </a:solidFill>
          </a:endParaRPr>
        </a:p>
      </dgm:t>
    </dgm:pt>
    <dgm:pt modelId="{C0FC87D2-FF94-4B16-AA42-E83F21C8CC3C}" type="parTrans" cxnId="{C7C612FB-82AE-4A0E-B76C-FC7F0F016459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7079D1C6-C923-4884-9D56-C638CDC62983}" type="sibTrans" cxnId="{C7C612FB-82AE-4A0E-B76C-FC7F0F016459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883C1DDC-8746-490B-983A-9ACA1B918474}">
      <dgm:prSet phldrT="[Texte]" custRadScaleRad="108139" custRadScaleInc="77046"/>
      <dgm:spPr/>
      <dgm:t>
        <a:bodyPr/>
        <a:lstStyle/>
        <a:p>
          <a:endParaRPr lang="fr-CA" b="1" dirty="0">
            <a:solidFill>
              <a:schemeClr val="tx1"/>
            </a:solidFill>
          </a:endParaRPr>
        </a:p>
      </dgm:t>
    </dgm:pt>
    <dgm:pt modelId="{B12FD649-0B0F-4DEE-B501-99AEEBB522AA}" type="parTrans" cxnId="{FF5604C5-8BC4-4EB7-B7E4-0886A8442884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7351CD2E-D044-452C-8F36-D8746157C6AE}" type="sibTrans" cxnId="{FF5604C5-8BC4-4EB7-B7E4-0886A8442884}">
      <dgm:prSet/>
      <dgm:spPr/>
      <dgm:t>
        <a:bodyPr/>
        <a:lstStyle/>
        <a:p>
          <a:endParaRPr lang="fr-CA" b="1">
            <a:solidFill>
              <a:schemeClr val="tx1"/>
            </a:solidFill>
          </a:endParaRPr>
        </a:p>
      </dgm:t>
    </dgm:pt>
    <dgm:pt modelId="{CC161BCD-9A48-4B3D-AA6D-78D8CA75678E}" type="pres">
      <dgm:prSet presAssocID="{CB854CC1-884F-47C3-88F8-CFDF3AA09D4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75C2CB7-4E79-4198-B0A7-121C2C53AB74}" type="pres">
      <dgm:prSet presAssocID="{2C05C97C-FBA8-4CE8-BCAE-F39D70ECDE82}" presName="singleCycle" presStyleCnt="0"/>
      <dgm:spPr/>
    </dgm:pt>
    <dgm:pt modelId="{EC2D2816-18F8-44A3-A6FF-ACBF5A69EF8D}" type="pres">
      <dgm:prSet presAssocID="{2C05C97C-FBA8-4CE8-BCAE-F39D70ECDE82}" presName="singleCenter" presStyleLbl="node1" presStyleIdx="0" presStyleCnt="4" custScaleX="121629" custScaleY="47258" custLinFactNeighborX="4038" custLinFactNeighborY="-6729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975B51B6-1FDA-46B3-AB33-50C15276F04A}" type="pres">
      <dgm:prSet presAssocID="{032C6604-05FF-4A6A-8C6A-1A766D318954}" presName="Name56" presStyleLbl="parChTrans1D2" presStyleIdx="0" presStyleCnt="3"/>
      <dgm:spPr/>
      <dgm:t>
        <a:bodyPr/>
        <a:lstStyle/>
        <a:p>
          <a:endParaRPr lang="en-US"/>
        </a:p>
      </dgm:t>
    </dgm:pt>
    <dgm:pt modelId="{CD697C4F-9813-4477-9604-E11C9DAC96A8}" type="pres">
      <dgm:prSet presAssocID="{31116BB6-0C52-420A-B327-21FE002EBEFF}" presName="text0" presStyleLbl="node1" presStyleIdx="1" presStyleCnt="4" custScaleX="196351" custRadScaleRad="126112" custRadScaleInc="-924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8114C5-F083-42B6-AB08-918FADC34C26}" type="pres">
      <dgm:prSet presAssocID="{5D767BC9-6D76-4765-AD03-66C5D19B9806}" presName="Name56" presStyleLbl="parChTrans1D2" presStyleIdx="1" presStyleCnt="3"/>
      <dgm:spPr/>
      <dgm:t>
        <a:bodyPr/>
        <a:lstStyle/>
        <a:p>
          <a:endParaRPr lang="en-US"/>
        </a:p>
      </dgm:t>
    </dgm:pt>
    <dgm:pt modelId="{B91227E7-BF0D-4705-BCB4-018B5D14F61E}" type="pres">
      <dgm:prSet presAssocID="{86927F47-7418-4710-9466-7B4313D6850E}" presName="text0" presStyleLbl="node1" presStyleIdx="2" presStyleCnt="4" custScaleX="197986" custRadScaleRad="116336" custRadScaleInc="206595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  <dgm:pt modelId="{E3526CC3-998F-4D23-AEC7-0597660836DC}" type="pres">
      <dgm:prSet presAssocID="{1BA1E562-B5F4-41AA-902D-7E6FA8045264}" presName="Name56" presStyleLbl="parChTrans1D2" presStyleIdx="2" presStyleCnt="3"/>
      <dgm:spPr/>
      <dgm:t>
        <a:bodyPr/>
        <a:lstStyle/>
        <a:p>
          <a:endParaRPr lang="en-US"/>
        </a:p>
      </dgm:t>
    </dgm:pt>
    <dgm:pt modelId="{F00D92AB-1B6D-422F-A893-C7BBED37C4C1}" type="pres">
      <dgm:prSet presAssocID="{5F796CC5-A34E-434A-B519-E500F2461002}" presName="text0" presStyleLbl="node1" presStyleIdx="3" presStyleCnt="4" custScaleX="193782" custRadScaleRad="106002" custRadScaleInc="59781">
        <dgm:presLayoutVars>
          <dgm:bulletEnabled val="1"/>
        </dgm:presLayoutVars>
      </dgm:prSet>
      <dgm:spPr/>
      <dgm:t>
        <a:bodyPr/>
        <a:lstStyle/>
        <a:p>
          <a:endParaRPr lang="fr-CA"/>
        </a:p>
      </dgm:t>
    </dgm:pt>
  </dgm:ptLst>
  <dgm:cxnLst>
    <dgm:cxn modelId="{E2531610-8DA6-4084-80A3-B2D0EF1F5D14}" srcId="{2C05C97C-FBA8-4CE8-BCAE-F39D70ECDE82}" destId="{86927F47-7418-4710-9466-7B4313D6850E}" srcOrd="1" destOrd="0" parTransId="{5D767BC9-6D76-4765-AD03-66C5D19B9806}" sibTransId="{11641427-7B02-4B71-8DD1-4E93061D7C75}"/>
    <dgm:cxn modelId="{007B45F9-4EFC-4305-AB01-A374B09BD8D1}" type="presOf" srcId="{CB854CC1-884F-47C3-88F8-CFDF3AA09D41}" destId="{CC161BCD-9A48-4B3D-AA6D-78D8CA75678E}" srcOrd="0" destOrd="0" presId="urn:microsoft.com/office/officeart/2008/layout/RadialCluster"/>
    <dgm:cxn modelId="{34B5E9A4-DA9F-4E4F-B3EA-EA01D09B1508}" type="presOf" srcId="{1BA1E562-B5F4-41AA-902D-7E6FA8045264}" destId="{E3526CC3-998F-4D23-AEC7-0597660836DC}" srcOrd="0" destOrd="0" presId="urn:microsoft.com/office/officeart/2008/layout/RadialCluster"/>
    <dgm:cxn modelId="{B83B855E-3229-40A8-ADD1-97B38F5FDCBD}" srcId="{CB854CC1-884F-47C3-88F8-CFDF3AA09D41}" destId="{2C05C97C-FBA8-4CE8-BCAE-F39D70ECDE82}" srcOrd="0" destOrd="0" parTransId="{1E7040DF-8016-400E-88DC-61CC2E1827AC}" sibTransId="{CD164D2F-650C-46F0-803A-A57BD49A5164}"/>
    <dgm:cxn modelId="{3001D1FC-21B9-4E91-9343-D11F0572F10D}" type="presOf" srcId="{5F796CC5-A34E-434A-B519-E500F2461002}" destId="{F00D92AB-1B6D-422F-A893-C7BBED37C4C1}" srcOrd="0" destOrd="0" presId="urn:microsoft.com/office/officeart/2008/layout/RadialCluster"/>
    <dgm:cxn modelId="{C7C612FB-82AE-4A0E-B76C-FC7F0F016459}" srcId="{CB854CC1-884F-47C3-88F8-CFDF3AA09D41}" destId="{473BBCDD-8ED2-4DAB-A541-2390B3E7236B}" srcOrd="4" destOrd="0" parTransId="{C0FC87D2-FF94-4B16-AA42-E83F21C8CC3C}" sibTransId="{7079D1C6-C923-4884-9D56-C638CDC62983}"/>
    <dgm:cxn modelId="{A7B19325-865D-4CB2-9DD4-A67A9E82919E}" type="presOf" srcId="{032C6604-05FF-4A6A-8C6A-1A766D318954}" destId="{975B51B6-1FDA-46B3-AB33-50C15276F04A}" srcOrd="0" destOrd="0" presId="urn:microsoft.com/office/officeart/2008/layout/RadialCluster"/>
    <dgm:cxn modelId="{7CB71AA7-4DA1-4431-A901-EFEAFDC4C17B}" type="presOf" srcId="{31116BB6-0C52-420A-B327-21FE002EBEFF}" destId="{CD697C4F-9813-4477-9604-E11C9DAC96A8}" srcOrd="0" destOrd="0" presId="urn:microsoft.com/office/officeart/2008/layout/RadialCluster"/>
    <dgm:cxn modelId="{06307576-4C27-41E3-BF3E-89D78258E1C6}" srcId="{CB854CC1-884F-47C3-88F8-CFDF3AA09D41}" destId="{06A9D0B0-5EF3-4C04-8999-56252DAC8316}" srcOrd="3" destOrd="0" parTransId="{99D9D090-F6D4-432F-9C20-5D161AFA21D2}" sibTransId="{C5D44E79-A2B1-4E53-9B0F-5696CADA8F61}"/>
    <dgm:cxn modelId="{53038832-2356-42E7-AD3D-01B49286B8A7}" srcId="{CB854CC1-884F-47C3-88F8-CFDF3AA09D41}" destId="{AE36EA23-DF6B-452F-8C9D-20954645A7A9}" srcOrd="5" destOrd="0" parTransId="{7B6A3B78-F8DA-410C-9A2E-C3BAF9B343C5}" sibTransId="{A61EC902-7993-4185-BEDB-8833D1B1BAAB}"/>
    <dgm:cxn modelId="{94711F89-11CA-434A-A1F0-BA37E87014BB}" type="presOf" srcId="{86927F47-7418-4710-9466-7B4313D6850E}" destId="{B91227E7-BF0D-4705-BCB4-018B5D14F61E}" srcOrd="0" destOrd="0" presId="urn:microsoft.com/office/officeart/2008/layout/RadialCluster"/>
    <dgm:cxn modelId="{AF63C58C-F016-4495-AEF5-B6BFDC6C2751}" type="presOf" srcId="{2C05C97C-FBA8-4CE8-BCAE-F39D70ECDE82}" destId="{EC2D2816-18F8-44A3-A6FF-ACBF5A69EF8D}" srcOrd="0" destOrd="0" presId="urn:microsoft.com/office/officeart/2008/layout/RadialCluster"/>
    <dgm:cxn modelId="{A681FA0C-D89D-4C17-A7DE-18E694EB93F0}" srcId="{CB854CC1-884F-47C3-88F8-CFDF3AA09D41}" destId="{C170F49F-A8F1-476E-8F58-BD15C5417E89}" srcOrd="2" destOrd="0" parTransId="{AF4A85B3-19FA-4A0A-BBB4-9DB501DCD03C}" sibTransId="{9488F766-6623-4A52-A174-69B8044C0C5C}"/>
    <dgm:cxn modelId="{38590052-5A70-4C54-BC09-41694F0040F7}" srcId="{2C05C97C-FBA8-4CE8-BCAE-F39D70ECDE82}" destId="{5F796CC5-A34E-434A-B519-E500F2461002}" srcOrd="2" destOrd="0" parTransId="{1BA1E562-B5F4-41AA-902D-7E6FA8045264}" sibTransId="{D79A2E9C-316C-45C2-AB82-4E9DE24F6003}"/>
    <dgm:cxn modelId="{B37111E8-1976-46B9-BCB6-C83CE03C34B4}" srcId="{2C05C97C-FBA8-4CE8-BCAE-F39D70ECDE82}" destId="{31116BB6-0C52-420A-B327-21FE002EBEFF}" srcOrd="0" destOrd="0" parTransId="{032C6604-05FF-4A6A-8C6A-1A766D318954}" sibTransId="{ED5B5FD4-56F9-4BF2-90A7-582E11D3F069}"/>
    <dgm:cxn modelId="{D4B9C1AE-53F1-48DA-8920-0AB79FAEA3D4}" type="presOf" srcId="{5D767BC9-6D76-4765-AD03-66C5D19B9806}" destId="{6F8114C5-F083-42B6-AB08-918FADC34C26}" srcOrd="0" destOrd="0" presId="urn:microsoft.com/office/officeart/2008/layout/RadialCluster"/>
    <dgm:cxn modelId="{FF5604C5-8BC4-4EB7-B7E4-0886A8442884}" srcId="{CB854CC1-884F-47C3-88F8-CFDF3AA09D41}" destId="{883C1DDC-8746-490B-983A-9ACA1B918474}" srcOrd="1" destOrd="0" parTransId="{B12FD649-0B0F-4DEE-B501-99AEEBB522AA}" sibTransId="{7351CD2E-D044-452C-8F36-D8746157C6AE}"/>
    <dgm:cxn modelId="{1B50B0E0-576B-4D0C-9B27-41F30BB4BDFC}" type="presParOf" srcId="{CC161BCD-9A48-4B3D-AA6D-78D8CA75678E}" destId="{875C2CB7-4E79-4198-B0A7-121C2C53AB74}" srcOrd="0" destOrd="0" presId="urn:microsoft.com/office/officeart/2008/layout/RadialCluster"/>
    <dgm:cxn modelId="{703F706F-1DFB-44C7-8FA0-D486F837CF34}" type="presParOf" srcId="{875C2CB7-4E79-4198-B0A7-121C2C53AB74}" destId="{EC2D2816-18F8-44A3-A6FF-ACBF5A69EF8D}" srcOrd="0" destOrd="0" presId="urn:microsoft.com/office/officeart/2008/layout/RadialCluster"/>
    <dgm:cxn modelId="{AC4028B6-41B2-422A-B822-DA320297B87E}" type="presParOf" srcId="{875C2CB7-4E79-4198-B0A7-121C2C53AB74}" destId="{975B51B6-1FDA-46B3-AB33-50C15276F04A}" srcOrd="1" destOrd="0" presId="urn:microsoft.com/office/officeart/2008/layout/RadialCluster"/>
    <dgm:cxn modelId="{B8AAF1A4-4F1D-47BB-8B9F-636C8DF941B0}" type="presParOf" srcId="{875C2CB7-4E79-4198-B0A7-121C2C53AB74}" destId="{CD697C4F-9813-4477-9604-E11C9DAC96A8}" srcOrd="2" destOrd="0" presId="urn:microsoft.com/office/officeart/2008/layout/RadialCluster"/>
    <dgm:cxn modelId="{58D6BD68-0393-4670-968E-B4FE97F5EBDC}" type="presParOf" srcId="{875C2CB7-4E79-4198-B0A7-121C2C53AB74}" destId="{6F8114C5-F083-42B6-AB08-918FADC34C26}" srcOrd="3" destOrd="0" presId="urn:microsoft.com/office/officeart/2008/layout/RadialCluster"/>
    <dgm:cxn modelId="{618F6CCC-F6DE-4AF0-8B58-D9B7F7BB1B3B}" type="presParOf" srcId="{875C2CB7-4E79-4198-B0A7-121C2C53AB74}" destId="{B91227E7-BF0D-4705-BCB4-018B5D14F61E}" srcOrd="4" destOrd="0" presId="urn:microsoft.com/office/officeart/2008/layout/RadialCluster"/>
    <dgm:cxn modelId="{E6E4DB78-3CE4-42D8-981B-AB8409949AD8}" type="presParOf" srcId="{875C2CB7-4E79-4198-B0A7-121C2C53AB74}" destId="{E3526CC3-998F-4D23-AEC7-0597660836DC}" srcOrd="5" destOrd="0" presId="urn:microsoft.com/office/officeart/2008/layout/RadialCluster"/>
    <dgm:cxn modelId="{114569CB-6FBF-4996-BD4A-9FC9131291E6}" type="presParOf" srcId="{875C2CB7-4E79-4198-B0A7-121C2C53AB74}" destId="{F00D92AB-1B6D-422F-A893-C7BBED37C4C1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D2816-18F8-44A3-A6FF-ACBF5A69EF8D}">
      <dsp:nvSpPr>
        <dsp:cNvPr id="0" name=""/>
        <dsp:cNvSpPr/>
      </dsp:nvSpPr>
      <dsp:spPr>
        <a:xfrm>
          <a:off x="3494643" y="2613501"/>
          <a:ext cx="1977201" cy="7682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3400" b="1" kern="1200" dirty="0" smtClean="0">
              <a:solidFill>
                <a:schemeClr val="tx1"/>
              </a:solidFill>
            </a:rPr>
            <a:t>Intention</a:t>
          </a:r>
          <a:endParaRPr lang="fr-CA" sz="3400" b="1" kern="1200" dirty="0">
            <a:solidFill>
              <a:schemeClr val="tx1"/>
            </a:solidFill>
          </a:endParaRPr>
        </a:p>
      </dsp:txBody>
      <dsp:txXfrm>
        <a:off x="3532145" y="2651003"/>
        <a:ext cx="1902197" cy="693222"/>
      </dsp:txXfrm>
    </dsp:sp>
    <dsp:sp modelId="{975B51B6-1FDA-46B3-AB33-50C15276F04A}">
      <dsp:nvSpPr>
        <dsp:cNvPr id="0" name=""/>
        <dsp:cNvSpPr/>
      </dsp:nvSpPr>
      <dsp:spPr>
        <a:xfrm rot="12443040">
          <a:off x="2674202" y="2353429"/>
          <a:ext cx="11308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30865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97C4F-9813-4477-9604-E11C9DAC96A8}">
      <dsp:nvSpPr>
        <dsp:cNvPr id="0" name=""/>
        <dsp:cNvSpPr/>
      </dsp:nvSpPr>
      <dsp:spPr>
        <a:xfrm>
          <a:off x="616969" y="1004205"/>
          <a:ext cx="2138560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CA" sz="3400" b="1" kern="1200" dirty="0" smtClean="0">
              <a:solidFill>
                <a:schemeClr val="tx1"/>
              </a:solidFill>
            </a:rPr>
            <a:t>Attitude</a:t>
          </a:r>
        </a:p>
      </dsp:txBody>
      <dsp:txXfrm>
        <a:off x="670137" y="1057373"/>
        <a:ext cx="2032224" cy="982816"/>
      </dsp:txXfrm>
    </dsp:sp>
    <dsp:sp modelId="{6F8114C5-F083-42B6-AB08-918FADC34C26}">
      <dsp:nvSpPr>
        <dsp:cNvPr id="0" name=""/>
        <dsp:cNvSpPr/>
      </dsp:nvSpPr>
      <dsp:spPr>
        <a:xfrm rot="9010890">
          <a:off x="2530099" y="3723314"/>
          <a:ext cx="13738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73895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27E7-BF0D-4705-BCB4-018B5D14F61E}">
      <dsp:nvSpPr>
        <dsp:cNvPr id="0" name=""/>
        <dsp:cNvSpPr/>
      </dsp:nvSpPr>
      <dsp:spPr>
        <a:xfrm>
          <a:off x="592691" y="4064902"/>
          <a:ext cx="2156368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CA" sz="2000" b="1" kern="1200" dirty="0" smtClean="0">
              <a:solidFill>
                <a:schemeClr val="tx1"/>
              </a:solidFill>
            </a:rPr>
            <a:t>Perception de contrôle sur le comportement</a:t>
          </a:r>
        </a:p>
      </dsp:txBody>
      <dsp:txXfrm>
        <a:off x="645859" y="4118070"/>
        <a:ext cx="2050032" cy="982816"/>
      </dsp:txXfrm>
    </dsp:sp>
    <dsp:sp modelId="{E3526CC3-998F-4D23-AEC7-0597660836DC}">
      <dsp:nvSpPr>
        <dsp:cNvPr id="0" name=""/>
        <dsp:cNvSpPr/>
      </dsp:nvSpPr>
      <dsp:spPr>
        <a:xfrm rot="10720687">
          <a:off x="2703016" y="3029558"/>
          <a:ext cx="79173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1732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D92AB-1B6D-422F-A893-C7BBED37C4C1}">
      <dsp:nvSpPr>
        <dsp:cNvPr id="0" name=""/>
        <dsp:cNvSpPr/>
      </dsp:nvSpPr>
      <dsp:spPr>
        <a:xfrm>
          <a:off x="592540" y="2518466"/>
          <a:ext cx="2110580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CA" sz="2800" b="1" kern="1200" dirty="0" smtClean="0">
              <a:solidFill>
                <a:schemeClr val="tx1"/>
              </a:solidFill>
            </a:rPr>
            <a:t>Normes subjectives</a:t>
          </a:r>
          <a:endParaRPr lang="fr-CA" sz="2800" b="1" kern="1200" dirty="0">
            <a:solidFill>
              <a:schemeClr val="tx1"/>
            </a:solidFill>
          </a:endParaRPr>
        </a:p>
      </dsp:txBody>
      <dsp:txXfrm>
        <a:off x="645708" y="2571634"/>
        <a:ext cx="2004244" cy="982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236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379224" algn="l" rtl="0" eaLnBrk="0" fontAlgn="base" hangingPunct="0">
      <a:spcBef>
        <a:spcPct val="30000"/>
      </a:spcBef>
      <a:spcAft>
        <a:spcPct val="0"/>
      </a:spcAft>
      <a:defRPr sz="6236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758447" algn="l" rtl="0" eaLnBrk="0" fontAlgn="base" hangingPunct="0">
      <a:spcBef>
        <a:spcPct val="30000"/>
      </a:spcBef>
      <a:spcAft>
        <a:spcPct val="0"/>
      </a:spcAft>
      <a:defRPr sz="6236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139269" algn="l" rtl="0" eaLnBrk="0" fontAlgn="base" hangingPunct="0">
      <a:spcBef>
        <a:spcPct val="30000"/>
      </a:spcBef>
      <a:spcAft>
        <a:spcPct val="0"/>
      </a:spcAft>
      <a:defRPr sz="6236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518494" algn="l" rtl="0" eaLnBrk="0" fontAlgn="base" hangingPunct="0">
      <a:spcBef>
        <a:spcPct val="30000"/>
      </a:spcBef>
      <a:spcAft>
        <a:spcPct val="0"/>
      </a:spcAft>
      <a:defRPr sz="6236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1900006" algn="l" defTabSz="4760001" rtl="0" eaLnBrk="1" latinLnBrk="0" hangingPunct="1">
      <a:defRPr sz="6236" kern="1200">
        <a:solidFill>
          <a:schemeClr val="tx1"/>
        </a:solidFill>
        <a:latin typeface="+mn-lt"/>
        <a:ea typeface="+mn-ea"/>
        <a:cs typeface="+mn-cs"/>
      </a:defRPr>
    </a:lvl6pPr>
    <a:lvl7pPr marL="14280005" algn="l" defTabSz="4760001" rtl="0" eaLnBrk="1" latinLnBrk="0" hangingPunct="1">
      <a:defRPr sz="6236" kern="1200">
        <a:solidFill>
          <a:schemeClr val="tx1"/>
        </a:solidFill>
        <a:latin typeface="+mn-lt"/>
        <a:ea typeface="+mn-ea"/>
        <a:cs typeface="+mn-cs"/>
      </a:defRPr>
    </a:lvl7pPr>
    <a:lvl8pPr marL="16660005" algn="l" defTabSz="4760001" rtl="0" eaLnBrk="1" latinLnBrk="0" hangingPunct="1">
      <a:defRPr sz="6236" kern="1200">
        <a:solidFill>
          <a:schemeClr val="tx1"/>
        </a:solidFill>
        <a:latin typeface="+mn-lt"/>
        <a:ea typeface="+mn-ea"/>
        <a:cs typeface="+mn-cs"/>
      </a:defRPr>
    </a:lvl8pPr>
    <a:lvl9pPr marL="19040006" algn="l" defTabSz="4760001" rtl="0" eaLnBrk="1" latinLnBrk="0" hangingPunct="1">
      <a:defRPr sz="62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43225" y="514350"/>
            <a:ext cx="3429000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>
                <a:solidFill>
                  <a:srgbClr val="000000"/>
                </a:solidFill>
              </a:rPr>
              <a:pPr/>
              <a:t>1</a:t>
            </a:fld>
            <a:endParaRPr lang="fr-CA" altLang="fr-FR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31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0048" y="10064784"/>
            <a:ext cx="36720542" cy="69448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80096" y="18359597"/>
            <a:ext cx="30240447" cy="827981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07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14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22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2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37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44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52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59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320462" y="1297478"/>
            <a:ext cx="9720144" cy="2764439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0032" y="1297478"/>
            <a:ext cx="28440420" cy="2764439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2552" y="20819544"/>
            <a:ext cx="36720542" cy="6434859"/>
          </a:xfrm>
        </p:spPr>
        <p:txBody>
          <a:bodyPr anchor="t"/>
          <a:lstStyle>
            <a:lvl1pPr algn="l">
              <a:defRPr sz="17563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2552" y="13732203"/>
            <a:ext cx="36720542" cy="7087343"/>
          </a:xfrm>
        </p:spPr>
        <p:txBody>
          <a:bodyPr anchor="b"/>
          <a:lstStyle>
            <a:lvl1pPr marL="0" indent="0">
              <a:buNone/>
              <a:defRPr sz="8823">
                <a:solidFill>
                  <a:schemeClr val="tx1">
                    <a:tint val="75000"/>
                  </a:schemeClr>
                </a:solidFill>
              </a:defRPr>
            </a:lvl1pPr>
            <a:lvl2pPr marL="2007463" indent="0">
              <a:buNone/>
              <a:defRPr sz="7890">
                <a:solidFill>
                  <a:schemeClr val="tx1">
                    <a:tint val="75000"/>
                  </a:schemeClr>
                </a:solidFill>
              </a:defRPr>
            </a:lvl2pPr>
            <a:lvl3pPr marL="4014925" indent="0">
              <a:buNone/>
              <a:defRPr sz="7043">
                <a:solidFill>
                  <a:schemeClr val="tx1">
                    <a:tint val="75000"/>
                  </a:schemeClr>
                </a:solidFill>
              </a:defRPr>
            </a:lvl3pPr>
            <a:lvl4pPr marL="6022389" indent="0">
              <a:buNone/>
              <a:defRPr sz="6110">
                <a:solidFill>
                  <a:schemeClr val="tx1">
                    <a:tint val="75000"/>
                  </a:schemeClr>
                </a:solidFill>
              </a:defRPr>
            </a:lvl4pPr>
            <a:lvl5pPr marL="8029852" indent="0">
              <a:buNone/>
              <a:defRPr sz="6110">
                <a:solidFill>
                  <a:schemeClr val="tx1">
                    <a:tint val="75000"/>
                  </a:schemeClr>
                </a:solidFill>
              </a:defRPr>
            </a:lvl5pPr>
            <a:lvl6pPr marL="10037316" indent="0">
              <a:buNone/>
              <a:defRPr sz="6110">
                <a:solidFill>
                  <a:schemeClr val="tx1">
                    <a:tint val="75000"/>
                  </a:schemeClr>
                </a:solidFill>
              </a:defRPr>
            </a:lvl6pPr>
            <a:lvl7pPr marL="12044778" indent="0">
              <a:buNone/>
              <a:defRPr sz="6110">
                <a:solidFill>
                  <a:schemeClr val="tx1">
                    <a:tint val="75000"/>
                  </a:schemeClr>
                </a:solidFill>
              </a:defRPr>
            </a:lvl7pPr>
            <a:lvl8pPr marL="14052241" indent="0">
              <a:buNone/>
              <a:defRPr sz="6110">
                <a:solidFill>
                  <a:schemeClr val="tx1">
                    <a:tint val="75000"/>
                  </a:schemeClr>
                </a:solidFill>
              </a:defRPr>
            </a:lvl8pPr>
            <a:lvl9pPr marL="16059703" indent="0">
              <a:buNone/>
              <a:defRPr sz="61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60032" y="7559837"/>
            <a:ext cx="19080282" cy="21382032"/>
          </a:xfrm>
        </p:spPr>
        <p:txBody>
          <a:bodyPr/>
          <a:lstStyle>
            <a:lvl1pPr>
              <a:defRPr sz="12302"/>
            </a:lvl1pPr>
            <a:lvl2pPr>
              <a:defRPr sz="10520"/>
            </a:lvl2pPr>
            <a:lvl3pPr>
              <a:defRPr sz="8823"/>
            </a:lvl3pPr>
            <a:lvl4pPr>
              <a:defRPr sz="7890"/>
            </a:lvl4pPr>
            <a:lvl5pPr>
              <a:defRPr sz="7890"/>
            </a:lvl5pPr>
            <a:lvl6pPr>
              <a:defRPr sz="7890"/>
            </a:lvl6pPr>
            <a:lvl7pPr>
              <a:defRPr sz="7890"/>
            </a:lvl7pPr>
            <a:lvl8pPr>
              <a:defRPr sz="7890"/>
            </a:lvl8pPr>
            <a:lvl9pPr>
              <a:defRPr sz="789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60324" y="7559837"/>
            <a:ext cx="19080282" cy="21382032"/>
          </a:xfrm>
        </p:spPr>
        <p:txBody>
          <a:bodyPr/>
          <a:lstStyle>
            <a:lvl1pPr>
              <a:defRPr sz="12302"/>
            </a:lvl1pPr>
            <a:lvl2pPr>
              <a:defRPr sz="10520"/>
            </a:lvl2pPr>
            <a:lvl3pPr>
              <a:defRPr sz="8823"/>
            </a:lvl3pPr>
            <a:lvl4pPr>
              <a:defRPr sz="7890"/>
            </a:lvl4pPr>
            <a:lvl5pPr>
              <a:defRPr sz="7890"/>
            </a:lvl5pPr>
            <a:lvl6pPr>
              <a:defRPr sz="7890"/>
            </a:lvl6pPr>
            <a:lvl7pPr>
              <a:defRPr sz="7890"/>
            </a:lvl7pPr>
            <a:lvl8pPr>
              <a:defRPr sz="7890"/>
            </a:lvl8pPr>
            <a:lvl9pPr>
              <a:defRPr sz="789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32" y="7252342"/>
            <a:ext cx="19087784" cy="3022432"/>
          </a:xfrm>
        </p:spPr>
        <p:txBody>
          <a:bodyPr anchor="b"/>
          <a:lstStyle>
            <a:lvl1pPr marL="0" indent="0">
              <a:buNone/>
              <a:defRPr sz="10520" b="1"/>
            </a:lvl1pPr>
            <a:lvl2pPr marL="2007463" indent="0">
              <a:buNone/>
              <a:defRPr sz="8823" b="1"/>
            </a:lvl2pPr>
            <a:lvl3pPr marL="4014925" indent="0">
              <a:buNone/>
              <a:defRPr sz="7890" b="1"/>
            </a:lvl3pPr>
            <a:lvl4pPr marL="6022389" indent="0">
              <a:buNone/>
              <a:defRPr sz="7043" b="1"/>
            </a:lvl4pPr>
            <a:lvl5pPr marL="8029852" indent="0">
              <a:buNone/>
              <a:defRPr sz="7043" b="1"/>
            </a:lvl5pPr>
            <a:lvl6pPr marL="10037316" indent="0">
              <a:buNone/>
              <a:defRPr sz="7043" b="1"/>
            </a:lvl6pPr>
            <a:lvl7pPr marL="12044778" indent="0">
              <a:buNone/>
              <a:defRPr sz="7043" b="1"/>
            </a:lvl7pPr>
            <a:lvl8pPr marL="14052241" indent="0">
              <a:buNone/>
              <a:defRPr sz="7043" b="1"/>
            </a:lvl8pPr>
            <a:lvl9pPr marL="16059703" indent="0">
              <a:buNone/>
              <a:defRPr sz="704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0032" y="10274778"/>
            <a:ext cx="19087784" cy="18667093"/>
          </a:xfrm>
        </p:spPr>
        <p:txBody>
          <a:bodyPr/>
          <a:lstStyle>
            <a:lvl1pPr>
              <a:defRPr sz="10520"/>
            </a:lvl1pPr>
            <a:lvl2pPr>
              <a:defRPr sz="8823"/>
            </a:lvl2pPr>
            <a:lvl3pPr>
              <a:defRPr sz="7890"/>
            </a:lvl3pPr>
            <a:lvl4pPr>
              <a:defRPr sz="7043"/>
            </a:lvl4pPr>
            <a:lvl5pPr>
              <a:defRPr sz="7043"/>
            </a:lvl5pPr>
            <a:lvl6pPr>
              <a:defRPr sz="7043"/>
            </a:lvl6pPr>
            <a:lvl7pPr>
              <a:defRPr sz="7043"/>
            </a:lvl7pPr>
            <a:lvl8pPr>
              <a:defRPr sz="7043"/>
            </a:lvl8pPr>
            <a:lvl9pPr>
              <a:defRPr sz="70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945326" y="7252342"/>
            <a:ext cx="19095282" cy="3022432"/>
          </a:xfrm>
        </p:spPr>
        <p:txBody>
          <a:bodyPr anchor="b"/>
          <a:lstStyle>
            <a:lvl1pPr marL="0" indent="0">
              <a:buNone/>
              <a:defRPr sz="10520" b="1"/>
            </a:lvl1pPr>
            <a:lvl2pPr marL="2007463" indent="0">
              <a:buNone/>
              <a:defRPr sz="8823" b="1"/>
            </a:lvl2pPr>
            <a:lvl3pPr marL="4014925" indent="0">
              <a:buNone/>
              <a:defRPr sz="7890" b="1"/>
            </a:lvl3pPr>
            <a:lvl4pPr marL="6022389" indent="0">
              <a:buNone/>
              <a:defRPr sz="7043" b="1"/>
            </a:lvl4pPr>
            <a:lvl5pPr marL="8029852" indent="0">
              <a:buNone/>
              <a:defRPr sz="7043" b="1"/>
            </a:lvl5pPr>
            <a:lvl6pPr marL="10037316" indent="0">
              <a:buNone/>
              <a:defRPr sz="7043" b="1"/>
            </a:lvl6pPr>
            <a:lvl7pPr marL="12044778" indent="0">
              <a:buNone/>
              <a:defRPr sz="7043" b="1"/>
            </a:lvl7pPr>
            <a:lvl8pPr marL="14052241" indent="0">
              <a:buNone/>
              <a:defRPr sz="7043" b="1"/>
            </a:lvl8pPr>
            <a:lvl9pPr marL="16059703" indent="0">
              <a:buNone/>
              <a:defRPr sz="704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945326" y="10274778"/>
            <a:ext cx="19095282" cy="18667093"/>
          </a:xfrm>
        </p:spPr>
        <p:txBody>
          <a:bodyPr/>
          <a:lstStyle>
            <a:lvl1pPr>
              <a:defRPr sz="10520"/>
            </a:lvl1pPr>
            <a:lvl2pPr>
              <a:defRPr sz="8823"/>
            </a:lvl2pPr>
            <a:lvl3pPr>
              <a:defRPr sz="7890"/>
            </a:lvl3pPr>
            <a:lvl4pPr>
              <a:defRPr sz="7043"/>
            </a:lvl4pPr>
            <a:lvl5pPr>
              <a:defRPr sz="7043"/>
            </a:lvl5pPr>
            <a:lvl6pPr>
              <a:defRPr sz="7043"/>
            </a:lvl6pPr>
            <a:lvl7pPr>
              <a:defRPr sz="7043"/>
            </a:lvl7pPr>
            <a:lvl8pPr>
              <a:defRPr sz="7043"/>
            </a:lvl8pPr>
            <a:lvl9pPr>
              <a:defRPr sz="70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37" y="1289974"/>
            <a:ext cx="14212712" cy="5489879"/>
          </a:xfrm>
        </p:spPr>
        <p:txBody>
          <a:bodyPr anchor="b"/>
          <a:lstStyle>
            <a:lvl1pPr algn="l">
              <a:defRPr sz="8823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90251" y="1289975"/>
            <a:ext cx="24150357" cy="27651894"/>
          </a:xfrm>
        </p:spPr>
        <p:txBody>
          <a:bodyPr/>
          <a:lstStyle>
            <a:lvl1pPr>
              <a:defRPr sz="14084"/>
            </a:lvl1pPr>
            <a:lvl2pPr>
              <a:defRPr sz="12302"/>
            </a:lvl2pPr>
            <a:lvl3pPr>
              <a:defRPr sz="10520"/>
            </a:lvl3pPr>
            <a:lvl4pPr>
              <a:defRPr sz="8823"/>
            </a:lvl4pPr>
            <a:lvl5pPr>
              <a:defRPr sz="8823"/>
            </a:lvl5pPr>
            <a:lvl6pPr>
              <a:defRPr sz="8823"/>
            </a:lvl6pPr>
            <a:lvl7pPr>
              <a:defRPr sz="8823"/>
            </a:lvl7pPr>
            <a:lvl8pPr>
              <a:defRPr sz="8823"/>
            </a:lvl8pPr>
            <a:lvl9pPr>
              <a:defRPr sz="882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0037" y="6779854"/>
            <a:ext cx="14212712" cy="22162015"/>
          </a:xfrm>
        </p:spPr>
        <p:txBody>
          <a:bodyPr/>
          <a:lstStyle>
            <a:lvl1pPr marL="0" indent="0">
              <a:buNone/>
              <a:defRPr sz="6110"/>
            </a:lvl1pPr>
            <a:lvl2pPr marL="2007463" indent="0">
              <a:buNone/>
              <a:defRPr sz="5259"/>
            </a:lvl2pPr>
            <a:lvl3pPr marL="4014925" indent="0">
              <a:buNone/>
              <a:defRPr sz="4412"/>
            </a:lvl3pPr>
            <a:lvl4pPr marL="6022389" indent="0">
              <a:buNone/>
              <a:defRPr sz="3987"/>
            </a:lvl4pPr>
            <a:lvl5pPr marL="8029852" indent="0">
              <a:buNone/>
              <a:defRPr sz="3987"/>
            </a:lvl5pPr>
            <a:lvl6pPr marL="10037316" indent="0">
              <a:buNone/>
              <a:defRPr sz="3987"/>
            </a:lvl6pPr>
            <a:lvl7pPr marL="12044778" indent="0">
              <a:buNone/>
              <a:defRPr sz="3987"/>
            </a:lvl7pPr>
            <a:lvl8pPr marL="14052241" indent="0">
              <a:buNone/>
              <a:defRPr sz="3987"/>
            </a:lvl8pPr>
            <a:lvl9pPr marL="16059703" indent="0">
              <a:buNone/>
              <a:defRPr sz="398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7627" y="22679502"/>
            <a:ext cx="25920383" cy="2677443"/>
          </a:xfrm>
        </p:spPr>
        <p:txBody>
          <a:bodyPr anchor="b"/>
          <a:lstStyle>
            <a:lvl1pPr algn="l">
              <a:defRPr sz="8823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467627" y="2894936"/>
            <a:ext cx="25920383" cy="19439573"/>
          </a:xfrm>
        </p:spPr>
        <p:txBody>
          <a:bodyPr rtlCol="0">
            <a:normAutofit/>
          </a:bodyPr>
          <a:lstStyle>
            <a:lvl1pPr marL="0" indent="0">
              <a:buNone/>
              <a:defRPr sz="14084"/>
            </a:lvl1pPr>
            <a:lvl2pPr marL="2007463" indent="0">
              <a:buNone/>
              <a:defRPr sz="12302"/>
            </a:lvl2pPr>
            <a:lvl3pPr marL="4014925" indent="0">
              <a:buNone/>
              <a:defRPr sz="10520"/>
            </a:lvl3pPr>
            <a:lvl4pPr marL="6022389" indent="0">
              <a:buNone/>
              <a:defRPr sz="8823"/>
            </a:lvl4pPr>
            <a:lvl5pPr marL="8029852" indent="0">
              <a:buNone/>
              <a:defRPr sz="8823"/>
            </a:lvl5pPr>
            <a:lvl6pPr marL="10037316" indent="0">
              <a:buNone/>
              <a:defRPr sz="8823"/>
            </a:lvl6pPr>
            <a:lvl7pPr marL="12044778" indent="0">
              <a:buNone/>
              <a:defRPr sz="8823"/>
            </a:lvl7pPr>
            <a:lvl8pPr marL="14052241" indent="0">
              <a:buNone/>
              <a:defRPr sz="8823"/>
            </a:lvl8pPr>
            <a:lvl9pPr marL="16059703" indent="0">
              <a:buNone/>
              <a:defRPr sz="8823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67627" y="25356950"/>
            <a:ext cx="25920383" cy="3802413"/>
          </a:xfrm>
        </p:spPr>
        <p:txBody>
          <a:bodyPr/>
          <a:lstStyle>
            <a:lvl1pPr marL="0" indent="0">
              <a:buNone/>
              <a:defRPr sz="6110"/>
            </a:lvl1pPr>
            <a:lvl2pPr marL="2007463" indent="0">
              <a:buNone/>
              <a:defRPr sz="5259"/>
            </a:lvl2pPr>
            <a:lvl3pPr marL="4014925" indent="0">
              <a:buNone/>
              <a:defRPr sz="4412"/>
            </a:lvl3pPr>
            <a:lvl4pPr marL="6022389" indent="0">
              <a:buNone/>
              <a:defRPr sz="3987"/>
            </a:lvl4pPr>
            <a:lvl5pPr marL="8029852" indent="0">
              <a:buNone/>
              <a:defRPr sz="3987"/>
            </a:lvl5pPr>
            <a:lvl6pPr marL="10037316" indent="0">
              <a:buNone/>
              <a:defRPr sz="3987"/>
            </a:lvl6pPr>
            <a:lvl7pPr marL="12044778" indent="0">
              <a:buNone/>
              <a:defRPr sz="3987"/>
            </a:lvl7pPr>
            <a:lvl8pPr marL="14052241" indent="0">
              <a:buNone/>
              <a:defRPr sz="3987"/>
            </a:lvl8pPr>
            <a:lvl9pPr marL="16059703" indent="0">
              <a:buNone/>
              <a:defRPr sz="398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60375" y="1296734"/>
            <a:ext cx="38879894" cy="540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60375" y="7559781"/>
            <a:ext cx="38879894" cy="2138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60375" y="30029619"/>
            <a:ext cx="10079469" cy="1725274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l">
              <a:defRPr sz="5259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760728" y="30029619"/>
            <a:ext cx="13679183" cy="1725274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ctr">
              <a:defRPr sz="5259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60799" y="30029619"/>
            <a:ext cx="10079469" cy="1725274"/>
          </a:xfrm>
          <a:prstGeom prst="rect">
            <a:avLst/>
          </a:prstGeom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>
            <a:lvl1pPr algn="r">
              <a:defRPr sz="5259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8"/>
          <p:cNvSpPr>
            <a:spLocks noChangeShapeType="1"/>
          </p:cNvSpPr>
          <p:nvPr userDrawn="1"/>
        </p:nvSpPr>
        <p:spPr bwMode="auto">
          <a:xfrm>
            <a:off x="433979" y="5904343"/>
            <a:ext cx="42332680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1448" tIns="200724" rIns="401448" bIns="200724"/>
          <a:lstStyle/>
          <a:p>
            <a:endParaRPr lang="en-CA" sz="6272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013616" rtl="0" eaLnBrk="0" fontAlgn="base" hangingPunct="0">
        <a:spcBef>
          <a:spcPct val="0"/>
        </a:spcBef>
        <a:spcAft>
          <a:spcPct val="0"/>
        </a:spcAft>
        <a:defRPr sz="19343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13616" rtl="0" eaLnBrk="0" fontAlgn="base" hangingPunct="0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2pPr>
      <a:lvl3pPr algn="ctr" defTabSz="4013616" rtl="0" eaLnBrk="0" fontAlgn="base" hangingPunct="0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3pPr>
      <a:lvl4pPr algn="ctr" defTabSz="4013616" rtl="0" eaLnBrk="0" fontAlgn="base" hangingPunct="0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4pPr>
      <a:lvl5pPr algn="ctr" defTabSz="4013616" rtl="0" eaLnBrk="0" fontAlgn="base" hangingPunct="0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5pPr>
      <a:lvl6pPr marL="387893" algn="ctr" defTabSz="4013616" rtl="0" fontAlgn="base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6pPr>
      <a:lvl7pPr marL="775785" algn="ctr" defTabSz="4013616" rtl="0" fontAlgn="base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7pPr>
      <a:lvl8pPr marL="1163679" algn="ctr" defTabSz="4013616" rtl="0" fontAlgn="base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8pPr>
      <a:lvl9pPr marL="1551572" algn="ctr" defTabSz="4013616" rtl="0" fontAlgn="base">
        <a:spcBef>
          <a:spcPct val="0"/>
        </a:spcBef>
        <a:spcAft>
          <a:spcPct val="0"/>
        </a:spcAft>
        <a:defRPr sz="19343">
          <a:solidFill>
            <a:schemeClr val="tx1"/>
          </a:solidFill>
          <a:latin typeface="Calibri" pitchFamily="34" charset="0"/>
        </a:defRPr>
      </a:lvl9pPr>
    </p:titleStyle>
    <p:bodyStyle>
      <a:lvl1pPr marL="1504434" indent="-1504434" algn="l" defTabSz="401361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84" kern="1200">
          <a:solidFill>
            <a:schemeClr val="tx1"/>
          </a:solidFill>
          <a:latin typeface="+mn-lt"/>
          <a:ea typeface="+mn-ea"/>
          <a:cs typeface="+mn-cs"/>
        </a:defRPr>
      </a:lvl1pPr>
      <a:lvl2pPr marL="3262074" indent="-1253919" algn="l" defTabSz="401361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302" kern="1200">
          <a:solidFill>
            <a:schemeClr val="tx1"/>
          </a:solidFill>
          <a:latin typeface="+mn-lt"/>
          <a:ea typeface="+mn-ea"/>
          <a:cs typeface="+mn-cs"/>
        </a:defRPr>
      </a:lvl2pPr>
      <a:lvl3pPr marL="5018368" indent="-1003405" algn="l" defTabSz="401361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520" kern="1200">
          <a:solidFill>
            <a:schemeClr val="tx1"/>
          </a:solidFill>
          <a:latin typeface="+mn-lt"/>
          <a:ea typeface="+mn-ea"/>
          <a:cs typeface="+mn-cs"/>
        </a:defRPr>
      </a:lvl3pPr>
      <a:lvl4pPr marL="7025175" indent="-1003405" algn="l" defTabSz="401361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823" kern="1200">
          <a:solidFill>
            <a:schemeClr val="tx1"/>
          </a:solidFill>
          <a:latin typeface="+mn-lt"/>
          <a:ea typeface="+mn-ea"/>
          <a:cs typeface="+mn-cs"/>
        </a:defRPr>
      </a:lvl4pPr>
      <a:lvl5pPr marL="9033330" indent="-1003405" algn="l" defTabSz="4013616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823" kern="1200">
          <a:solidFill>
            <a:schemeClr val="tx1"/>
          </a:solidFill>
          <a:latin typeface="+mn-lt"/>
          <a:ea typeface="+mn-ea"/>
          <a:cs typeface="+mn-cs"/>
        </a:defRPr>
      </a:lvl5pPr>
      <a:lvl6pPr marL="11041047" indent="-1003733" algn="l" defTabSz="4014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823" kern="1200">
          <a:solidFill>
            <a:schemeClr val="tx1"/>
          </a:solidFill>
          <a:latin typeface="+mn-lt"/>
          <a:ea typeface="+mn-ea"/>
          <a:cs typeface="+mn-cs"/>
        </a:defRPr>
      </a:lvl6pPr>
      <a:lvl7pPr marL="13048510" indent="-1003733" algn="l" defTabSz="4014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823" kern="1200">
          <a:solidFill>
            <a:schemeClr val="tx1"/>
          </a:solidFill>
          <a:latin typeface="+mn-lt"/>
          <a:ea typeface="+mn-ea"/>
          <a:cs typeface="+mn-cs"/>
        </a:defRPr>
      </a:lvl7pPr>
      <a:lvl8pPr marL="15055972" indent="-1003733" algn="l" defTabSz="4014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823" kern="1200">
          <a:solidFill>
            <a:schemeClr val="tx1"/>
          </a:solidFill>
          <a:latin typeface="+mn-lt"/>
          <a:ea typeface="+mn-ea"/>
          <a:cs typeface="+mn-cs"/>
        </a:defRPr>
      </a:lvl8pPr>
      <a:lvl9pPr marL="17063435" indent="-1003733" algn="l" defTabSz="4014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8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1pPr>
      <a:lvl2pPr marL="2007463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2pPr>
      <a:lvl3pPr marL="4014925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3pPr>
      <a:lvl4pPr marL="6022389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4pPr>
      <a:lvl5pPr marL="8029852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5pPr>
      <a:lvl6pPr marL="10037316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6pPr>
      <a:lvl7pPr marL="12044778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7pPr>
      <a:lvl8pPr marL="14052241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8pPr>
      <a:lvl9pPr marL="16059703" algn="l" defTabSz="4014925" rtl="0" eaLnBrk="1" latinLnBrk="0" hangingPunct="1">
        <a:defRPr sz="7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hart" Target="../charts/chart2.xml"/><Relationship Id="rId18" Type="http://schemas.openxmlformats.org/officeDocument/2006/relationships/diagramQuickStyle" Target="../diagrams/quickStyle1.xml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0.png"/><Relationship Id="rId7" Type="http://schemas.openxmlformats.org/officeDocument/2006/relationships/image" Target="../media/image5.wmf"/><Relationship Id="rId12" Type="http://schemas.openxmlformats.org/officeDocument/2006/relationships/chart" Target="../charts/chart1.xml"/><Relationship Id="rId17" Type="http://schemas.openxmlformats.org/officeDocument/2006/relationships/diagramLayout" Target="../diagrams/layout1.xml"/><Relationship Id="rId2" Type="http://schemas.openxmlformats.org/officeDocument/2006/relationships/slideLayout" Target="../slideLayouts/slideLayout2.xml"/><Relationship Id="rId16" Type="http://schemas.openxmlformats.org/officeDocument/2006/relationships/diagramData" Target="../diagrams/data1.xml"/><Relationship Id="rId20" Type="http://schemas.microsoft.com/office/2007/relationships/diagramDrawing" Target="../diagrams/drawin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.emf"/><Relationship Id="rId10" Type="http://schemas.openxmlformats.org/officeDocument/2006/relationships/image" Target="../media/image8.png"/><Relationship Id="rId19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package" Target="../embeddings/Microsoft_Excel_Worksheet1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2407743" y="3790425"/>
            <a:ext cx="38488850" cy="2743239"/>
          </a:xfrm>
        </p:spPr>
        <p:txBody>
          <a:bodyPr rtlCol="0">
            <a:normAutofit fontScale="90000"/>
          </a:bodyPr>
          <a:lstStyle/>
          <a:p>
            <a:pPr defTabSz="4014925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2407744" y="7252807"/>
            <a:ext cx="39401916" cy="20337952"/>
          </a:xfrm>
        </p:spPr>
        <p:txBody>
          <a:bodyPr/>
          <a:lstStyle/>
          <a:p>
            <a:pPr marL="1253919" lvl="1" eaLnBrk="1" hangingPunct="1">
              <a:spcAft>
                <a:spcPts val="2631"/>
              </a:spcAft>
            </a:pPr>
            <a:r>
              <a:rPr lang="en-US" altLang="en-US" sz="1578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425679" lvl="2" eaLnBrk="1" hangingPunct="1">
              <a:spcAft>
                <a:spcPts val="2631"/>
              </a:spcAft>
            </a:pPr>
            <a:r>
              <a:rPr lang="en-US" altLang="en-US" sz="14084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3596092" lvl="3" eaLnBrk="1" hangingPunct="1">
              <a:spcAft>
                <a:spcPts val="2631"/>
              </a:spcAft>
            </a:pPr>
            <a:r>
              <a:rPr lang="en-US" altLang="en-US" sz="12302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08257" lvl="4" eaLnBrk="1" hangingPunct="1">
              <a:spcAft>
                <a:spcPts val="2631"/>
              </a:spcAft>
            </a:pPr>
            <a:r>
              <a:rPr lang="en-US" altLang="en-US" sz="1052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08257" lvl="4" eaLnBrk="1" hangingPunct="1">
              <a:spcAft>
                <a:spcPts val="2631"/>
              </a:spcAft>
            </a:pPr>
            <a:endParaRPr lang="en-US" altLang="en-US" sz="105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211767" y="140583"/>
            <a:ext cx="42764642" cy="5606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527"/>
              </a:spcAft>
            </a:pPr>
            <a:endParaRPr lang="en-US" altLang="en-US" sz="1017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FR" sz="928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La théorie du comportement planifié </a:t>
            </a:r>
            <a:r>
              <a:rPr lang="fr-CA" sz="928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prédit-elle la </a:t>
            </a:r>
            <a:r>
              <a:rPr lang="fr-FR" sz="928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réussite </a:t>
            </a:r>
            <a:r>
              <a:rPr lang="fr-FR" sz="928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et l’abandon </a:t>
            </a:r>
            <a:br>
              <a:rPr lang="fr-FR" sz="928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fr-FR" sz="928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scolaires chez les étudiants en situation de handicap?</a:t>
            </a:r>
          </a:p>
          <a:p>
            <a:pPr algn="ctr">
              <a:spcBef>
                <a:spcPts val="3375"/>
              </a:spcBef>
            </a:pPr>
            <a:r>
              <a:rPr lang="en-US" sz="5399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Catherine </a:t>
            </a:r>
            <a:r>
              <a:rPr lang="en-US" sz="5399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Fichten</a:t>
            </a:r>
            <a:r>
              <a:rPr lang="en-US" sz="5399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1234567 </a:t>
            </a:r>
            <a:r>
              <a:rPr lang="en-US" sz="5399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5399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 Nhu Nguyen</a:t>
            </a:r>
            <a:r>
              <a:rPr lang="en-US" sz="5399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5399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Mary </a:t>
            </a:r>
            <a:r>
              <a:rPr lang="fr-FR" sz="5399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Jorgensen</a:t>
            </a:r>
            <a:r>
              <a:rPr lang="en-US" sz="5399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  </a:t>
            </a:r>
            <a:r>
              <a:rPr lang="fr-FR" sz="5399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Jillian Budd</a:t>
            </a:r>
            <a:r>
              <a:rPr lang="en-US" sz="5399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124</a:t>
            </a:r>
            <a:r>
              <a:rPr lang="fr-FR" sz="5399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Gabrielle Lesage</a:t>
            </a:r>
            <a:r>
              <a:rPr lang="en-US" sz="5399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sz="5399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Rhonda </a:t>
            </a:r>
            <a:r>
              <a:rPr lang="fr-FR" sz="5399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Amsel</a:t>
            </a:r>
            <a:r>
              <a:rPr lang="en-US" sz="5399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</a:p>
          <a:p>
            <a:pPr algn="ctr"/>
            <a:endParaRPr lang="fr-FR" sz="3375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CA" altLang="en-US" sz="34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Réseau de </a:t>
            </a:r>
            <a:r>
              <a:rPr lang="fr-CA" altLang="en-US" sz="3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recherche</a:t>
            </a:r>
            <a:r>
              <a:rPr lang="en-CA" altLang="en-US" sz="3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Adaptech   </a:t>
            </a:r>
            <a:r>
              <a:rPr lang="en-CA" altLang="en-US" sz="34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Université McGill   </a:t>
            </a:r>
            <a:r>
              <a:rPr lang="en-CA" altLang="en-US" sz="34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Centre d’études sur l’apprentissage et la performance   </a:t>
            </a:r>
            <a:r>
              <a:rPr lang="en-CA" altLang="en-US" sz="34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en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fr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entre de recherche interdisciplinaire en réadaptation   </a:t>
            </a:r>
            <a:r>
              <a:rPr lang="en-CA" altLang="en-US" sz="34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en-CA" altLang="en-US" sz="3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Collège </a:t>
            </a:r>
            <a:r>
              <a:rPr lang="en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Dawson   </a:t>
            </a:r>
            <a:r>
              <a:rPr lang="en-CA" altLang="en-US" sz="3400" baseline="30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CA" altLang="en-US" sz="3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Hôpital </a:t>
            </a:r>
            <a:r>
              <a:rPr lang="fr-CA" altLang="en-US" sz="3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général juif    </a:t>
            </a:r>
            <a:r>
              <a:rPr lang="en-CA" altLang="en-US" sz="3400" baseline="30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en-CA" altLang="en-US" sz="3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CRISPESH   </a:t>
            </a:r>
            <a:endParaRPr lang="en-CA" altLang="en-US" sz="3400" baseline="30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3730" y="6573004"/>
            <a:ext cx="13599766" cy="11581889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478289" algn="ctr">
              <a:spcBef>
                <a:spcPts val="1017"/>
              </a:spcBef>
              <a:spcAft>
                <a:spcPts val="1017"/>
              </a:spcAft>
              <a:defRPr/>
            </a:pPr>
            <a:endParaRPr lang="en-US" sz="388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78289" algn="ctr">
              <a:spcBef>
                <a:spcPts val="1017"/>
              </a:spcBef>
              <a:spcAft>
                <a:spcPts val="1017"/>
              </a:spcAft>
              <a:defRPr/>
            </a:pPr>
            <a:endParaRPr lang="fr-CA" sz="388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8575" indent="-57857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Taux de diplomation postsecondaire : 50 - 65 %</a:t>
            </a:r>
          </a:p>
          <a:p>
            <a:pPr marL="578575" indent="-57857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Étude longitudinale visant à vérifier si la théorie du comportement planifié (TCP) d’Ajzen prédit bien qui, parmi 252 étudiants postsecondaires canadiens en situation de handicap, terminerait ou abandonnerait ses études</a:t>
            </a:r>
          </a:p>
          <a:p>
            <a:pPr marL="533400" lvl="1" indent="-533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La </a:t>
            </a:r>
            <a:r>
              <a:rPr lang="fr-CA" sz="4600" dirty="0"/>
              <a:t>TCP a </a:t>
            </a:r>
            <a:r>
              <a:rPr lang="fr-CA" sz="4600" dirty="0" smtClean="0"/>
              <a:t>correctement identifié 74 </a:t>
            </a:r>
            <a:r>
              <a:rPr lang="fr-CA" sz="4600" dirty="0"/>
              <a:t>% </a:t>
            </a:r>
            <a:r>
              <a:rPr lang="fr-CA" sz="4600" dirty="0" smtClean="0"/>
              <a:t>des participants</a:t>
            </a:r>
          </a:p>
          <a:p>
            <a:pPr marL="1524000" lvl="2" indent="-533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600" dirty="0" smtClean="0"/>
              <a:t>77 % </a:t>
            </a:r>
            <a:r>
              <a:rPr lang="fr-CA" sz="4600" dirty="0" smtClean="0"/>
              <a:t>des diplômés</a:t>
            </a:r>
          </a:p>
          <a:p>
            <a:pPr marL="1524000" indent="-533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63 % des décrocheurs</a:t>
            </a:r>
          </a:p>
          <a:p>
            <a:pPr marL="533400" lvl="1" indent="-533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Pertinence valide de la TCP</a:t>
            </a:r>
          </a:p>
          <a:p>
            <a:pPr marL="533400" lvl="1" indent="-533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Ces deux groupes ont des caractéristiques et des besoins différents et doivent être analysés séparément</a:t>
            </a:r>
            <a:endParaRPr lang="fr-CA" sz="4600" dirty="0"/>
          </a:p>
        </p:txBody>
      </p:sp>
      <p:sp>
        <p:nvSpPr>
          <p:cNvPr id="4107" name="TextBox 19"/>
          <p:cNvSpPr txBox="1">
            <a:spLocks noChangeArrowheads="1"/>
          </p:cNvSpPr>
          <p:nvPr/>
        </p:nvSpPr>
        <p:spPr bwMode="auto">
          <a:xfrm>
            <a:off x="4030983" y="22607651"/>
            <a:ext cx="794557" cy="87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2546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108" name="TextBox 20"/>
          <p:cNvSpPr txBox="1">
            <a:spLocks noChangeArrowheads="1"/>
          </p:cNvSpPr>
          <p:nvPr/>
        </p:nvSpPr>
        <p:spPr bwMode="auto">
          <a:xfrm>
            <a:off x="4031978" y="21747920"/>
            <a:ext cx="794557" cy="87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2546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27% </a:t>
            </a:r>
          </a:p>
        </p:txBody>
      </p:sp>
      <p:sp>
        <p:nvSpPr>
          <p:cNvPr id="4109" name="TextBox 21"/>
          <p:cNvSpPr txBox="1">
            <a:spLocks noChangeArrowheads="1"/>
          </p:cNvSpPr>
          <p:nvPr/>
        </p:nvSpPr>
        <p:spPr bwMode="auto">
          <a:xfrm>
            <a:off x="3140315" y="22237466"/>
            <a:ext cx="794557" cy="87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CA" altLang="en-US" sz="2546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46% </a:t>
            </a:r>
          </a:p>
        </p:txBody>
      </p:sp>
      <p:sp>
        <p:nvSpPr>
          <p:cNvPr id="4111" name="TextBox 26"/>
          <p:cNvSpPr txBox="1">
            <a:spLocks noChangeArrowheads="1"/>
          </p:cNvSpPr>
          <p:nvPr/>
        </p:nvSpPr>
        <p:spPr bwMode="auto">
          <a:xfrm>
            <a:off x="8711233" y="22162876"/>
            <a:ext cx="833610" cy="48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CA" altLang="en-US" sz="2546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38%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8570073" y="20717422"/>
            <a:ext cx="13624399" cy="2268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8289" indent="-578575">
              <a:spcBef>
                <a:spcPts val="1017"/>
              </a:spcBef>
              <a:spcAft>
                <a:spcPts val="1017"/>
              </a:spcAft>
              <a:buFont typeface="Wingdings" panose="05000000000000000000" pitchFamily="2" charset="2"/>
              <a:buChar char="§"/>
            </a:pPr>
            <a:endParaRPr lang="fr-CA" sz="388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17"/>
              </a:spcBef>
              <a:spcAft>
                <a:spcPts val="1017"/>
              </a:spcAft>
              <a:defRPr/>
            </a:pPr>
            <a:endParaRPr lang="en-US" sz="388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CA" sz="3881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3127" y="2332656"/>
            <a:ext cx="1980912" cy="2196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96091" y="9541302"/>
            <a:ext cx="14317774" cy="105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272" dirty="0">
              <a:solidFill>
                <a:prstClr val="black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293856"/>
              </p:ext>
            </p:extLst>
          </p:nvPr>
        </p:nvGraphicFramePr>
        <p:xfrm>
          <a:off x="14831567" y="14436276"/>
          <a:ext cx="12302366" cy="13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02366"/>
              </a:tblGrid>
              <a:tr h="1296145">
                <a:tc>
                  <a:txBody>
                    <a:bodyPr/>
                    <a:lstStyle/>
                    <a:p>
                      <a:pPr algn="ctr"/>
                      <a:r>
                        <a:rPr lang="fr-CA" sz="79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Résultats</a:t>
                      </a:r>
                      <a:endParaRPr lang="fr-CA" sz="79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54282" marR="154282" marT="77141" marB="77141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118156"/>
              </p:ext>
            </p:extLst>
          </p:nvPr>
        </p:nvGraphicFramePr>
        <p:xfrm>
          <a:off x="622011" y="6601488"/>
          <a:ext cx="13586915" cy="13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6915"/>
              </a:tblGrid>
              <a:tr h="1356613">
                <a:tc>
                  <a:txBody>
                    <a:bodyPr/>
                    <a:lstStyle/>
                    <a:p>
                      <a:pPr algn="ctr"/>
                      <a:r>
                        <a:rPr lang="fr-CA" sz="79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Résumé</a:t>
                      </a:r>
                      <a:endParaRPr lang="fr-CA" sz="79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54282" marR="154282" marT="77141" marB="77141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979060"/>
              </p:ext>
            </p:extLst>
          </p:nvPr>
        </p:nvGraphicFramePr>
        <p:xfrm>
          <a:off x="583730" y="18431892"/>
          <a:ext cx="13492920" cy="13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2920"/>
              </a:tblGrid>
              <a:tr h="1335320">
                <a:tc>
                  <a:txBody>
                    <a:bodyPr/>
                    <a:lstStyle/>
                    <a:p>
                      <a:pPr algn="ctr"/>
                      <a:r>
                        <a:rPr lang="fr-CA" sz="79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Méthodologie</a:t>
                      </a:r>
                      <a:endParaRPr lang="fr-CA" sz="79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54282" marR="154282" marT="77141" marB="77141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238568"/>
              </p:ext>
            </p:extLst>
          </p:nvPr>
        </p:nvGraphicFramePr>
        <p:xfrm>
          <a:off x="28288341" y="27804559"/>
          <a:ext cx="14187862" cy="13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87862"/>
              </a:tblGrid>
              <a:tr h="1356613">
                <a:tc>
                  <a:txBody>
                    <a:bodyPr/>
                    <a:lstStyle/>
                    <a:p>
                      <a:pPr algn="ctr"/>
                      <a:r>
                        <a:rPr lang="fr-CA" sz="79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Conclusion</a:t>
                      </a:r>
                      <a:endParaRPr lang="fr-CA" sz="79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54282" marR="154282" marT="77141" marB="77141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082989"/>
              </p:ext>
            </p:extLst>
          </p:nvPr>
        </p:nvGraphicFramePr>
        <p:xfrm>
          <a:off x="28288341" y="14570274"/>
          <a:ext cx="13752757" cy="13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52757"/>
              </a:tblGrid>
              <a:tr h="211291">
                <a:tc>
                  <a:txBody>
                    <a:bodyPr/>
                    <a:lstStyle/>
                    <a:p>
                      <a:pPr algn="ctr"/>
                      <a:r>
                        <a:rPr lang="fr-CA" sz="79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Discussion</a:t>
                      </a:r>
                      <a:endParaRPr lang="fr-CA" sz="79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54282" marR="154282" marT="77141" marB="77141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8288341" y="29427319"/>
            <a:ext cx="14023946" cy="1546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spcBef>
                <a:spcPts val="1017"/>
              </a:spcBef>
              <a:spcAft>
                <a:spcPts val="1017"/>
              </a:spcAft>
              <a:defRPr/>
            </a:pPr>
            <a:r>
              <a:rPr lang="fr-CA" sz="4600" dirty="0" smtClean="0"/>
              <a:t>Notre questionnaire sur la TCP (1 page) peut être utile pour améliorer les taux de diplomation.</a:t>
            </a:r>
            <a:endParaRPr lang="fr-CA" sz="4600" dirty="0">
              <a:solidFill>
                <a:prstClr val="black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631767" y="31483616"/>
            <a:ext cx="1238064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700" dirty="0" smtClean="0"/>
              <a:t>Présentation à l’ARC dans le cadre du Congrès </a:t>
            </a:r>
            <a:r>
              <a:rPr lang="fr-FR" sz="2700" dirty="0"/>
              <a:t>de </a:t>
            </a:r>
            <a:r>
              <a:rPr lang="fr-CA" sz="2700" dirty="0" smtClean="0"/>
              <a:t>l’Acfas</a:t>
            </a:r>
            <a:r>
              <a:rPr lang="fr-FR" sz="2700" dirty="0" smtClean="0"/>
              <a:t>, </a:t>
            </a:r>
            <a:r>
              <a:rPr lang="fr-FR" sz="2700" dirty="0" smtClean="0"/>
              <a:t>Montréal, 10 mai </a:t>
            </a:r>
            <a:r>
              <a:rPr lang="fr-FR" sz="2700" dirty="0"/>
              <a:t>2016</a:t>
            </a:r>
            <a:endParaRPr lang="fr-CA" sz="27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90007" y="30495156"/>
            <a:ext cx="15747820" cy="1312304"/>
            <a:chOff x="14183496" y="30539941"/>
            <a:chExt cx="15747820" cy="1312304"/>
          </a:xfrm>
        </p:grpSpPr>
        <p:grpSp>
          <p:nvGrpSpPr>
            <p:cNvPr id="6" name="Group 5"/>
            <p:cNvGrpSpPr/>
            <p:nvPr/>
          </p:nvGrpSpPr>
          <p:grpSpPr>
            <a:xfrm>
              <a:off x="14183496" y="30539941"/>
              <a:ext cx="12608048" cy="1312304"/>
              <a:chOff x="17066370" y="17824424"/>
              <a:chExt cx="7472534" cy="777776"/>
            </a:xfrm>
          </p:grpSpPr>
          <p:pic>
            <p:nvPicPr>
              <p:cNvPr id="34" name="Picture 1028" descr="Logo du Réseau de Recherche Adaptech"/>
              <p:cNvPicPr>
                <a:picLocks noChangeAspect="1" noChangeArrowheads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 bwMode="auto">
              <a:xfrm>
                <a:off x="17066370" y="18047633"/>
                <a:ext cx="470714" cy="55456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Picture 1029" descr="Logo du Collège Dawson"/>
              <p:cNvPicPr>
                <a:picLocks noChangeAspect="1" noChangeArrowheads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 bwMode="auto">
              <a:xfrm>
                <a:off x="17905526" y="18177183"/>
                <a:ext cx="1083884" cy="36071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" name="Picture 1" descr="Logo de l'Hôpital Général Juif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0700311" y="18134974"/>
                <a:ext cx="1438871" cy="4296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7" name="Picture 147" descr="Logo de l'Université McGill&#10;"/>
              <p:cNvPicPr>
                <a:picLocks noChangeAspect="1" noChangeArrowheads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 bwMode="auto">
              <a:xfrm>
                <a:off x="19256321" y="18202545"/>
                <a:ext cx="1253668" cy="2944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" name="Image 8" descr="logo CRIR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FBFAFA"/>
                  </a:clrFrom>
                  <a:clrTo>
                    <a:srgbClr val="FBFAFA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92612" y="17824424"/>
                <a:ext cx="778140" cy="740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11" descr="Centre for the Study of Learning and Performance logo 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3379567" y="17971263"/>
                <a:ext cx="1159337" cy="591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81379" y="30818227"/>
              <a:ext cx="2849937" cy="93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583730" y="19872052"/>
            <a:ext cx="1337027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1434" indent="-771434">
              <a:buFont typeface="Arial" panose="020B0604020202020204" pitchFamily="34" charset="0"/>
              <a:buChar char="•"/>
            </a:pPr>
            <a:r>
              <a:rPr lang="fr-CA" sz="4600" dirty="0" smtClean="0"/>
              <a:t>252 participants en situation de handicap qui faisaient des études postsecondaires il y a 3 ou 4 ans ont rempli un questionnaire sur la TCP.</a:t>
            </a:r>
          </a:p>
          <a:p>
            <a:pPr marL="1600200" lvl="1" indent="-719138">
              <a:buFont typeface="Arial" panose="020B0604020202020204" pitchFamily="34" charset="0"/>
              <a:buChar char="•"/>
            </a:pPr>
            <a:r>
              <a:rPr lang="fr-CA" sz="4600" dirty="0" smtClean="0"/>
              <a:t>175 universitaires</a:t>
            </a:r>
          </a:p>
          <a:p>
            <a:pPr marL="1600200" lvl="1" indent="-719138">
              <a:buFont typeface="Arial" panose="020B0604020202020204" pitchFamily="34" charset="0"/>
              <a:buChar char="•"/>
            </a:pPr>
            <a:r>
              <a:rPr lang="fr-CA" sz="4600" dirty="0" smtClean="0"/>
              <a:t>77 collégiens</a:t>
            </a:r>
          </a:p>
          <a:p>
            <a:pPr marL="881063" lvl="1" indent="-881063">
              <a:buFont typeface="Arial" panose="020B0604020202020204" pitchFamily="34" charset="0"/>
              <a:buChar char="•"/>
            </a:pPr>
            <a:r>
              <a:rPr lang="fr-CA" sz="4600" dirty="0" smtClean="0"/>
              <a:t>3-4 ans plus tard</a:t>
            </a:r>
          </a:p>
          <a:p>
            <a:pPr marL="1795463" lvl="1" indent="-914400" defTabSz="1698625">
              <a:buFont typeface="Arial" panose="020B0604020202020204" pitchFamily="34" charset="0"/>
              <a:buChar char="•"/>
            </a:pPr>
            <a:r>
              <a:rPr lang="fr-CA" sz="4600" dirty="0" smtClean="0"/>
              <a:t>Un suivi par courriel a été effectué pour savoir s’ils ont terminé leurs études ou non,</a:t>
            </a:r>
            <a:endParaRPr lang="en-CA" sz="4600" dirty="0"/>
          </a:p>
        </p:txBody>
      </p:sp>
      <p:sp>
        <p:nvSpPr>
          <p:cNvPr id="19" name="TextBox 18"/>
          <p:cNvSpPr txBox="1"/>
          <p:nvPr/>
        </p:nvSpPr>
        <p:spPr>
          <a:xfrm>
            <a:off x="14831567" y="21519573"/>
            <a:ext cx="13544830" cy="2442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64292" indent="-964292">
              <a:buFont typeface="Arial" panose="020B0604020202020204" pitchFamily="34" charset="0"/>
              <a:buChar char="•"/>
            </a:pPr>
            <a:r>
              <a:rPr lang="fr-CA" sz="4600" dirty="0" smtClean="0"/>
              <a:t>Dans l’ensemble, 74 % de l’échantillon ont été correctement identifiés.</a:t>
            </a:r>
          </a:p>
          <a:p>
            <a:pPr marL="964292" indent="-964292">
              <a:buFont typeface="Arial" panose="020B0604020202020204" pitchFamily="34" charset="0"/>
              <a:buChar char="•"/>
            </a:pPr>
            <a:r>
              <a:rPr lang="fr-CA" sz="4600" dirty="0" smtClean="0"/>
              <a:t>Les 3 prédicteurs de la TCP sont significatifs.</a:t>
            </a:r>
            <a:r>
              <a:rPr lang="fr-CA" sz="6074" dirty="0" smtClean="0"/>
              <a:t> </a:t>
            </a:r>
            <a:endParaRPr lang="fr-CA" sz="6074" dirty="0"/>
          </a:p>
        </p:txBody>
      </p:sp>
      <p:sp>
        <p:nvSpPr>
          <p:cNvPr id="20" name="TextBox 19"/>
          <p:cNvSpPr txBox="1"/>
          <p:nvPr/>
        </p:nvSpPr>
        <p:spPr>
          <a:xfrm>
            <a:off x="28288341" y="16678152"/>
            <a:ext cx="13663493" cy="10710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71434" indent="-771434">
              <a:buFont typeface="Arial" panose="020B0604020202020204" pitchFamily="34" charset="0"/>
              <a:buChar char="•"/>
            </a:pPr>
            <a:r>
              <a:rPr lang="fr-CA" sz="4600" dirty="0" smtClean="0"/>
              <a:t>Favoriser une attitude positive envers le fait de terminer ses études</a:t>
            </a:r>
          </a:p>
          <a:p>
            <a:pPr marL="1698625" lvl="1" indent="-769938">
              <a:buFont typeface="Arial" panose="020B0604020202020204" pitchFamily="34" charset="0"/>
              <a:buChar char="•"/>
            </a:pPr>
            <a:r>
              <a:rPr lang="fr-CA" sz="4600" dirty="0" smtClean="0"/>
              <a:t>Campagnes de sensibilisation sur la valeur d’un diplôme pour l’obtention d’un emploi, d’un meilleur salaire et l’admission aux études supérieures</a:t>
            </a:r>
          </a:p>
          <a:p>
            <a:pPr marL="771434" indent="-771434">
              <a:buFont typeface="Arial" panose="020B0604020202020204" pitchFamily="34" charset="0"/>
              <a:buChar char="•"/>
            </a:pPr>
            <a:r>
              <a:rPr lang="fr-CA" sz="4600" dirty="0" smtClean="0"/>
              <a:t>Favoriser la perception de contrôle sur le comportement</a:t>
            </a:r>
          </a:p>
          <a:p>
            <a:pPr marL="1698625" lvl="1" indent="-769938">
              <a:buFont typeface="Arial" panose="020B0604020202020204" pitchFamily="34" charset="0"/>
              <a:buChar char="•"/>
            </a:pPr>
            <a:r>
              <a:rPr lang="fr-CA" sz="4600" dirty="0" smtClean="0"/>
              <a:t>Améliorer le sentiment d’efficacité scolaire</a:t>
            </a:r>
          </a:p>
          <a:p>
            <a:pPr marL="1698625" lvl="1" indent="-769938">
              <a:buFont typeface="Arial" panose="020B0604020202020204" pitchFamily="34" charset="0"/>
              <a:buChar char="•"/>
            </a:pPr>
            <a:r>
              <a:rPr lang="fr-CA" sz="4600" dirty="0" smtClean="0"/>
              <a:t>Améliorer les attentes en matière de contrôle </a:t>
            </a:r>
          </a:p>
          <a:p>
            <a:pPr marL="771434" indent="-771434">
              <a:buFont typeface="Arial" panose="020B0604020202020204" pitchFamily="34" charset="0"/>
              <a:buChar char="•"/>
            </a:pPr>
            <a:r>
              <a:rPr lang="fr-CA" sz="4600" dirty="0" smtClean="0"/>
              <a:t>Favoriser les normes subjectives</a:t>
            </a:r>
          </a:p>
          <a:p>
            <a:pPr marL="1698625" lvl="1" indent="-769938">
              <a:buFont typeface="Arial" panose="020B0604020202020204" pitchFamily="34" charset="0"/>
              <a:buChar char="•"/>
            </a:pPr>
            <a:r>
              <a:rPr lang="fr-CA" sz="4600" dirty="0" smtClean="0"/>
              <a:t>Montrer aux étudiants que leurs pairs et les gens admirés (politiciens, figures du monde sportif, acteurs) valorisent le fait de terminer ses études</a:t>
            </a:r>
            <a:endParaRPr lang="fr-CA" sz="4600" dirty="0"/>
          </a:p>
        </p:txBody>
      </p:sp>
      <p:sp>
        <p:nvSpPr>
          <p:cNvPr id="21" name="TextBox 20"/>
          <p:cNvSpPr txBox="1"/>
          <p:nvPr/>
        </p:nvSpPr>
        <p:spPr>
          <a:xfrm>
            <a:off x="14831567" y="8320590"/>
            <a:ext cx="1503345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5975" lvl="1" indent="-815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4600" b="1" dirty="0" smtClean="0"/>
              <a:t>Perception </a:t>
            </a:r>
            <a:r>
              <a:rPr lang="fr-CA" sz="4600" b="1" dirty="0"/>
              <a:t>de contrôle sur le comportement</a:t>
            </a:r>
            <a:r>
              <a:rPr lang="en-CA" sz="4600" b="1" dirty="0" smtClean="0"/>
              <a:t> </a:t>
            </a:r>
          </a:p>
          <a:p>
            <a:pPr marL="1876425" lvl="2" indent="-817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Facilité ou difficulté à terminer ses études</a:t>
            </a:r>
          </a:p>
          <a:p>
            <a:pPr marL="815975" lvl="1" indent="-815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4600" b="1" dirty="0" smtClean="0"/>
              <a:t>Normes subjectives </a:t>
            </a:r>
          </a:p>
          <a:p>
            <a:pPr marL="1876425" lvl="2" indent="-817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Pression sociale perçue de son entourage</a:t>
            </a:r>
          </a:p>
          <a:p>
            <a:pPr marL="815975" lvl="1" indent="-8159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4600" b="1" dirty="0" smtClean="0"/>
              <a:t>Attitude</a:t>
            </a:r>
            <a:r>
              <a:rPr lang="fr-CA" sz="4600" dirty="0" smtClean="0"/>
              <a:t> </a:t>
            </a:r>
          </a:p>
          <a:p>
            <a:pPr marL="1876425" lvl="2" indent="-817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CA" sz="4600" dirty="0" smtClean="0"/>
              <a:t>Évaluation positive ou négative associée au fait </a:t>
            </a:r>
            <a:br>
              <a:rPr lang="fr-CA" sz="4600" dirty="0" smtClean="0"/>
            </a:br>
            <a:r>
              <a:rPr lang="fr-CA" sz="4600" dirty="0" smtClean="0"/>
              <a:t>de terminer ses études</a:t>
            </a:r>
            <a:endParaRPr lang="fr-CA" sz="4600" dirty="0"/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174939"/>
              </p:ext>
            </p:extLst>
          </p:nvPr>
        </p:nvGraphicFramePr>
        <p:xfrm>
          <a:off x="14831567" y="6592959"/>
          <a:ext cx="27049858" cy="135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49858"/>
              </a:tblGrid>
              <a:tr h="1325765">
                <a:tc>
                  <a:txBody>
                    <a:bodyPr/>
                    <a:lstStyle/>
                    <a:p>
                      <a:pPr algn="ctr"/>
                      <a:r>
                        <a:rPr lang="fr-CA" sz="7900" b="1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Théorie du comportement planifié (TCP)</a:t>
                      </a:r>
                      <a:endParaRPr lang="fr-CA" sz="79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154282" marR="154282" marT="77141" marB="77141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6079354" y="24575307"/>
            <a:ext cx="11640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b="1" dirty="0" smtClean="0"/>
              <a:t>Analyse discriminante : corrélations significatives</a:t>
            </a:r>
            <a:endParaRPr lang="fr-CA" sz="3600" b="1" dirty="0"/>
          </a:p>
        </p:txBody>
      </p:sp>
      <p:graphicFrame>
        <p:nvGraphicFramePr>
          <p:cNvPr id="42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0817718"/>
              </p:ext>
            </p:extLst>
          </p:nvPr>
        </p:nvGraphicFramePr>
        <p:xfrm>
          <a:off x="1187113" y="25591301"/>
          <a:ext cx="12766887" cy="4903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6597958"/>
              </p:ext>
            </p:extLst>
          </p:nvPr>
        </p:nvGraphicFramePr>
        <p:xfrm>
          <a:off x="17139169" y="25163861"/>
          <a:ext cx="9520515" cy="5571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24" name="Obje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958420"/>
              </p:ext>
            </p:extLst>
          </p:nvPr>
        </p:nvGraphicFramePr>
        <p:xfrm>
          <a:off x="14831567" y="16463662"/>
          <a:ext cx="12556316" cy="4675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Feuille de calcul" r:id="rId14" imgW="3657699" imgH="1362085" progId="Excel.Sheet.12">
                  <p:embed/>
                </p:oleObj>
              </mc:Choice>
              <mc:Fallback>
                <p:oleObj name="Feuille de calcul" r:id="rId14" imgW="3657699" imgH="13620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4831567" y="16463662"/>
                        <a:ext cx="12556316" cy="4675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" name="Groupe 61"/>
          <p:cNvGrpSpPr/>
          <p:nvPr/>
        </p:nvGrpSpPr>
        <p:grpSpPr>
          <a:xfrm>
            <a:off x="31055931" y="8320590"/>
            <a:ext cx="8652681" cy="5418667"/>
            <a:chOff x="1965277" y="719666"/>
            <a:chExt cx="8652681" cy="5418667"/>
          </a:xfrm>
        </p:grpSpPr>
        <p:graphicFrame>
          <p:nvGraphicFramePr>
            <p:cNvPr id="63" name="Diagramme 62"/>
            <p:cNvGraphicFramePr/>
            <p:nvPr>
              <p:extLst>
                <p:ext uri="{D42A27DB-BD31-4B8C-83A1-F6EECF244321}">
                  <p14:modId xmlns:p14="http://schemas.microsoft.com/office/powerpoint/2010/main" val="1419675832"/>
                </p:ext>
              </p:extLst>
            </p:nvPr>
          </p:nvGraphicFramePr>
          <p:xfrm>
            <a:off x="2032000" y="719666"/>
            <a:ext cx="8585958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6" r:lo="rId17" r:qs="rId18" r:cs="rId19"/>
            </a:graphicData>
          </a:graphic>
        </p:graphicFrame>
        <p:sp>
          <p:nvSpPr>
            <p:cNvPr id="64" name="Rectangle à coins arrondis 63"/>
            <p:cNvSpPr/>
            <p:nvPr/>
          </p:nvSpPr>
          <p:spPr>
            <a:xfrm>
              <a:off x="8045153" y="3361966"/>
              <a:ext cx="2514601" cy="712694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A" sz="2800" b="1" dirty="0" smtClean="0">
                  <a:solidFill>
                    <a:schemeClr val="tx1"/>
                  </a:solidFill>
                </a:rPr>
                <a:t>Comportement</a:t>
              </a:r>
              <a:endParaRPr lang="fr-CA" sz="2800" b="1" dirty="0">
                <a:solidFill>
                  <a:schemeClr val="tx1"/>
                </a:solidFill>
              </a:endParaRPr>
            </a:p>
          </p:txBody>
        </p:sp>
        <p:cxnSp>
          <p:nvCxnSpPr>
            <p:cNvPr id="65" name="Connecteur droit 64"/>
            <p:cNvCxnSpPr>
              <a:endCxn id="64" idx="1"/>
            </p:cNvCxnSpPr>
            <p:nvPr/>
          </p:nvCxnSpPr>
          <p:spPr>
            <a:xfrm flipV="1">
              <a:off x="7510897" y="3718313"/>
              <a:ext cx="534256" cy="6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66" name="Arc 65"/>
            <p:cNvSpPr/>
            <p:nvPr/>
          </p:nvSpPr>
          <p:spPr>
            <a:xfrm flipH="1" flipV="1">
              <a:off x="1965277" y="2215713"/>
              <a:ext cx="1392071" cy="3202448"/>
            </a:xfrm>
            <a:prstGeom prst="arc">
              <a:avLst>
                <a:gd name="adj1" fmla="val 16287882"/>
                <a:gd name="adj2" fmla="val 5429051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 dirty="0"/>
            </a:p>
          </p:txBody>
        </p:sp>
        <p:sp>
          <p:nvSpPr>
            <p:cNvPr id="67" name="Arc 66"/>
            <p:cNvSpPr/>
            <p:nvPr/>
          </p:nvSpPr>
          <p:spPr>
            <a:xfrm flipH="1">
              <a:off x="2388358" y="2234136"/>
              <a:ext cx="1146412" cy="1484177"/>
            </a:xfrm>
            <a:prstGeom prst="arc">
              <a:avLst>
                <a:gd name="adj1" fmla="val 17866249"/>
                <a:gd name="adj2" fmla="val 3703845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 dirty="0"/>
            </a:p>
          </p:txBody>
        </p:sp>
        <p:sp>
          <p:nvSpPr>
            <p:cNvPr id="68" name="Arc 67"/>
            <p:cNvSpPr/>
            <p:nvPr/>
          </p:nvSpPr>
          <p:spPr>
            <a:xfrm flipH="1">
              <a:off x="2388354" y="3862316"/>
              <a:ext cx="791575" cy="1378424"/>
            </a:xfrm>
            <a:prstGeom prst="arc">
              <a:avLst>
                <a:gd name="adj1" fmla="val 17082903"/>
                <a:gd name="adj2" fmla="val 4700317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 dirty="0"/>
            </a:p>
          </p:txBody>
        </p:sp>
        <p:cxnSp>
          <p:nvCxnSpPr>
            <p:cNvPr id="69" name="Connecteur droit 68"/>
            <p:cNvCxnSpPr/>
            <p:nvPr/>
          </p:nvCxnSpPr>
          <p:spPr>
            <a:xfrm flipV="1">
              <a:off x="4823033" y="4074661"/>
              <a:ext cx="4184489" cy="1343500"/>
            </a:xfrm>
            <a:prstGeom prst="line">
              <a:avLst/>
            </a:prstGeom>
            <a:ln w="0">
              <a:solidFill>
                <a:schemeClr val="tx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8175" y="31241677"/>
            <a:ext cx="2965407" cy="103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3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7541</TotalTime>
  <Words>355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Feuille de calcul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632</cp:revision>
  <dcterms:created xsi:type="dcterms:W3CDTF">2002-08-29T15:31:57Z</dcterms:created>
  <dcterms:modified xsi:type="dcterms:W3CDTF">2017-10-17T19:31:36Z</dcterms:modified>
</cp:coreProperties>
</file>