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rts/colors1.xml" ContentType="application/vnd.ms-office.chartcolorstyle+xml"/>
  <Override PartName="/ppt/charts/style1.xml" ContentType="application/vnd.ms-office.chart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3" r:id="rId1"/>
  </p:sldMasterIdLst>
  <p:notesMasterIdLst>
    <p:notesMasterId r:id="rId10"/>
  </p:notesMasterIdLst>
  <p:handoutMasterIdLst>
    <p:handoutMasterId r:id="rId11"/>
  </p:handoutMasterIdLst>
  <p:sldIdLst>
    <p:sldId id="354" r:id="rId2"/>
    <p:sldId id="311" r:id="rId3"/>
    <p:sldId id="355" r:id="rId4"/>
    <p:sldId id="360" r:id="rId5"/>
    <p:sldId id="359" r:id="rId6"/>
    <p:sldId id="357" r:id="rId7"/>
    <p:sldId id="356" r:id="rId8"/>
    <p:sldId id="365" r:id="rId9"/>
  </p:sldIdLst>
  <p:sldSz cx="9144000" cy="6858000" type="screen4x3"/>
  <p:notesSz cx="7315200" cy="9601200"/>
  <p:defaultTextStyle>
    <a:defPPr>
      <a:defRPr lang="fr-CA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itchFamily="34" charset="0"/>
        <a:ea typeface="+mn-ea"/>
        <a:cs typeface="Arial" charset="0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ahoma" pitchFamily="34" charset="0"/>
        <a:ea typeface="+mn-ea"/>
        <a:cs typeface="Arial" charset="0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ahoma" pitchFamily="34" charset="0"/>
        <a:ea typeface="+mn-ea"/>
        <a:cs typeface="Arial" charset="0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ahoma" pitchFamily="34" charset="0"/>
        <a:ea typeface="+mn-ea"/>
        <a:cs typeface="Arial" charset="0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ahoma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Admin" initials="A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CC99"/>
    <a:srgbClr val="957DB1"/>
    <a:srgbClr val="C91103"/>
    <a:srgbClr val="33CCCC"/>
    <a:srgbClr val="33CCFF"/>
    <a:srgbClr val="FF9900"/>
    <a:srgbClr val="0033CC"/>
    <a:srgbClr val="FF3300"/>
    <a:srgbClr val="CC6600"/>
    <a:srgbClr val="CC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062" autoAdjust="0"/>
    <p:restoredTop sz="94632" autoAdjust="0"/>
  </p:normalViewPr>
  <p:slideViewPr>
    <p:cSldViewPr>
      <p:cViewPr varScale="1">
        <p:scale>
          <a:sx n="103" d="100"/>
          <a:sy n="103" d="100"/>
        </p:scale>
        <p:origin x="-1830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Style" Target="style1.xml"/><Relationship Id="rId2" Type="http://schemas.microsoft.com/office/2011/relationships/chartColorStyle" Target="colors1.xml"/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C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3600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fr-CA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Analyse des fréquences des catégories (tous les conseils)</a:t>
            </a:r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0.20124793428599203"/>
          <c:y val="0.24362202101838168"/>
          <c:w val="0.44727921162632456"/>
          <c:h val="0.75306777208754994"/>
        </c:manualLayout>
      </c:layout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Analyse des fréquences des catégories (tous les conseils)</c:v>
                </c:pt>
              </c:strCache>
            </c:strRef>
          </c:tx>
          <c:dPt>
            <c:idx val="0"/>
            <c:bubble3D val="0"/>
            <c:spPr>
              <a:solidFill>
                <a:srgbClr val="C91103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bubble3D val="0"/>
            <c:spPr>
              <a:solidFill>
                <a:srgbClr val="957DB1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2"/>
            <c:bubble3D val="0"/>
            <c:spPr>
              <a:solidFill>
                <a:srgbClr val="FF9900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3"/>
            <c:bubble3D val="0"/>
            <c:spPr>
              <a:solidFill>
                <a:srgbClr val="00CC99"/>
              </a:solidFill>
              <a:ln w="19050">
                <a:solidFill>
                  <a:schemeClr val="lt1"/>
                </a:solidFill>
              </a:ln>
              <a:effectLst/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Sheet1!$A$2:$A$5</c:f>
              <c:strCache>
                <c:ptCount val="4"/>
                <c:pt idx="0">
                  <c:v>Personnel</c:v>
                </c:pt>
                <c:pt idx="1">
                  <c:v>Pragmatique</c:v>
                </c:pt>
                <c:pt idx="2">
                  <c:v>Expérience Professionnelle</c:v>
                </c:pt>
                <c:pt idx="3">
                  <c:v>Personnes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30.4</c:v>
                </c:pt>
                <c:pt idx="1">
                  <c:v>47.8</c:v>
                </c:pt>
                <c:pt idx="2">
                  <c:v>8.6999999999999993</c:v>
                </c:pt>
                <c:pt idx="3">
                  <c:v>13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6923675512783124"/>
          <c:y val="0.35032279631875535"/>
          <c:w val="0.29837318946242836"/>
          <c:h val="0.53966601690046789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2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175" tIns="48087" rIns="96175" bIns="48087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3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18329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143375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175" tIns="48087" rIns="96175" bIns="48087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3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18330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121775"/>
            <a:ext cx="3170238" cy="477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175" tIns="48087" rIns="96175" bIns="48087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3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18330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143375" y="9121775"/>
            <a:ext cx="3170238" cy="477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175" tIns="48087" rIns="96175" bIns="48087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fld id="{ABFBCFC4-915F-4B7A-AF7B-6C5B2058483D}" type="slidenum">
              <a:rPr lang="fr-CA" altLang="fr-FR"/>
              <a:pPr>
                <a:defRPr/>
              </a:pPr>
              <a:t>‹#›</a:t>
            </a:fld>
            <a:endParaRPr lang="fr-CA" altLang="fr-FR"/>
          </a:p>
        </p:txBody>
      </p:sp>
    </p:spTree>
    <p:extLst>
      <p:ext uri="{BB962C8B-B14F-4D97-AF65-F5344CB8AC3E}">
        <p14:creationId xmlns:p14="http://schemas.microsoft.com/office/powerpoint/2010/main" val="71187168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175" tIns="48087" rIns="96175" bIns="48087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300">
                <a:cs typeface="+mn-cs"/>
              </a:defRPr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144963" y="0"/>
            <a:ext cx="317023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175" tIns="48087" rIns="96175" bIns="48087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300">
                <a:cs typeface="+mn-cs"/>
              </a:defRPr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2662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60475" y="720725"/>
            <a:ext cx="4797425" cy="359886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74725" y="4560888"/>
            <a:ext cx="5365750" cy="4319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175" tIns="48087" rIns="96175" bIns="4808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CA" noProof="0" smtClean="0"/>
              <a:t>Cliquez pour modifier les styles du texte du masque</a:t>
            </a:r>
          </a:p>
          <a:p>
            <a:pPr lvl="1"/>
            <a:r>
              <a:rPr lang="fr-CA" noProof="0" smtClean="0"/>
              <a:t>Deuxième niveau</a:t>
            </a:r>
          </a:p>
          <a:p>
            <a:pPr lvl="2"/>
            <a:r>
              <a:rPr lang="fr-CA" noProof="0" smtClean="0"/>
              <a:t>Troisième niveau</a:t>
            </a:r>
          </a:p>
          <a:p>
            <a:pPr lvl="3"/>
            <a:r>
              <a:rPr lang="fr-CA" noProof="0" smtClean="0"/>
              <a:t>Quatrième niveau</a:t>
            </a:r>
          </a:p>
          <a:p>
            <a:pPr lvl="4"/>
            <a:r>
              <a:rPr lang="fr-CA" noProof="0" smtClean="0"/>
              <a:t>Cinquième niveau</a:t>
            </a: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21775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175" tIns="48087" rIns="96175" bIns="48087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300">
                <a:cs typeface="+mn-cs"/>
              </a:defRPr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44963" y="9121775"/>
            <a:ext cx="317023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175" tIns="48087" rIns="96175" bIns="48087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300"/>
            </a:lvl1pPr>
          </a:lstStyle>
          <a:p>
            <a:pPr>
              <a:defRPr/>
            </a:pPr>
            <a:fld id="{E2C8A11E-5ABF-4A61-A211-47474DD7C5ED}" type="slidenum">
              <a:rPr lang="fr-CA" altLang="fr-FR"/>
              <a:pPr>
                <a:defRPr/>
              </a:pPr>
              <a:t>‹#›</a:t>
            </a:fld>
            <a:endParaRPr lang="fr-CA" altLang="fr-FR"/>
          </a:p>
        </p:txBody>
      </p:sp>
    </p:spTree>
    <p:extLst>
      <p:ext uri="{BB962C8B-B14F-4D97-AF65-F5344CB8AC3E}">
        <p14:creationId xmlns:p14="http://schemas.microsoft.com/office/powerpoint/2010/main" val="211914009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497013" y="1200150"/>
            <a:ext cx="4321175" cy="3241675"/>
          </a:xfrm>
          <a:ln/>
        </p:spPr>
      </p:sp>
      <p:sp>
        <p:nvSpPr>
          <p:cNvPr id="27651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  <p:sp>
        <p:nvSpPr>
          <p:cNvPr id="27652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6125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7763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8138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68513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25713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82913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40113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97313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54A8E9A0-13B9-4960-823B-F38217C5CD23}" type="slidenum">
              <a:rPr lang="fr-CA" altLang="fr-FR" sz="1300" smtClean="0">
                <a:latin typeface="Tahoma" pitchFamily="34" charset="0"/>
              </a:rPr>
              <a:pPr eaLnBrk="1" hangingPunct="1">
                <a:spcBef>
                  <a:spcPct val="0"/>
                </a:spcBef>
              </a:pPr>
              <a:t>1</a:t>
            </a:fld>
            <a:endParaRPr lang="fr-CA" altLang="fr-FR" sz="1300" smtClean="0">
              <a:latin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49122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867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  <p:sp>
        <p:nvSpPr>
          <p:cNvPr id="2867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E130B76A-D795-4519-B3AD-EDA822F61C22}" type="slidenum">
              <a:rPr lang="fr-CA" altLang="fr-FR" sz="1300" smtClean="0">
                <a:latin typeface="Tahoma" pitchFamily="34" charset="0"/>
              </a:rPr>
              <a:pPr eaLnBrk="1" hangingPunct="1">
                <a:spcBef>
                  <a:spcPct val="0"/>
                </a:spcBef>
              </a:pPr>
              <a:t>2</a:t>
            </a:fld>
            <a:endParaRPr lang="fr-CA" altLang="fr-FR" sz="1300" smtClean="0">
              <a:latin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45616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867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  <p:sp>
        <p:nvSpPr>
          <p:cNvPr id="2867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E130B76A-D795-4519-B3AD-EDA822F61C22}" type="slidenum">
              <a:rPr lang="fr-CA" altLang="fr-FR" sz="1300" smtClean="0">
                <a:latin typeface="Tahoma" pitchFamily="34" charset="0"/>
              </a:rPr>
              <a:pPr eaLnBrk="1" hangingPunct="1">
                <a:spcBef>
                  <a:spcPct val="0"/>
                </a:spcBef>
              </a:pPr>
              <a:t>3</a:t>
            </a:fld>
            <a:endParaRPr lang="fr-CA" altLang="fr-FR" sz="1300" smtClean="0">
              <a:latin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143674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867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  <p:sp>
        <p:nvSpPr>
          <p:cNvPr id="2867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E130B76A-D795-4519-B3AD-EDA822F61C22}" type="slidenum">
              <a:rPr lang="fr-CA" altLang="fr-FR" sz="1300" smtClean="0">
                <a:latin typeface="Tahoma" pitchFamily="34" charset="0"/>
              </a:rPr>
              <a:pPr eaLnBrk="1" hangingPunct="1">
                <a:spcBef>
                  <a:spcPct val="0"/>
                </a:spcBef>
              </a:pPr>
              <a:t>4</a:t>
            </a:fld>
            <a:endParaRPr lang="fr-CA" altLang="fr-FR" sz="1300" smtClean="0">
              <a:latin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963993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867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  <p:sp>
        <p:nvSpPr>
          <p:cNvPr id="2867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E130B76A-D795-4519-B3AD-EDA822F61C22}" type="slidenum">
              <a:rPr lang="fr-CA" altLang="fr-FR" sz="1300" smtClean="0">
                <a:latin typeface="Tahoma" pitchFamily="34" charset="0"/>
              </a:rPr>
              <a:pPr eaLnBrk="1" hangingPunct="1">
                <a:spcBef>
                  <a:spcPct val="0"/>
                </a:spcBef>
              </a:pPr>
              <a:t>5</a:t>
            </a:fld>
            <a:endParaRPr lang="fr-CA" altLang="fr-FR" sz="1300" smtClean="0">
              <a:latin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477061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867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  <p:sp>
        <p:nvSpPr>
          <p:cNvPr id="2867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E130B76A-D795-4519-B3AD-EDA822F61C22}" type="slidenum">
              <a:rPr lang="fr-CA" altLang="fr-FR" sz="1300" smtClean="0">
                <a:latin typeface="Tahoma" pitchFamily="34" charset="0"/>
              </a:rPr>
              <a:pPr eaLnBrk="1" hangingPunct="1">
                <a:spcBef>
                  <a:spcPct val="0"/>
                </a:spcBef>
              </a:pPr>
              <a:t>6</a:t>
            </a:fld>
            <a:endParaRPr lang="fr-CA" altLang="fr-FR" sz="1300" smtClean="0">
              <a:latin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693622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867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  <p:sp>
        <p:nvSpPr>
          <p:cNvPr id="2867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E130B76A-D795-4519-B3AD-EDA822F61C22}" type="slidenum">
              <a:rPr lang="fr-CA" altLang="fr-FR" sz="1300" smtClean="0">
                <a:latin typeface="Tahoma" pitchFamily="34" charset="0"/>
              </a:rPr>
              <a:pPr eaLnBrk="1" hangingPunct="1">
                <a:spcBef>
                  <a:spcPct val="0"/>
                </a:spcBef>
              </a:pPr>
              <a:t>7</a:t>
            </a:fld>
            <a:endParaRPr lang="fr-CA" altLang="fr-FR" sz="1300" smtClean="0">
              <a:latin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108803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867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  <p:sp>
        <p:nvSpPr>
          <p:cNvPr id="2867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E130B76A-D795-4519-B3AD-EDA822F61C22}" type="slidenum">
              <a:rPr lang="fr-CA" altLang="fr-FR" sz="1300" smtClean="0">
                <a:latin typeface="Tahoma" pitchFamily="34" charset="0"/>
              </a:rPr>
              <a:pPr eaLnBrk="1" hangingPunct="1">
                <a:spcBef>
                  <a:spcPct val="0"/>
                </a:spcBef>
              </a:pPr>
              <a:t>8</a:t>
            </a:fld>
            <a:endParaRPr lang="fr-CA" altLang="fr-FR" sz="1300" smtClean="0">
              <a:latin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45819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400" b="0">
                <a:effectLst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"/>
          </p:nvPr>
        </p:nvSpPr>
        <p:spPr>
          <a:xfrm>
            <a:off x="457200" y="1268760"/>
            <a:ext cx="8229600" cy="4888200"/>
          </a:xfrm>
        </p:spPr>
        <p:txBody>
          <a:bodyPr/>
          <a:lstStyle>
            <a:lvl1pPr marL="361950" indent="-361950">
              <a:buSzPct val="110000"/>
              <a:defRPr/>
            </a:lvl1pPr>
            <a:lvl2pPr marL="628650" indent="-354013">
              <a:buSzPct val="110000"/>
              <a:defRPr sz="3200"/>
            </a:lvl2pPr>
            <a:lvl3pPr marL="895350" indent="-301625">
              <a:buSzPct val="110000"/>
              <a:defRPr sz="2800"/>
            </a:lvl3pPr>
            <a:lvl4pPr marL="1162050" indent="-293688">
              <a:buSzPct val="110000"/>
              <a:defRPr sz="2400"/>
            </a:lvl4pPr>
            <a:lvl5pPr marL="1438275" indent="-295275">
              <a:buSzPct val="110000"/>
              <a:defRPr sz="20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Espace réservé de la date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numéro de diapositive 22"/>
          <p:cNvSpPr>
            <a:spLocks noGrp="1"/>
          </p:cNvSpPr>
          <p:nvPr>
            <p:ph type="sldNum" sz="quarter" idx="11"/>
          </p:nvPr>
        </p:nvSpPr>
        <p:spPr>
          <a:xfrm>
            <a:off x="8629650" y="6353175"/>
            <a:ext cx="514350" cy="38576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09B9EC-BDEC-44A2-B1C8-A30BCC199EDF}" type="slidenum">
              <a:rPr lang="fr-FR" altLang="fr-FR"/>
              <a:pPr>
                <a:defRPr/>
              </a:pPr>
              <a:t>‹#›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601371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839788" y="3648075"/>
            <a:ext cx="7835900" cy="1279525"/>
          </a:xfrm>
          <a:prstGeom prst="rect">
            <a:avLst/>
          </a:prstGeom>
          <a:noFill/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8" name="Titre 7"/>
          <p:cNvSpPr>
            <a:spLocks noGrp="1"/>
          </p:cNvSpPr>
          <p:nvPr>
            <p:ph type="ctrTitle"/>
          </p:nvPr>
        </p:nvSpPr>
        <p:spPr>
          <a:xfrm>
            <a:off x="840161" y="3648074"/>
            <a:ext cx="7836294" cy="1228726"/>
          </a:xfrm>
        </p:spPr>
        <p:txBody>
          <a:bodyPr anchor="t"/>
          <a:lstStyle>
            <a:lvl1pPr algn="r">
              <a:defRPr sz="4400" b="0">
                <a:solidFill>
                  <a:srgbClr val="0033CC"/>
                </a:solidFill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9" name="Sous-titre 8"/>
          <p:cNvSpPr>
            <a:spLocks noGrp="1"/>
          </p:cNvSpPr>
          <p:nvPr>
            <p:ph type="subTitle" idx="1"/>
          </p:nvPr>
        </p:nvSpPr>
        <p:spPr>
          <a:xfrm>
            <a:off x="840160" y="5034508"/>
            <a:ext cx="7836295" cy="685800"/>
          </a:xfrm>
          <a:ln>
            <a:noFill/>
          </a:ln>
        </p:spPr>
        <p:txBody>
          <a:bodyPr/>
          <a:lstStyle>
            <a:lvl1pPr marL="0" indent="0" algn="r">
              <a:buNone/>
              <a:defRPr sz="320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5" name="Espace réservé de la date 27"/>
          <p:cNvSpPr>
            <a:spLocks noGrp="1"/>
          </p:cNvSpPr>
          <p:nvPr>
            <p:ph type="dt" sz="half" idx="10"/>
          </p:nvPr>
        </p:nvSpPr>
        <p:spPr>
          <a:xfrm>
            <a:off x="6400800" y="6354763"/>
            <a:ext cx="2286000" cy="366712"/>
          </a:xfrm>
        </p:spPr>
        <p:txBody>
          <a:bodyPr/>
          <a:lstStyle>
            <a:lvl1pPr>
              <a:defRPr sz="1400"/>
            </a:lvl1pPr>
          </a:lstStyle>
          <a:p>
            <a:pPr>
              <a:defRPr/>
            </a:pP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890666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ce réservé du titre 21"/>
          <p:cNvSpPr>
            <a:spLocks noGrp="1"/>
          </p:cNvSpPr>
          <p:nvPr>
            <p:ph type="title"/>
          </p:nvPr>
        </p:nvSpPr>
        <p:spPr bwMode="auto">
          <a:xfrm>
            <a:off x="457200" y="152400"/>
            <a:ext cx="8229600" cy="684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dirty="0" smtClean="0"/>
              <a:t>Modifiez le style du titre</a:t>
            </a:r>
            <a:endParaRPr lang="en-US" altLang="fr-FR" dirty="0" smtClean="0"/>
          </a:p>
        </p:txBody>
      </p:sp>
      <p:sp>
        <p:nvSpPr>
          <p:cNvPr id="1027" name="Espace réservé du texte 12"/>
          <p:cNvSpPr>
            <a:spLocks noGrp="1"/>
          </p:cNvSpPr>
          <p:nvPr>
            <p:ph type="body" idx="1"/>
          </p:nvPr>
        </p:nvSpPr>
        <p:spPr bwMode="auto">
          <a:xfrm>
            <a:off x="457200" y="1268413"/>
            <a:ext cx="8229600" cy="4968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Modifiez les styles du texte du masque</a:t>
            </a:r>
          </a:p>
          <a:p>
            <a:pPr lvl="1"/>
            <a:r>
              <a:rPr lang="fr-FR" altLang="fr-FR" smtClean="0"/>
              <a:t>Deuxième niveau</a:t>
            </a:r>
          </a:p>
          <a:p>
            <a:pPr lvl="2"/>
            <a:r>
              <a:rPr lang="fr-FR" altLang="fr-FR" smtClean="0"/>
              <a:t>Troisième niveau</a:t>
            </a:r>
          </a:p>
          <a:p>
            <a:pPr lvl="3"/>
            <a:r>
              <a:rPr lang="fr-FR" altLang="fr-FR" smtClean="0"/>
              <a:t>Quatrième niveau</a:t>
            </a:r>
          </a:p>
          <a:p>
            <a:pPr lvl="4"/>
            <a:r>
              <a:rPr lang="fr-FR" altLang="fr-FR" smtClean="0"/>
              <a:t>Cinquième niveau</a:t>
            </a:r>
            <a:endParaRPr lang="en-US" altLang="fr-FR" smtClean="0"/>
          </a:p>
        </p:txBody>
      </p:sp>
      <p:sp>
        <p:nvSpPr>
          <p:cNvPr id="14" name="Espace réservé de la date 13"/>
          <p:cNvSpPr>
            <a:spLocks noGrp="1"/>
          </p:cNvSpPr>
          <p:nvPr>
            <p:ph type="dt" sz="half" idx="2"/>
          </p:nvPr>
        </p:nvSpPr>
        <p:spPr>
          <a:xfrm>
            <a:off x="585788" y="6353175"/>
            <a:ext cx="2289175" cy="3651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3"/>
          </p:nvPr>
        </p:nvSpPr>
        <p:spPr>
          <a:xfrm>
            <a:off x="2898775" y="6356350"/>
            <a:ext cx="3505200" cy="3651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23" name="Espace réservé du numéro de diapositive 22"/>
          <p:cNvSpPr>
            <a:spLocks noGrp="1"/>
          </p:cNvSpPr>
          <p:nvPr>
            <p:ph type="sldNum" sz="quarter" idx="4"/>
          </p:nvPr>
        </p:nvSpPr>
        <p:spPr>
          <a:xfrm>
            <a:off x="8629650" y="6469063"/>
            <a:ext cx="514350" cy="26987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solidFill>
                  <a:srgbClr val="0033CC"/>
                </a:solidFill>
                <a:latin typeface="Arial" charset="0"/>
              </a:defRPr>
            </a:lvl1pPr>
          </a:lstStyle>
          <a:p>
            <a:pPr>
              <a:defRPr/>
            </a:pPr>
            <a:fld id="{21F4574B-2B56-422A-AEA5-E85B613525DB}" type="slidenum">
              <a:rPr lang="fr-FR" altLang="fr-FR"/>
              <a:pPr>
                <a:defRPr/>
              </a:pPr>
              <a:t>‹#›</a:t>
            </a:fld>
            <a:endParaRPr lang="fr-FR" altLang="fr-FR"/>
          </a:p>
        </p:txBody>
      </p:sp>
      <p:sp>
        <p:nvSpPr>
          <p:cNvPr id="1031" name="Connecteur droit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19050" algn="ctr">
            <a:solidFill>
              <a:srgbClr val="0033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>
              <a:defRPr/>
            </a:pPr>
            <a:endParaRPr lang="en-US" dirty="0">
              <a:ln>
                <a:solidFill>
                  <a:schemeClr val="tx1"/>
                </a:solidFill>
                <a:prstDash val="solid"/>
              </a:ln>
            </a:endParaRPr>
          </a:p>
        </p:txBody>
      </p:sp>
      <p:sp>
        <p:nvSpPr>
          <p:cNvPr id="1032" name="Connecteur droit 28"/>
          <p:cNvSpPr>
            <a:spLocks noChangeShapeType="1"/>
          </p:cNvSpPr>
          <p:nvPr/>
        </p:nvSpPr>
        <p:spPr bwMode="auto">
          <a:xfrm>
            <a:off x="457200" y="1125538"/>
            <a:ext cx="8229600" cy="0"/>
          </a:xfrm>
          <a:prstGeom prst="line">
            <a:avLst/>
          </a:prstGeom>
          <a:noFill/>
          <a:ln w="19050" algn="ctr">
            <a:solidFill>
              <a:srgbClr val="0033C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pic>
        <p:nvPicPr>
          <p:cNvPr id="1033" name="Picture 25" descr="Adaptech logo blue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50" y="6388100"/>
            <a:ext cx="301625" cy="334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04" r:id="rId1"/>
    <p:sldLayoutId id="2147483808" r:id="rId2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rgbClr val="0033CC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0033CC"/>
          </a:solidFill>
          <a:latin typeface="Arial" charset="0"/>
          <a:cs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0033CC"/>
          </a:solidFill>
          <a:latin typeface="Arial" charset="0"/>
          <a:cs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0033CC"/>
          </a:solidFill>
          <a:latin typeface="Arial" charset="0"/>
          <a:cs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0033CC"/>
          </a:solidFill>
          <a:latin typeface="Arial" charset="0"/>
          <a:cs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Bookman Old Style" pitchFamily="18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Bookman Old Style" pitchFamily="18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Bookman Old Style" pitchFamily="18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Bookman Old Style" pitchFamily="18" charset="0"/>
        </a:defRPr>
      </a:lvl9pPr>
    </p:titleStyle>
    <p:bodyStyle>
      <a:lvl1pPr marL="357188" indent="-357188" algn="l" rtl="0" eaLnBrk="1" fontAlgn="base" hangingPunct="1">
        <a:spcBef>
          <a:spcPts val="600"/>
        </a:spcBef>
        <a:spcAft>
          <a:spcPct val="0"/>
        </a:spcAft>
        <a:buClr>
          <a:srgbClr val="0033CC"/>
        </a:buClr>
        <a:buSzPct val="110000"/>
        <a:buFont typeface="Arial" charset="0"/>
        <a:buChar char="•"/>
        <a:defRPr sz="3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22300" indent="-347663" algn="l" rtl="0" eaLnBrk="1" fontAlgn="base" hangingPunct="1">
        <a:spcBef>
          <a:spcPts val="500"/>
        </a:spcBef>
        <a:spcAft>
          <a:spcPct val="0"/>
        </a:spcAft>
        <a:buClr>
          <a:srgbClr val="0033CC"/>
        </a:buClr>
        <a:buSzPct val="110000"/>
        <a:buFont typeface="Arial" charset="0"/>
        <a:buChar char="•"/>
        <a:defRPr sz="3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901700" indent="-307975" algn="l" rtl="0" eaLnBrk="1" fontAlgn="base" hangingPunct="1">
        <a:spcBef>
          <a:spcPts val="500"/>
        </a:spcBef>
        <a:spcAft>
          <a:spcPct val="0"/>
        </a:spcAft>
        <a:buClr>
          <a:srgbClr val="0033CC"/>
        </a:buClr>
        <a:buSzPct val="110000"/>
        <a:buFont typeface="Arial" charset="0"/>
        <a:buChar char="•"/>
        <a:defRPr sz="3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166813" indent="-298450" algn="l" rtl="0" eaLnBrk="1" fontAlgn="base" hangingPunct="1">
        <a:spcBef>
          <a:spcPts val="400"/>
        </a:spcBef>
        <a:spcAft>
          <a:spcPct val="0"/>
        </a:spcAft>
        <a:buClr>
          <a:srgbClr val="0033CC"/>
        </a:buClr>
        <a:buSzPct val="110000"/>
        <a:buFont typeface="Arial" charset="0"/>
        <a:buChar char="•"/>
        <a:defRPr sz="3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431925" indent="-288925" algn="l" rtl="0" eaLnBrk="1" fontAlgn="base" hangingPunct="1">
        <a:spcBef>
          <a:spcPts val="300"/>
        </a:spcBef>
        <a:spcAft>
          <a:spcPct val="0"/>
        </a:spcAft>
        <a:buClr>
          <a:srgbClr val="0033CC"/>
        </a:buClr>
        <a:buSzPct val="110000"/>
        <a:buFont typeface="Arial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re 1"/>
          <p:cNvSpPr>
            <a:spLocks noGrp="1"/>
          </p:cNvSpPr>
          <p:nvPr>
            <p:ph type="ctrTitle"/>
          </p:nvPr>
        </p:nvSpPr>
        <p:spPr>
          <a:xfrm>
            <a:off x="457200" y="476250"/>
            <a:ext cx="8229600" cy="2212975"/>
          </a:xfrm>
        </p:spPr>
        <p:txBody>
          <a:bodyPr/>
          <a:lstStyle/>
          <a:p>
            <a:pPr algn="ctr"/>
            <a:r>
              <a:rPr lang="fr-CA" sz="6000" dirty="0" smtClean="0"/>
              <a:t>La guerre des conseils: </a:t>
            </a:r>
            <a:br>
              <a:rPr lang="fr-CA" sz="6000" dirty="0" smtClean="0"/>
            </a:br>
            <a:r>
              <a:rPr lang="fr-CA" sz="6000" dirty="0" smtClean="0"/>
              <a:t>Le réveil de l’emploi</a:t>
            </a:r>
            <a:endParaRPr lang="en-US" altLang="en-US" sz="6000" dirty="0" smtClean="0">
              <a:latin typeface="Arial" charset="0"/>
              <a:cs typeface="Arial" charset="0"/>
            </a:endParaRPr>
          </a:p>
        </p:txBody>
      </p:sp>
      <p:sp>
        <p:nvSpPr>
          <p:cNvPr id="7172" name="Connecteur droit 28"/>
          <p:cNvSpPr>
            <a:spLocks noChangeShapeType="1"/>
          </p:cNvSpPr>
          <p:nvPr/>
        </p:nvSpPr>
        <p:spPr bwMode="auto">
          <a:xfrm>
            <a:off x="457200" y="2708275"/>
            <a:ext cx="8229600" cy="0"/>
          </a:xfrm>
          <a:prstGeom prst="line">
            <a:avLst/>
          </a:prstGeom>
          <a:noFill/>
          <a:ln w="19050" algn="ctr">
            <a:solidFill>
              <a:srgbClr val="0033C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73" name="TextBox 6"/>
          <p:cNvSpPr txBox="1">
            <a:spLocks noChangeArrowheads="1"/>
          </p:cNvSpPr>
          <p:nvPr/>
        </p:nvSpPr>
        <p:spPr bwMode="auto">
          <a:xfrm>
            <a:off x="358775" y="5373688"/>
            <a:ext cx="842645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ts val="600"/>
              </a:spcBef>
              <a:buClr>
                <a:srgbClr val="0033CC"/>
              </a:buClr>
              <a:buSzPct val="110000"/>
              <a:buFont typeface="Arial" charset="0"/>
              <a:buChar char="•"/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ts val="500"/>
              </a:spcBef>
              <a:buClr>
                <a:srgbClr val="0033CC"/>
              </a:buClr>
              <a:buSzPct val="110000"/>
              <a:buFont typeface="Arial" charset="0"/>
              <a:buChar char="•"/>
              <a:defRPr sz="3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ts val="500"/>
              </a:spcBef>
              <a:buClr>
                <a:srgbClr val="0033CC"/>
              </a:buClr>
              <a:buSzPct val="110000"/>
              <a:buFont typeface="Arial" charset="0"/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ts val="400"/>
              </a:spcBef>
              <a:buClr>
                <a:srgbClr val="0033CC"/>
              </a:buClr>
              <a:buSzPct val="110000"/>
              <a:buFont typeface="Arial" charset="0"/>
              <a:buChar char="•"/>
              <a:defRPr sz="3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ts val="300"/>
              </a:spcBef>
              <a:buClr>
                <a:srgbClr val="0033CC"/>
              </a:buClr>
              <a:buSzPct val="110000"/>
              <a:buFont typeface="Arial" charset="0"/>
              <a:buChar char="•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fr-CA" sz="2000" dirty="0" smtClean="0"/>
              <a:t>84</a:t>
            </a:r>
            <a:r>
              <a:rPr lang="fr-CA" sz="2000" baseline="30000" dirty="0" smtClean="0"/>
              <a:t>e</a:t>
            </a:r>
            <a:r>
              <a:rPr lang="fr-CA" sz="2000" dirty="0" smtClean="0"/>
              <a:t> Congrès de l’</a:t>
            </a:r>
            <a:r>
              <a:rPr lang="fr-CA" sz="2000" dirty="0" err="1" smtClean="0"/>
              <a:t>Acfas</a:t>
            </a:r>
            <a:r>
              <a:rPr lang="fr-CA" sz="2000" dirty="0" smtClean="0"/>
              <a:t>, UQAM, Montréal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000" dirty="0" smtClean="0"/>
              <a:t>10 </a:t>
            </a:r>
            <a:r>
              <a:rPr lang="en-US" altLang="en-US" sz="2000" dirty="0" err="1" smtClean="0"/>
              <a:t>mai</a:t>
            </a:r>
            <a:r>
              <a:rPr lang="en-US" altLang="en-US" sz="2000" dirty="0" smtClean="0"/>
              <a:t> 2016</a:t>
            </a:r>
            <a:endParaRPr lang="en-US" altLang="en-US" sz="2000" dirty="0"/>
          </a:p>
        </p:txBody>
      </p:sp>
      <p:pic>
        <p:nvPicPr>
          <p:cNvPr id="11" name="Picture 2" descr="Attribution - Non Commercia l- No Derivatives 4.0 International" title="Creative Commons Licens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171950" y="6318250"/>
            <a:ext cx="8001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358775" y="2996952"/>
            <a:ext cx="8426449" cy="2213669"/>
          </a:xfrm>
        </p:spPr>
        <p:txBody>
          <a:bodyPr/>
          <a:lstStyle/>
          <a:p>
            <a:pPr algn="ctr"/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Evelyne Marcil</a:t>
            </a:r>
          </a:p>
          <a:p>
            <a:pPr algn="ctr"/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En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collaboration avec </a:t>
            </a:r>
          </a:p>
          <a:p>
            <a:pPr algn="ctr"/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Laura King, Alice Havel, Catherine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Fichten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fr-CA" sz="2400" dirty="0">
                <a:latin typeface="Arial" panose="020B0604020202020204" pitchFamily="34" charset="0"/>
                <a:cs typeface="Arial" panose="020B0604020202020204" pitchFamily="34" charset="0"/>
              </a:rPr>
              <a:t>Mary </a:t>
            </a:r>
            <a:r>
              <a:rPr lang="fr-CA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Jorgensen, </a:t>
            </a:r>
            <a:r>
              <a:rPr lang="fr-CA" sz="2400" dirty="0" err="1">
                <a:latin typeface="Arial" panose="020B0604020202020204" pitchFamily="34" charset="0"/>
                <a:cs typeface="Arial" panose="020B0604020202020204" pitchFamily="34" charset="0"/>
              </a:rPr>
              <a:t>Jennison</a:t>
            </a:r>
            <a:r>
              <a:rPr lang="fr-CA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CA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Asuncion</a:t>
            </a:r>
            <a:r>
              <a:rPr lang="fr-CA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fr-CA" sz="2400" dirty="0">
                <a:latin typeface="Arial" panose="020B0604020202020204" pitchFamily="34" charset="0"/>
                <a:cs typeface="Arial" panose="020B0604020202020204" pitchFamily="34" charset="0"/>
              </a:rPr>
              <a:t> Jillian Budd, Laura </a:t>
            </a:r>
            <a:r>
              <a:rPr lang="fr-CA" sz="2400" dirty="0" err="1">
                <a:latin typeface="Arial" panose="020B0604020202020204" pitchFamily="34" charset="0"/>
                <a:cs typeface="Arial" panose="020B0604020202020204" pitchFamily="34" charset="0"/>
              </a:rPr>
              <a:t>Schaffer</a:t>
            </a:r>
            <a:r>
              <a:rPr lang="fr-CA" sz="2400" dirty="0">
                <a:latin typeface="Arial" panose="020B0604020202020204" pitchFamily="34" charset="0"/>
                <a:cs typeface="Arial" panose="020B0604020202020204" pitchFamily="34" charset="0"/>
              </a:rPr>
              <a:t>, Alex Lussier, Christine Vo, Cristina </a:t>
            </a:r>
            <a:r>
              <a:rPr lang="fr-CA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Vitouchanskaia</a:t>
            </a:r>
            <a:endParaRPr lang="fr-CA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25" descr="Adaptech logo blue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58775" y="5661248"/>
            <a:ext cx="841020" cy="9364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4" descr="Dawson College logo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685579" y="5944964"/>
            <a:ext cx="2099645" cy="6526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smtClean="0">
                <a:latin typeface="Arial" charset="0"/>
                <a:cs typeface="Arial" charset="0"/>
              </a:rPr>
              <a:t>Introduction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79389" y="1341438"/>
            <a:ext cx="8713092" cy="4456112"/>
          </a:xfrm>
        </p:spPr>
        <p:txBody>
          <a:bodyPr/>
          <a:lstStyle/>
          <a:p>
            <a:pPr>
              <a:defRPr/>
            </a:pPr>
            <a:r>
              <a:rPr lang="fr-CA" dirty="0" smtClean="0">
                <a:solidFill>
                  <a:prstClr val="black"/>
                </a:solidFill>
                <a:ea typeface="Segoe UI" panose="020B0502040204020203" pitchFamily="34" charset="0"/>
              </a:rPr>
              <a:t>Projet pilote </a:t>
            </a:r>
            <a:r>
              <a:rPr lang="fr-CA" dirty="0">
                <a:solidFill>
                  <a:prstClr val="black"/>
                </a:solidFill>
                <a:ea typeface="Segoe UI" panose="020B0502040204020203" pitchFamily="34" charset="0"/>
              </a:rPr>
              <a:t>sur l’emploi chez les finissants en situation de </a:t>
            </a:r>
            <a:r>
              <a:rPr lang="fr-CA" dirty="0" smtClean="0">
                <a:solidFill>
                  <a:prstClr val="black"/>
                </a:solidFill>
                <a:ea typeface="Segoe UI" panose="020B0502040204020203" pitchFamily="34" charset="0"/>
              </a:rPr>
              <a:t>handicap </a:t>
            </a:r>
          </a:p>
          <a:p>
            <a:pPr>
              <a:defRPr/>
            </a:pPr>
            <a:endParaRPr lang="fr-CA" sz="2400" dirty="0">
              <a:solidFill>
                <a:prstClr val="black"/>
              </a:solidFill>
              <a:ea typeface="Segoe UI" panose="020B0502040204020203" pitchFamily="34" charset="0"/>
            </a:endParaRPr>
          </a:p>
          <a:p>
            <a:pPr>
              <a:defRPr/>
            </a:pPr>
            <a:r>
              <a:rPr lang="fr-CA" dirty="0" smtClean="0">
                <a:solidFill>
                  <a:prstClr val="black"/>
                </a:solidFill>
                <a:ea typeface="Segoe UI" panose="020B0502040204020203" pitchFamily="34" charset="0"/>
              </a:rPr>
              <a:t>Identifier </a:t>
            </a:r>
            <a:r>
              <a:rPr lang="fr-CA" dirty="0">
                <a:solidFill>
                  <a:prstClr val="black"/>
                </a:solidFill>
                <a:ea typeface="Segoe UI" panose="020B0502040204020203" pitchFamily="34" charset="0"/>
              </a:rPr>
              <a:t>les </a:t>
            </a:r>
            <a:r>
              <a:rPr lang="fr-CA" dirty="0" smtClean="0">
                <a:solidFill>
                  <a:prstClr val="black"/>
                </a:solidFill>
                <a:ea typeface="Segoe UI" panose="020B0502040204020203" pitchFamily="34" charset="0"/>
              </a:rPr>
              <a:t>facteurs </a:t>
            </a:r>
            <a:r>
              <a:rPr lang="fr-CA" dirty="0">
                <a:solidFill>
                  <a:prstClr val="black"/>
                </a:solidFill>
                <a:ea typeface="Segoe UI" panose="020B0502040204020203" pitchFamily="34" charset="0"/>
              </a:rPr>
              <a:t>et </a:t>
            </a:r>
            <a:r>
              <a:rPr lang="fr-CA" dirty="0" smtClean="0">
                <a:solidFill>
                  <a:prstClr val="black"/>
                </a:solidFill>
                <a:ea typeface="Segoe UI" panose="020B0502040204020203" pitchFamily="34" charset="0"/>
              </a:rPr>
              <a:t/>
            </a:r>
            <a:br>
              <a:rPr lang="fr-CA" dirty="0" smtClean="0">
                <a:solidFill>
                  <a:prstClr val="black"/>
                </a:solidFill>
                <a:ea typeface="Segoe UI" panose="020B0502040204020203" pitchFamily="34" charset="0"/>
              </a:rPr>
            </a:br>
            <a:r>
              <a:rPr lang="fr-CA" dirty="0" smtClean="0">
                <a:solidFill>
                  <a:prstClr val="black"/>
                </a:solidFill>
                <a:ea typeface="Segoe UI" panose="020B0502040204020203" pitchFamily="34" charset="0"/>
              </a:rPr>
              <a:t>stratégies </a:t>
            </a:r>
            <a:r>
              <a:rPr lang="fr-CA" dirty="0">
                <a:solidFill>
                  <a:prstClr val="black"/>
                </a:solidFill>
                <a:ea typeface="Segoe UI" panose="020B0502040204020203" pitchFamily="34" charset="0"/>
              </a:rPr>
              <a:t>menant à l’obtention </a:t>
            </a:r>
            <a:r>
              <a:rPr lang="fr-CA" dirty="0" smtClean="0">
                <a:solidFill>
                  <a:prstClr val="black"/>
                </a:solidFill>
                <a:ea typeface="Segoe UI" panose="020B0502040204020203" pitchFamily="34" charset="0"/>
              </a:rPr>
              <a:t/>
            </a:r>
            <a:br>
              <a:rPr lang="fr-CA" dirty="0" smtClean="0">
                <a:solidFill>
                  <a:prstClr val="black"/>
                </a:solidFill>
                <a:ea typeface="Segoe UI" panose="020B0502040204020203" pitchFamily="34" charset="0"/>
              </a:rPr>
            </a:br>
            <a:r>
              <a:rPr lang="fr-CA" dirty="0" smtClean="0">
                <a:solidFill>
                  <a:prstClr val="black"/>
                </a:solidFill>
                <a:ea typeface="Segoe UI" panose="020B0502040204020203" pitchFamily="34" charset="0"/>
              </a:rPr>
              <a:t>d’un </a:t>
            </a:r>
            <a:r>
              <a:rPr lang="fr-CA" dirty="0">
                <a:solidFill>
                  <a:prstClr val="black"/>
                </a:solidFill>
                <a:ea typeface="Segoe UI" panose="020B0502040204020203" pitchFamily="34" charset="0"/>
              </a:rPr>
              <a:t>emploi après la </a:t>
            </a:r>
            <a:r>
              <a:rPr lang="fr-CA" dirty="0" smtClean="0">
                <a:solidFill>
                  <a:prstClr val="black"/>
                </a:solidFill>
                <a:ea typeface="Segoe UI" panose="020B0502040204020203" pitchFamily="34" charset="0"/>
              </a:rPr>
              <a:t>fin de leurs</a:t>
            </a:r>
            <a:br>
              <a:rPr lang="fr-CA" dirty="0" smtClean="0">
                <a:solidFill>
                  <a:prstClr val="black"/>
                </a:solidFill>
                <a:ea typeface="Segoe UI" panose="020B0502040204020203" pitchFamily="34" charset="0"/>
              </a:rPr>
            </a:br>
            <a:r>
              <a:rPr lang="fr-CA" dirty="0" smtClean="0">
                <a:solidFill>
                  <a:prstClr val="black"/>
                </a:solidFill>
                <a:ea typeface="Segoe UI" panose="020B0502040204020203" pitchFamily="34" charset="0"/>
              </a:rPr>
              <a:t>études</a:t>
            </a:r>
            <a:endParaRPr lang="fr-CA" dirty="0">
              <a:solidFill>
                <a:prstClr val="black"/>
              </a:solidFill>
              <a:ea typeface="Segoe UI" panose="020B0502040204020203" pitchFamily="34" charset="0"/>
            </a:endParaRPr>
          </a:p>
        </p:txBody>
      </p:sp>
      <p:sp>
        <p:nvSpPr>
          <p:cNvPr id="8196" name="Slide Number Placeholder 3"/>
          <p:cNvSpPr>
            <a:spLocks noGrp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ts val="600"/>
              </a:spcBef>
              <a:buClr>
                <a:srgbClr val="0033CC"/>
              </a:buClr>
              <a:buSzPct val="110000"/>
              <a:buFont typeface="Arial" charset="0"/>
              <a:buChar char="•"/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ts val="500"/>
              </a:spcBef>
              <a:buClr>
                <a:srgbClr val="0033CC"/>
              </a:buClr>
              <a:buSzPct val="110000"/>
              <a:buFont typeface="Arial" charset="0"/>
              <a:buChar char="•"/>
              <a:defRPr sz="3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ts val="500"/>
              </a:spcBef>
              <a:buClr>
                <a:srgbClr val="0033CC"/>
              </a:buClr>
              <a:buSzPct val="110000"/>
              <a:buFont typeface="Arial" charset="0"/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ts val="400"/>
              </a:spcBef>
              <a:buClr>
                <a:srgbClr val="0033CC"/>
              </a:buClr>
              <a:buSzPct val="110000"/>
              <a:buFont typeface="Arial" charset="0"/>
              <a:buChar char="•"/>
              <a:defRPr sz="3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ts val="300"/>
              </a:spcBef>
              <a:buClr>
                <a:srgbClr val="0033CC"/>
              </a:buClr>
              <a:buSzPct val="110000"/>
              <a:buFont typeface="Arial" charset="0"/>
              <a:buChar char="•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9C3B1164-9C08-4B4A-81ED-E36D22917047}" type="slidenum">
              <a:rPr lang="fr-FR" altLang="fr-FR" sz="1400" smtClean="0">
                <a:solidFill>
                  <a:srgbClr val="0033CC"/>
                </a:solidFill>
              </a:rPr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2</a:t>
            </a:fld>
            <a:endParaRPr lang="fr-FR" altLang="fr-FR" sz="1400" smtClean="0">
              <a:solidFill>
                <a:srgbClr val="0033CC"/>
              </a:solidFill>
            </a:endParaRPr>
          </a:p>
        </p:txBody>
      </p:sp>
      <p:pic>
        <p:nvPicPr>
          <p:cNvPr id="6" name="Picture 15" descr="Drawing of a wheelchair user student in cap and gown holding a diploma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78662" y="3130550"/>
            <a:ext cx="1608138" cy="266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77728" y="4059236"/>
            <a:ext cx="1843666" cy="17383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19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err="1" smtClean="0">
                <a:latin typeface="Arial" charset="0"/>
                <a:cs typeface="Arial" charset="0"/>
              </a:rPr>
              <a:t>Méthodologie</a:t>
            </a:r>
            <a:endParaRPr lang="en-US" altLang="en-US" dirty="0" smtClean="0">
              <a:latin typeface="Arial" charset="0"/>
              <a:cs typeface="Arial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79389" y="1341438"/>
            <a:ext cx="8713092" cy="4456112"/>
          </a:xfrm>
        </p:spPr>
        <p:txBody>
          <a:bodyPr/>
          <a:lstStyle/>
          <a:p>
            <a:pPr>
              <a:defRPr/>
            </a:pPr>
            <a:r>
              <a:rPr lang="fr-CA" dirty="0">
                <a:solidFill>
                  <a:prstClr val="black"/>
                </a:solidFill>
                <a:ea typeface="Segoe UI" panose="020B0502040204020203" pitchFamily="34" charset="0"/>
              </a:rPr>
              <a:t>16 </a:t>
            </a:r>
            <a:r>
              <a:rPr lang="fr-CA" dirty="0" smtClean="0">
                <a:solidFill>
                  <a:prstClr val="black"/>
                </a:solidFill>
                <a:ea typeface="Segoe UI" panose="020B0502040204020203" pitchFamily="34" charset="0"/>
              </a:rPr>
              <a:t>finissants de niveau postsecondaire en </a:t>
            </a:r>
            <a:r>
              <a:rPr lang="fr-CA" dirty="0">
                <a:solidFill>
                  <a:prstClr val="black"/>
                </a:solidFill>
                <a:ea typeface="Segoe UI" panose="020B0502040204020203" pitchFamily="34" charset="0"/>
              </a:rPr>
              <a:t>situation de handicap occupant </a:t>
            </a:r>
            <a:r>
              <a:rPr lang="fr-CA" dirty="0" smtClean="0">
                <a:solidFill>
                  <a:prstClr val="black"/>
                </a:solidFill>
                <a:ea typeface="Segoe UI" panose="020B0502040204020203" pitchFamily="34" charset="0"/>
              </a:rPr>
              <a:t>actuellement un emploi</a:t>
            </a:r>
          </a:p>
          <a:p>
            <a:pPr>
              <a:defRPr/>
            </a:pPr>
            <a:endParaRPr lang="fr-CA" sz="2400" dirty="0">
              <a:solidFill>
                <a:prstClr val="black"/>
              </a:solidFill>
              <a:ea typeface="Segoe UI" panose="020B0502040204020203" pitchFamily="34" charset="0"/>
            </a:endParaRPr>
          </a:p>
          <a:p>
            <a:pPr>
              <a:defRPr/>
            </a:pPr>
            <a:r>
              <a:rPr lang="fr-CA" dirty="0">
                <a:solidFill>
                  <a:prstClr val="black"/>
                </a:solidFill>
                <a:ea typeface="Segoe UI" panose="020B0502040204020203" pitchFamily="34" charset="0"/>
              </a:rPr>
              <a:t>Courte entrevue téléphonique</a:t>
            </a:r>
          </a:p>
          <a:p>
            <a:pPr lvl="1">
              <a:defRPr/>
            </a:pPr>
            <a:r>
              <a:rPr lang="fr-CA" dirty="0" smtClean="0">
                <a:solidFill>
                  <a:prstClr val="black"/>
                </a:solidFill>
                <a:ea typeface="Segoe UI" panose="020B0502040204020203" pitchFamily="34" charset="0"/>
              </a:rPr>
              <a:t>Quel </a:t>
            </a:r>
            <a:r>
              <a:rPr lang="fr-CA" dirty="0">
                <a:solidFill>
                  <a:prstClr val="black"/>
                </a:solidFill>
                <a:ea typeface="Segoe UI" panose="020B0502040204020203" pitchFamily="34" charset="0"/>
              </a:rPr>
              <a:t>conseil donneriez-vous à </a:t>
            </a:r>
            <a:r>
              <a:rPr lang="fr-CA" dirty="0" smtClean="0">
                <a:solidFill>
                  <a:prstClr val="black"/>
                </a:solidFill>
                <a:ea typeface="Segoe UI" panose="020B0502040204020203" pitchFamily="34" charset="0"/>
              </a:rPr>
              <a:t>un </a:t>
            </a:r>
            <a:br>
              <a:rPr lang="fr-CA" dirty="0" smtClean="0">
                <a:solidFill>
                  <a:prstClr val="black"/>
                </a:solidFill>
                <a:ea typeface="Segoe UI" panose="020B0502040204020203" pitchFamily="34" charset="0"/>
              </a:rPr>
            </a:br>
            <a:r>
              <a:rPr lang="fr-CA" dirty="0" smtClean="0">
                <a:solidFill>
                  <a:prstClr val="black"/>
                </a:solidFill>
                <a:ea typeface="Segoe UI" panose="020B0502040204020203" pitchFamily="34" charset="0"/>
              </a:rPr>
              <a:t>finissant </a:t>
            </a:r>
            <a:r>
              <a:rPr lang="fr-CA" dirty="0">
                <a:solidFill>
                  <a:prstClr val="black"/>
                </a:solidFill>
                <a:ea typeface="Segoe UI" panose="020B0502040204020203" pitchFamily="34" charset="0"/>
              </a:rPr>
              <a:t>en situation de </a:t>
            </a:r>
            <a:r>
              <a:rPr lang="fr-CA" dirty="0" smtClean="0">
                <a:solidFill>
                  <a:prstClr val="black"/>
                </a:solidFill>
                <a:ea typeface="Segoe UI" panose="020B0502040204020203" pitchFamily="34" charset="0"/>
              </a:rPr>
              <a:t>handicap </a:t>
            </a:r>
            <a:br>
              <a:rPr lang="fr-CA" dirty="0" smtClean="0">
                <a:solidFill>
                  <a:prstClr val="black"/>
                </a:solidFill>
                <a:ea typeface="Segoe UI" panose="020B0502040204020203" pitchFamily="34" charset="0"/>
              </a:rPr>
            </a:br>
            <a:r>
              <a:rPr lang="fr-CA" dirty="0" smtClean="0">
                <a:solidFill>
                  <a:prstClr val="black"/>
                </a:solidFill>
                <a:ea typeface="Segoe UI" panose="020B0502040204020203" pitchFamily="34" charset="0"/>
              </a:rPr>
              <a:t>se </a:t>
            </a:r>
            <a:r>
              <a:rPr lang="fr-CA" dirty="0">
                <a:solidFill>
                  <a:prstClr val="black"/>
                </a:solidFill>
                <a:ea typeface="Segoe UI" panose="020B0502040204020203" pitchFamily="34" charset="0"/>
              </a:rPr>
              <a:t>cherchant un </a:t>
            </a:r>
            <a:r>
              <a:rPr lang="fr-CA" dirty="0" smtClean="0">
                <a:solidFill>
                  <a:prstClr val="black"/>
                </a:solidFill>
                <a:ea typeface="Segoe UI" panose="020B0502040204020203" pitchFamily="34" charset="0"/>
              </a:rPr>
              <a:t>emploi?</a:t>
            </a:r>
          </a:p>
          <a:p>
            <a:pPr>
              <a:defRPr/>
            </a:pPr>
            <a:endParaRPr lang="en-US" sz="2400" dirty="0" smtClean="0">
              <a:solidFill>
                <a:prstClr val="black"/>
              </a:solidFill>
              <a:ea typeface="Segoe UI" panose="020B0502040204020203" pitchFamily="34" charset="0"/>
            </a:endParaRPr>
          </a:p>
        </p:txBody>
      </p:sp>
      <p:sp>
        <p:nvSpPr>
          <p:cNvPr id="8196" name="Slide Number Placeholder 3"/>
          <p:cNvSpPr>
            <a:spLocks noGrp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ts val="600"/>
              </a:spcBef>
              <a:buClr>
                <a:srgbClr val="0033CC"/>
              </a:buClr>
              <a:buSzPct val="110000"/>
              <a:buFont typeface="Arial" charset="0"/>
              <a:buChar char="•"/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ts val="500"/>
              </a:spcBef>
              <a:buClr>
                <a:srgbClr val="0033CC"/>
              </a:buClr>
              <a:buSzPct val="110000"/>
              <a:buFont typeface="Arial" charset="0"/>
              <a:buChar char="•"/>
              <a:defRPr sz="3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ts val="500"/>
              </a:spcBef>
              <a:buClr>
                <a:srgbClr val="0033CC"/>
              </a:buClr>
              <a:buSzPct val="110000"/>
              <a:buFont typeface="Arial" charset="0"/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ts val="400"/>
              </a:spcBef>
              <a:buClr>
                <a:srgbClr val="0033CC"/>
              </a:buClr>
              <a:buSzPct val="110000"/>
              <a:buFont typeface="Arial" charset="0"/>
              <a:buChar char="•"/>
              <a:defRPr sz="3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ts val="300"/>
              </a:spcBef>
              <a:buClr>
                <a:srgbClr val="0033CC"/>
              </a:buClr>
              <a:buSzPct val="110000"/>
              <a:buFont typeface="Arial" charset="0"/>
              <a:buChar char="•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9C3B1164-9C08-4B4A-81ED-E36D22917047}" type="slidenum">
              <a:rPr lang="fr-FR" altLang="fr-FR" sz="1400" smtClean="0">
                <a:solidFill>
                  <a:srgbClr val="0033CC"/>
                </a:solidFill>
              </a:rPr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3</a:t>
            </a:fld>
            <a:endParaRPr lang="fr-FR" altLang="fr-FR" sz="1400" smtClean="0">
              <a:solidFill>
                <a:srgbClr val="0033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6232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err="1" smtClean="0">
                <a:latin typeface="Arial" charset="0"/>
                <a:cs typeface="Arial" charset="0"/>
              </a:rPr>
              <a:t>Résultats</a:t>
            </a:r>
            <a:endParaRPr lang="en-US" altLang="en-US" dirty="0" smtClean="0">
              <a:latin typeface="Arial" charset="0"/>
              <a:cs typeface="Arial" charset="0"/>
            </a:endParaRPr>
          </a:p>
        </p:txBody>
      </p:sp>
      <p:sp>
        <p:nvSpPr>
          <p:cNvPr id="8196" name="Slide Number Placeholder 3"/>
          <p:cNvSpPr>
            <a:spLocks noGrp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ts val="600"/>
              </a:spcBef>
              <a:buClr>
                <a:srgbClr val="0033CC"/>
              </a:buClr>
              <a:buSzPct val="110000"/>
              <a:buFont typeface="Arial" charset="0"/>
              <a:buChar char="•"/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ts val="500"/>
              </a:spcBef>
              <a:buClr>
                <a:srgbClr val="0033CC"/>
              </a:buClr>
              <a:buSzPct val="110000"/>
              <a:buFont typeface="Arial" charset="0"/>
              <a:buChar char="•"/>
              <a:defRPr sz="3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ts val="500"/>
              </a:spcBef>
              <a:buClr>
                <a:srgbClr val="0033CC"/>
              </a:buClr>
              <a:buSzPct val="110000"/>
              <a:buFont typeface="Arial" charset="0"/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ts val="400"/>
              </a:spcBef>
              <a:buClr>
                <a:srgbClr val="0033CC"/>
              </a:buClr>
              <a:buSzPct val="110000"/>
              <a:buFont typeface="Arial" charset="0"/>
              <a:buChar char="•"/>
              <a:defRPr sz="3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ts val="300"/>
              </a:spcBef>
              <a:buClr>
                <a:srgbClr val="0033CC"/>
              </a:buClr>
              <a:buSzPct val="110000"/>
              <a:buFont typeface="Arial" charset="0"/>
              <a:buChar char="•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9C3B1164-9C08-4B4A-81ED-E36D22917047}" type="slidenum">
              <a:rPr lang="fr-FR" altLang="fr-FR" sz="1400" smtClean="0">
                <a:solidFill>
                  <a:srgbClr val="0033CC"/>
                </a:solidFill>
              </a:rPr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4</a:t>
            </a:fld>
            <a:endParaRPr lang="fr-FR" altLang="fr-FR" sz="1400" smtClean="0">
              <a:solidFill>
                <a:srgbClr val="0033CC"/>
              </a:solidFill>
            </a:endParaRPr>
          </a:p>
        </p:txBody>
      </p:sp>
      <p:graphicFrame>
        <p:nvGraphicFramePr>
          <p:cNvPr id="3" name="Content Placeholder 2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51790685"/>
              </p:ext>
            </p:extLst>
          </p:nvPr>
        </p:nvGraphicFramePr>
        <p:xfrm>
          <a:off x="457200" y="2099704"/>
          <a:ext cx="8229600" cy="3863938"/>
        </p:xfrm>
        <a:graphic>
          <a:graphicData uri="http://schemas.openxmlformats.org/drawingml/2006/table">
            <a:tbl>
              <a:tblPr firstRow="1" firstCol="1" bandRow="1">
                <a:tableStyleId>{3B4B98B0-60AC-42C2-AFA5-B58CD77FA1E5}</a:tableStyleId>
              </a:tblPr>
              <a:tblGrid>
                <a:gridCol w="2334964"/>
                <a:gridCol w="5894636"/>
              </a:tblGrid>
              <a:tr h="483004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CA" sz="240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Catégories</a:t>
                      </a:r>
                      <a:endParaRPr lang="fr-CA" sz="24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CA" sz="240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Exemples</a:t>
                      </a:r>
                      <a:endParaRPr lang="fr-CA" sz="24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  <a:tr h="75382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CA" sz="2400" b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</a:t>
                      </a:r>
                      <a:r>
                        <a:rPr lang="en-CA" sz="2400" b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ersonnel</a:t>
                      </a:r>
                      <a:endParaRPr lang="fr-CA" sz="2400" b="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CA" sz="240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Qualités</a:t>
                      </a:r>
                      <a:r>
                        <a:rPr lang="en-CA" sz="24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; </a:t>
                      </a:r>
                      <a:r>
                        <a:rPr lang="en-CA" sz="240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positivité</a:t>
                      </a:r>
                      <a:r>
                        <a:rPr lang="en-CA" sz="24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; ne pas </a:t>
                      </a:r>
                      <a:r>
                        <a:rPr lang="en-CA" sz="240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abandonner</a:t>
                      </a:r>
                      <a:r>
                        <a:rPr lang="en-CA" sz="24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; </a:t>
                      </a:r>
                      <a:r>
                        <a:rPr lang="en-CA" sz="240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croire</a:t>
                      </a:r>
                      <a:r>
                        <a:rPr lang="en-CA" sz="2400" baseline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CA" sz="2400" baseline="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en</a:t>
                      </a:r>
                      <a:r>
                        <a:rPr lang="en-CA" sz="2400" baseline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CA" sz="2400" baseline="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soi</a:t>
                      </a:r>
                      <a:endParaRPr lang="fr-CA" sz="2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  <a:tr h="75382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CA" sz="2400" b="1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</a:t>
                      </a:r>
                      <a:r>
                        <a:rPr lang="en-CA" sz="2400" b="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ragmatique</a:t>
                      </a:r>
                      <a:endParaRPr lang="fr-CA" sz="2400" b="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CA" sz="240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Conseils</a:t>
                      </a:r>
                      <a:r>
                        <a:rPr lang="en-CA" sz="24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CA" sz="240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pratiques</a:t>
                      </a:r>
                      <a:r>
                        <a:rPr lang="en-CA" sz="24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; </a:t>
                      </a:r>
                      <a:r>
                        <a:rPr lang="en-CA" sz="240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stratégies</a:t>
                      </a:r>
                      <a:r>
                        <a:rPr lang="en-CA" sz="24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; </a:t>
                      </a:r>
                      <a:r>
                        <a:rPr lang="en-CA" sz="240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travailler</a:t>
                      </a:r>
                      <a:r>
                        <a:rPr lang="en-CA" sz="24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sur son CV; se </a:t>
                      </a:r>
                      <a:r>
                        <a:rPr lang="en-CA" sz="240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préparer</a:t>
                      </a:r>
                      <a:r>
                        <a:rPr lang="en-CA" sz="24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pour les </a:t>
                      </a:r>
                      <a:r>
                        <a:rPr lang="en-CA" sz="240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entrevues</a:t>
                      </a:r>
                      <a:endParaRPr lang="fr-CA" sz="2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  <a:tr h="774294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CA" sz="2400" b="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Expérience</a:t>
                      </a:r>
                      <a:r>
                        <a:rPr lang="en-CA" sz="2400" b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CA" sz="2400" b="1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</a:t>
                      </a:r>
                      <a:r>
                        <a:rPr lang="en-CA" sz="2400" b="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rofessionnelle</a:t>
                      </a:r>
                      <a:endParaRPr lang="fr-CA" sz="2400" b="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CA" sz="24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Tout </a:t>
                      </a:r>
                      <a:r>
                        <a:rPr lang="en-CA" sz="240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ce</a:t>
                      </a:r>
                      <a:r>
                        <a:rPr lang="en-CA" sz="24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qui </a:t>
                      </a:r>
                      <a:r>
                        <a:rPr lang="en-CA" sz="240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est</a:t>
                      </a:r>
                      <a:r>
                        <a:rPr lang="en-CA" sz="24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CA" sz="240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en</a:t>
                      </a:r>
                      <a:r>
                        <a:rPr lang="en-CA" sz="24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lien avec de </a:t>
                      </a:r>
                      <a:r>
                        <a:rPr lang="en-CA" sz="240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l’experience</a:t>
                      </a:r>
                      <a:r>
                        <a:rPr lang="en-CA" sz="24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de travail; stages; </a:t>
                      </a:r>
                      <a:r>
                        <a:rPr lang="en-CA" sz="240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bénévolat</a:t>
                      </a:r>
                      <a:endParaRPr lang="fr-CA" sz="2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  <a:tr h="436566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CA" sz="2400" b="1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</a:t>
                      </a:r>
                      <a:r>
                        <a:rPr lang="en-CA" sz="2400" b="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ersonnes</a:t>
                      </a:r>
                      <a:endParaRPr lang="fr-CA" sz="2400" b="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CA" sz="240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Réseautage</a:t>
                      </a:r>
                      <a:r>
                        <a:rPr lang="en-CA" sz="24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; </a:t>
                      </a:r>
                      <a:r>
                        <a:rPr lang="en-CA" sz="2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contacts</a:t>
                      </a:r>
                      <a:endParaRPr lang="fr-CA" sz="2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457200" y="1325372"/>
            <a:ext cx="8229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CA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Les 4 « P » de l’emploi</a:t>
            </a:r>
            <a:endParaRPr lang="fr-CA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8627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err="1" smtClean="0">
                <a:latin typeface="Arial" charset="0"/>
                <a:cs typeface="Arial" charset="0"/>
              </a:rPr>
              <a:t>Résultats</a:t>
            </a:r>
            <a:endParaRPr lang="en-US" altLang="en-US" dirty="0" smtClean="0">
              <a:latin typeface="Arial" charset="0"/>
              <a:cs typeface="Arial" charset="0"/>
            </a:endParaRPr>
          </a:p>
        </p:txBody>
      </p:sp>
      <p:sp>
        <p:nvSpPr>
          <p:cNvPr id="8196" name="Slide Number Placeholder 3"/>
          <p:cNvSpPr>
            <a:spLocks noGrp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ts val="600"/>
              </a:spcBef>
              <a:buClr>
                <a:srgbClr val="0033CC"/>
              </a:buClr>
              <a:buSzPct val="110000"/>
              <a:buFont typeface="Arial" charset="0"/>
              <a:buChar char="•"/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ts val="500"/>
              </a:spcBef>
              <a:buClr>
                <a:srgbClr val="0033CC"/>
              </a:buClr>
              <a:buSzPct val="110000"/>
              <a:buFont typeface="Arial" charset="0"/>
              <a:buChar char="•"/>
              <a:defRPr sz="3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ts val="500"/>
              </a:spcBef>
              <a:buClr>
                <a:srgbClr val="0033CC"/>
              </a:buClr>
              <a:buSzPct val="110000"/>
              <a:buFont typeface="Arial" charset="0"/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ts val="400"/>
              </a:spcBef>
              <a:buClr>
                <a:srgbClr val="0033CC"/>
              </a:buClr>
              <a:buSzPct val="110000"/>
              <a:buFont typeface="Arial" charset="0"/>
              <a:buChar char="•"/>
              <a:defRPr sz="3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ts val="300"/>
              </a:spcBef>
              <a:buClr>
                <a:srgbClr val="0033CC"/>
              </a:buClr>
              <a:buSzPct val="110000"/>
              <a:buFont typeface="Arial" charset="0"/>
              <a:buChar char="•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9C3B1164-9C08-4B4A-81ED-E36D22917047}" type="slidenum">
              <a:rPr lang="fr-FR" altLang="fr-FR" sz="1400" smtClean="0">
                <a:solidFill>
                  <a:srgbClr val="0033CC"/>
                </a:solidFill>
              </a:rPr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5</a:t>
            </a:fld>
            <a:endParaRPr lang="fr-FR" altLang="fr-FR" sz="1400" smtClean="0">
              <a:solidFill>
                <a:srgbClr val="0033CC"/>
              </a:solidFill>
            </a:endParaRPr>
          </a:p>
        </p:txBody>
      </p:sp>
      <p:graphicFrame>
        <p:nvGraphicFramePr>
          <p:cNvPr id="8" name="Content Placeholder 7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1569718281"/>
              </p:ext>
            </p:extLst>
          </p:nvPr>
        </p:nvGraphicFramePr>
        <p:xfrm>
          <a:off x="457200" y="1196752"/>
          <a:ext cx="8229600" cy="50844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613857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smtClean="0">
                <a:latin typeface="Arial" charset="0"/>
                <a:cs typeface="Arial" charset="0"/>
              </a:rPr>
              <a:t>Conclusions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79389" y="1341438"/>
            <a:ext cx="8713092" cy="4456112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Accent </a:t>
            </a:r>
            <a:r>
              <a:rPr lang="en-US" dirty="0" err="1" smtClean="0"/>
              <a:t>mis</a:t>
            </a:r>
            <a:r>
              <a:rPr lang="en-US" dirty="0" smtClean="0"/>
              <a:t> sur les </a:t>
            </a:r>
            <a:r>
              <a:rPr lang="en-US" dirty="0" err="1" smtClean="0"/>
              <a:t>conseils</a:t>
            </a:r>
            <a:r>
              <a:rPr lang="en-US" dirty="0" smtClean="0"/>
              <a:t> </a:t>
            </a:r>
            <a:r>
              <a:rPr lang="en-US" dirty="0" err="1" smtClean="0"/>
              <a:t>pragmatiques</a:t>
            </a:r>
            <a:r>
              <a:rPr lang="en-US" dirty="0" smtClean="0"/>
              <a:t> et </a:t>
            </a:r>
            <a:r>
              <a:rPr lang="en-US" dirty="0" err="1" smtClean="0"/>
              <a:t>personnels</a:t>
            </a:r>
            <a:endParaRPr lang="en-US" dirty="0" smtClean="0"/>
          </a:p>
          <a:p>
            <a:pPr>
              <a:defRPr/>
            </a:pPr>
            <a:endParaRPr lang="en-US" sz="2400" dirty="0"/>
          </a:p>
          <a:p>
            <a:pPr>
              <a:defRPr/>
            </a:pPr>
            <a:r>
              <a:rPr lang="en-US" dirty="0" err="1" smtClean="0"/>
              <a:t>Conseils</a:t>
            </a:r>
            <a:r>
              <a:rPr lang="en-US" dirty="0" smtClean="0"/>
              <a:t> </a:t>
            </a:r>
            <a:r>
              <a:rPr lang="en-US" dirty="0" err="1" smtClean="0"/>
              <a:t>pragmatiques</a:t>
            </a:r>
            <a:r>
              <a:rPr lang="en-US" dirty="0" smtClean="0"/>
              <a:t>:</a:t>
            </a:r>
          </a:p>
          <a:p>
            <a:pPr lvl="1">
              <a:defRPr/>
            </a:pPr>
            <a:r>
              <a:rPr lang="en-US" dirty="0" err="1" smtClean="0"/>
              <a:t>Commencez</a:t>
            </a:r>
            <a:r>
              <a:rPr lang="en-US" dirty="0" smtClean="0"/>
              <a:t> à </a:t>
            </a:r>
            <a:r>
              <a:rPr lang="en-US" dirty="0" err="1" smtClean="0"/>
              <a:t>chercher</a:t>
            </a:r>
            <a:r>
              <a:rPr lang="en-US" dirty="0" smtClean="0"/>
              <a:t> un </a:t>
            </a:r>
            <a:r>
              <a:rPr lang="en-US" dirty="0" err="1" smtClean="0"/>
              <a:t>emploi</a:t>
            </a:r>
            <a:r>
              <a:rPr lang="en-US" dirty="0" smtClean="0"/>
              <a:t> </a:t>
            </a:r>
            <a:r>
              <a:rPr lang="en-US" dirty="0" err="1" smtClean="0"/>
              <a:t>avant</a:t>
            </a:r>
            <a:r>
              <a:rPr lang="en-US" dirty="0" smtClean="0"/>
              <a:t> de </a:t>
            </a:r>
            <a:r>
              <a:rPr lang="en-US" dirty="0" err="1" smtClean="0"/>
              <a:t>terminer</a:t>
            </a:r>
            <a:r>
              <a:rPr lang="en-US" dirty="0" smtClean="0"/>
              <a:t> </a:t>
            </a:r>
            <a:r>
              <a:rPr lang="en-US" dirty="0" err="1" smtClean="0"/>
              <a:t>vos</a:t>
            </a:r>
            <a:r>
              <a:rPr lang="en-US" dirty="0" smtClean="0"/>
              <a:t> </a:t>
            </a:r>
            <a:r>
              <a:rPr lang="en-US" dirty="0" err="1" smtClean="0"/>
              <a:t>études</a:t>
            </a:r>
            <a:endParaRPr lang="en-US" dirty="0" smtClean="0"/>
          </a:p>
          <a:p>
            <a:pPr lvl="1">
              <a:defRPr/>
            </a:pPr>
            <a:r>
              <a:rPr lang="en-US" dirty="0" err="1" smtClean="0"/>
              <a:t>Travaillez</a:t>
            </a:r>
            <a:r>
              <a:rPr lang="en-US" dirty="0" smtClean="0"/>
              <a:t> sur </a:t>
            </a:r>
            <a:r>
              <a:rPr lang="en-US" dirty="0" err="1" smtClean="0"/>
              <a:t>votre</a:t>
            </a:r>
            <a:r>
              <a:rPr lang="en-US" dirty="0" smtClean="0"/>
              <a:t> CV</a:t>
            </a:r>
          </a:p>
          <a:p>
            <a:pPr lvl="1">
              <a:defRPr/>
            </a:pPr>
            <a:r>
              <a:rPr lang="en-US" dirty="0" err="1" smtClean="0"/>
              <a:t>Postulez</a:t>
            </a:r>
            <a:r>
              <a:rPr lang="en-US" dirty="0" smtClean="0"/>
              <a:t> à </a:t>
            </a:r>
            <a:r>
              <a:rPr lang="en-US" dirty="0" err="1" smtClean="0"/>
              <a:t>plusieurs</a:t>
            </a:r>
            <a:r>
              <a:rPr lang="en-US" dirty="0" smtClean="0"/>
              <a:t> </a:t>
            </a:r>
            <a:r>
              <a:rPr lang="en-US" dirty="0" err="1" smtClean="0"/>
              <a:t>endroits</a:t>
            </a:r>
            <a:endParaRPr lang="en-US" dirty="0" smtClean="0"/>
          </a:p>
          <a:p>
            <a:pPr lvl="1">
              <a:defRPr/>
            </a:pPr>
            <a:r>
              <a:rPr lang="en-US" dirty="0" err="1" smtClean="0"/>
              <a:t>Préparez-vous</a:t>
            </a:r>
            <a:r>
              <a:rPr lang="en-US" dirty="0" smtClean="0"/>
              <a:t> pour </a:t>
            </a:r>
            <a:r>
              <a:rPr lang="en-US" dirty="0" err="1" smtClean="0"/>
              <a:t>l’entrevue</a:t>
            </a:r>
            <a:endParaRPr lang="en-US" dirty="0" smtClean="0"/>
          </a:p>
          <a:p>
            <a:pPr>
              <a:defRPr/>
            </a:pPr>
            <a:endParaRPr lang="en-US" dirty="0" smtClean="0"/>
          </a:p>
          <a:p>
            <a:pPr>
              <a:defRPr/>
            </a:pPr>
            <a:endParaRPr lang="en-US" dirty="0"/>
          </a:p>
          <a:p>
            <a:pPr>
              <a:defRPr/>
            </a:pPr>
            <a:endParaRPr lang="en-US" dirty="0"/>
          </a:p>
        </p:txBody>
      </p:sp>
      <p:sp>
        <p:nvSpPr>
          <p:cNvPr id="8196" name="Slide Number Placeholder 3"/>
          <p:cNvSpPr>
            <a:spLocks noGrp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ts val="600"/>
              </a:spcBef>
              <a:buClr>
                <a:srgbClr val="0033CC"/>
              </a:buClr>
              <a:buSzPct val="110000"/>
              <a:buFont typeface="Arial" charset="0"/>
              <a:buChar char="•"/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ts val="500"/>
              </a:spcBef>
              <a:buClr>
                <a:srgbClr val="0033CC"/>
              </a:buClr>
              <a:buSzPct val="110000"/>
              <a:buFont typeface="Arial" charset="0"/>
              <a:buChar char="•"/>
              <a:defRPr sz="3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ts val="500"/>
              </a:spcBef>
              <a:buClr>
                <a:srgbClr val="0033CC"/>
              </a:buClr>
              <a:buSzPct val="110000"/>
              <a:buFont typeface="Arial" charset="0"/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ts val="400"/>
              </a:spcBef>
              <a:buClr>
                <a:srgbClr val="0033CC"/>
              </a:buClr>
              <a:buSzPct val="110000"/>
              <a:buFont typeface="Arial" charset="0"/>
              <a:buChar char="•"/>
              <a:defRPr sz="3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ts val="300"/>
              </a:spcBef>
              <a:buClr>
                <a:srgbClr val="0033CC"/>
              </a:buClr>
              <a:buSzPct val="110000"/>
              <a:buFont typeface="Arial" charset="0"/>
              <a:buChar char="•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9C3B1164-9C08-4B4A-81ED-E36D22917047}" type="slidenum">
              <a:rPr lang="fr-FR" altLang="fr-FR" sz="1400" smtClean="0">
                <a:solidFill>
                  <a:srgbClr val="0033CC"/>
                </a:solidFill>
              </a:rPr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6</a:t>
            </a:fld>
            <a:endParaRPr lang="fr-FR" altLang="fr-FR" sz="1400" smtClean="0">
              <a:solidFill>
                <a:srgbClr val="0033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1999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smtClean="0">
                <a:latin typeface="Arial" charset="0"/>
                <a:cs typeface="Arial" charset="0"/>
              </a:rPr>
              <a:t>Conclusions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79389" y="1341438"/>
            <a:ext cx="8713092" cy="4456112"/>
          </a:xfrm>
        </p:spPr>
        <p:txBody>
          <a:bodyPr/>
          <a:lstStyle/>
          <a:p>
            <a:pPr>
              <a:defRPr/>
            </a:pPr>
            <a:r>
              <a:rPr lang="en-US" dirty="0" err="1" smtClean="0"/>
              <a:t>Conseils</a:t>
            </a:r>
            <a:r>
              <a:rPr lang="en-US" dirty="0" smtClean="0"/>
              <a:t> </a:t>
            </a:r>
            <a:r>
              <a:rPr lang="en-US" dirty="0" err="1" smtClean="0"/>
              <a:t>personnels</a:t>
            </a:r>
            <a:r>
              <a:rPr lang="en-US" dirty="0" smtClean="0"/>
              <a:t>:</a:t>
            </a:r>
          </a:p>
          <a:p>
            <a:pPr lvl="1">
              <a:defRPr/>
            </a:pPr>
            <a:r>
              <a:rPr lang="en-US" dirty="0" err="1" smtClean="0"/>
              <a:t>Soyez</a:t>
            </a:r>
            <a:r>
              <a:rPr lang="en-US" dirty="0" smtClean="0"/>
              <a:t> patient</a:t>
            </a:r>
          </a:p>
          <a:p>
            <a:pPr lvl="1">
              <a:defRPr/>
            </a:pPr>
            <a:r>
              <a:rPr lang="en-US" dirty="0" err="1" smtClean="0"/>
              <a:t>Soyez</a:t>
            </a:r>
            <a:r>
              <a:rPr lang="en-US" dirty="0" smtClean="0"/>
              <a:t> </a:t>
            </a:r>
            <a:r>
              <a:rPr lang="en-US" dirty="0" err="1" smtClean="0"/>
              <a:t>résilient</a:t>
            </a:r>
            <a:endParaRPr lang="en-US" dirty="0" smtClean="0"/>
          </a:p>
          <a:p>
            <a:pPr lvl="1">
              <a:defRPr/>
            </a:pPr>
            <a:r>
              <a:rPr lang="en-US" dirty="0" err="1" smtClean="0"/>
              <a:t>Acceptez</a:t>
            </a:r>
            <a:r>
              <a:rPr lang="en-US" dirty="0" smtClean="0"/>
              <a:t> la </a:t>
            </a:r>
            <a:r>
              <a:rPr lang="en-US" dirty="0" err="1" smtClean="0"/>
              <a:t>personne</a:t>
            </a:r>
            <a:r>
              <a:rPr lang="en-US" dirty="0" smtClean="0"/>
              <a:t> que </a:t>
            </a:r>
            <a:r>
              <a:rPr lang="en-US" dirty="0" err="1" smtClean="0"/>
              <a:t>vous</a:t>
            </a:r>
            <a:r>
              <a:rPr lang="en-US" dirty="0" smtClean="0"/>
              <a:t> </a:t>
            </a:r>
            <a:r>
              <a:rPr lang="en-US" dirty="0" err="1" smtClean="0"/>
              <a:t>êtes</a:t>
            </a:r>
            <a:endParaRPr lang="en-US" dirty="0" smtClean="0"/>
          </a:p>
          <a:p>
            <a:pPr lvl="1">
              <a:defRPr/>
            </a:pPr>
            <a:r>
              <a:rPr lang="en-US" dirty="0" smtClean="0"/>
              <a:t>Ne </a:t>
            </a:r>
            <a:r>
              <a:rPr lang="en-US" dirty="0" err="1" smtClean="0"/>
              <a:t>vous</a:t>
            </a:r>
            <a:r>
              <a:rPr lang="en-US" dirty="0" smtClean="0"/>
              <a:t> </a:t>
            </a:r>
            <a:r>
              <a:rPr lang="en-US" dirty="0" err="1" smtClean="0"/>
              <a:t>limitez</a:t>
            </a:r>
            <a:r>
              <a:rPr lang="en-US" dirty="0" smtClean="0"/>
              <a:t> pas</a:t>
            </a:r>
          </a:p>
          <a:p>
            <a:pPr lvl="1">
              <a:defRPr/>
            </a:pPr>
            <a:r>
              <a:rPr lang="en-US" dirty="0" err="1" smtClean="0"/>
              <a:t>Mettez</a:t>
            </a:r>
            <a:r>
              <a:rPr lang="en-US" dirty="0" smtClean="0"/>
              <a:t> </a:t>
            </a:r>
            <a:r>
              <a:rPr lang="en-US" dirty="0" err="1" smtClean="0"/>
              <a:t>l’accent</a:t>
            </a:r>
            <a:r>
              <a:rPr lang="en-US" dirty="0" smtClean="0"/>
              <a:t> sur </a:t>
            </a:r>
            <a:r>
              <a:rPr lang="en-US" dirty="0" err="1" smtClean="0"/>
              <a:t>vos</a:t>
            </a:r>
            <a:r>
              <a:rPr lang="en-US" dirty="0" smtClean="0"/>
              <a:t> </a:t>
            </a:r>
            <a:r>
              <a:rPr lang="en-US" dirty="0" err="1" smtClean="0"/>
              <a:t>qualités</a:t>
            </a:r>
            <a:endParaRPr lang="en-US" dirty="0"/>
          </a:p>
        </p:txBody>
      </p:sp>
      <p:sp>
        <p:nvSpPr>
          <p:cNvPr id="8196" name="Slide Number Placeholder 3"/>
          <p:cNvSpPr>
            <a:spLocks noGrp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ts val="600"/>
              </a:spcBef>
              <a:buClr>
                <a:srgbClr val="0033CC"/>
              </a:buClr>
              <a:buSzPct val="110000"/>
              <a:buFont typeface="Arial" charset="0"/>
              <a:buChar char="•"/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ts val="500"/>
              </a:spcBef>
              <a:buClr>
                <a:srgbClr val="0033CC"/>
              </a:buClr>
              <a:buSzPct val="110000"/>
              <a:buFont typeface="Arial" charset="0"/>
              <a:buChar char="•"/>
              <a:defRPr sz="3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ts val="500"/>
              </a:spcBef>
              <a:buClr>
                <a:srgbClr val="0033CC"/>
              </a:buClr>
              <a:buSzPct val="110000"/>
              <a:buFont typeface="Arial" charset="0"/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ts val="400"/>
              </a:spcBef>
              <a:buClr>
                <a:srgbClr val="0033CC"/>
              </a:buClr>
              <a:buSzPct val="110000"/>
              <a:buFont typeface="Arial" charset="0"/>
              <a:buChar char="•"/>
              <a:defRPr sz="3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ts val="300"/>
              </a:spcBef>
              <a:buClr>
                <a:srgbClr val="0033CC"/>
              </a:buClr>
              <a:buSzPct val="110000"/>
              <a:buFont typeface="Arial" charset="0"/>
              <a:buChar char="•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9C3B1164-9C08-4B4A-81ED-E36D22917047}" type="slidenum">
              <a:rPr lang="fr-FR" altLang="fr-FR" sz="1400" smtClean="0">
                <a:solidFill>
                  <a:srgbClr val="0033CC"/>
                </a:solidFill>
              </a:rPr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7</a:t>
            </a:fld>
            <a:endParaRPr lang="fr-FR" altLang="fr-FR" sz="1400" smtClean="0">
              <a:solidFill>
                <a:srgbClr val="0033CC"/>
              </a:solidFill>
            </a:endParaRPr>
          </a:p>
        </p:txBody>
      </p:sp>
      <p:pic>
        <p:nvPicPr>
          <p:cNvPr id="5" name="Picture 3" descr="Smiley face thumbs up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2624" y="4208859"/>
            <a:ext cx="1584176" cy="1592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43548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altLang="en-US" dirty="0" smtClean="0">
              <a:latin typeface="Arial" charset="0"/>
              <a:cs typeface="Arial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79389" y="1341438"/>
            <a:ext cx="8713092" cy="4456112"/>
          </a:xfrm>
        </p:spPr>
        <p:txBody>
          <a:bodyPr/>
          <a:lstStyle/>
          <a:p>
            <a:pPr marL="0" indent="0">
              <a:buNone/>
              <a:defRPr/>
            </a:pPr>
            <a:endParaRPr lang="en-US" dirty="0" smtClean="0"/>
          </a:p>
          <a:p>
            <a:pPr marL="0" indent="0">
              <a:buNone/>
              <a:defRPr/>
            </a:pPr>
            <a:endParaRPr lang="en-US" dirty="0"/>
          </a:p>
          <a:p>
            <a:pPr marL="0" indent="0" algn="ctr">
              <a:buNone/>
              <a:defRPr/>
            </a:pPr>
            <a:r>
              <a:rPr lang="en-US" sz="6000" dirty="0" smtClean="0"/>
              <a:t>Merci!</a:t>
            </a:r>
          </a:p>
          <a:p>
            <a:pPr marL="0" indent="0" algn="ctr">
              <a:buNone/>
              <a:defRPr/>
            </a:pPr>
            <a:endParaRPr lang="en-US" sz="6000" dirty="0"/>
          </a:p>
          <a:p>
            <a:pPr marL="0" indent="0">
              <a:buNone/>
              <a:defRPr/>
            </a:pPr>
            <a:endParaRPr lang="en-US" sz="3200" dirty="0" smtClean="0"/>
          </a:p>
          <a:p>
            <a:pPr marL="0" indent="0">
              <a:buNone/>
              <a:defRPr/>
            </a:pPr>
            <a:r>
              <a:rPr lang="en-US" sz="3200" dirty="0" smtClean="0"/>
              <a:t>Contact: Evelyne Marcil emarcil@dawsoncollege.qc.ca</a:t>
            </a:r>
            <a:endParaRPr lang="en-US" sz="3200" dirty="0"/>
          </a:p>
        </p:txBody>
      </p:sp>
      <p:sp>
        <p:nvSpPr>
          <p:cNvPr id="8196" name="Slide Number Placeholder 3"/>
          <p:cNvSpPr>
            <a:spLocks noGrp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ts val="600"/>
              </a:spcBef>
              <a:buClr>
                <a:srgbClr val="0033CC"/>
              </a:buClr>
              <a:buSzPct val="110000"/>
              <a:buFont typeface="Arial" charset="0"/>
              <a:buChar char="•"/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ts val="500"/>
              </a:spcBef>
              <a:buClr>
                <a:srgbClr val="0033CC"/>
              </a:buClr>
              <a:buSzPct val="110000"/>
              <a:buFont typeface="Arial" charset="0"/>
              <a:buChar char="•"/>
              <a:defRPr sz="3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ts val="500"/>
              </a:spcBef>
              <a:buClr>
                <a:srgbClr val="0033CC"/>
              </a:buClr>
              <a:buSzPct val="110000"/>
              <a:buFont typeface="Arial" charset="0"/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ts val="400"/>
              </a:spcBef>
              <a:buClr>
                <a:srgbClr val="0033CC"/>
              </a:buClr>
              <a:buSzPct val="110000"/>
              <a:buFont typeface="Arial" charset="0"/>
              <a:buChar char="•"/>
              <a:defRPr sz="3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ts val="300"/>
              </a:spcBef>
              <a:buClr>
                <a:srgbClr val="0033CC"/>
              </a:buClr>
              <a:buSzPct val="110000"/>
              <a:buFont typeface="Arial" charset="0"/>
              <a:buChar char="•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9C3B1164-9C08-4B4A-81ED-E36D22917047}" type="slidenum">
              <a:rPr lang="fr-FR" altLang="fr-FR" sz="1400" smtClean="0">
                <a:solidFill>
                  <a:srgbClr val="0033CC"/>
                </a:solidFill>
              </a:rPr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8</a:t>
            </a:fld>
            <a:endParaRPr lang="fr-FR" altLang="fr-FR" sz="1400" smtClean="0">
              <a:solidFill>
                <a:srgbClr val="0033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4722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daptechPowerPointTemplate">
  <a:themeElements>
    <a:clrScheme name="Custom 1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0000CC"/>
      </a:hlink>
      <a:folHlink>
        <a:srgbClr val="002060"/>
      </a:folHlink>
    </a:clrScheme>
    <a:fontScheme name="Origine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rigine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AdaptechPowerPointTemplate</Template>
  <TotalTime>13422</TotalTime>
  <Words>232</Words>
  <Application>Microsoft Office PowerPoint</Application>
  <PresentationFormat>On-screen Show (4:3)</PresentationFormat>
  <Paragraphs>66</Paragraphs>
  <Slides>8</Slides>
  <Notes>8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AdaptechPowerPointTemplate</vt:lpstr>
      <vt:lpstr>La guerre des conseils:  Le réveil de l’emploi</vt:lpstr>
      <vt:lpstr>Introduction</vt:lpstr>
      <vt:lpstr>Méthodologie</vt:lpstr>
      <vt:lpstr>Résultats</vt:lpstr>
      <vt:lpstr>Résultats</vt:lpstr>
      <vt:lpstr>Conclusions</vt:lpstr>
      <vt:lpstr>Conclusions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</dc:title>
  <dc:creator>f</dc:creator>
  <cp:lastModifiedBy>Admin</cp:lastModifiedBy>
  <cp:revision>46</cp:revision>
  <cp:lastPrinted>2016-03-03T00:37:17Z</cp:lastPrinted>
  <dcterms:created xsi:type="dcterms:W3CDTF">2016-03-04T17:46:16Z</dcterms:created>
  <dcterms:modified xsi:type="dcterms:W3CDTF">2016-05-09T19:23:55Z</dcterms:modified>
</cp:coreProperties>
</file>