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5" r:id="rId1"/>
  </p:sldMasterIdLst>
  <p:notesMasterIdLst>
    <p:notesMasterId r:id="rId20"/>
  </p:notesMasterIdLst>
  <p:sldIdLst>
    <p:sldId id="256" r:id="rId2"/>
    <p:sldId id="257" r:id="rId3"/>
    <p:sldId id="258" r:id="rId4"/>
    <p:sldId id="262" r:id="rId5"/>
    <p:sldId id="260" r:id="rId6"/>
    <p:sldId id="264" r:id="rId7"/>
    <p:sldId id="265" r:id="rId8"/>
    <p:sldId id="261" r:id="rId9"/>
    <p:sldId id="268" r:id="rId10"/>
    <p:sldId id="259" r:id="rId11"/>
    <p:sldId id="266" r:id="rId12"/>
    <p:sldId id="285" r:id="rId13"/>
    <p:sldId id="289" r:id="rId14"/>
    <p:sldId id="281" r:id="rId15"/>
    <p:sldId id="290" r:id="rId16"/>
    <p:sldId id="283" r:id="rId17"/>
    <p:sldId id="291" r:id="rId18"/>
    <p:sldId id="292" r:id="rId19"/>
  </p:sldIdLst>
  <p:sldSz cx="12192000" cy="6858000"/>
  <p:notesSz cx="9296400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6" autoAdjust="0"/>
    <p:restoredTop sz="85616" autoAdjust="0"/>
  </p:normalViewPr>
  <p:slideViewPr>
    <p:cSldViewPr snapToGrid="0">
      <p:cViewPr varScale="1">
        <p:scale>
          <a:sx n="85" d="100"/>
          <a:sy n="85" d="100"/>
        </p:scale>
        <p:origin x="-72" y="-162"/>
      </p:cViewPr>
      <p:guideLst>
        <p:guide orient="horz" pos="2160"/>
        <p:guide pos="3840"/>
      </p:guideLst>
    </p:cSldViewPr>
  </p:slideViewPr>
  <p:notesTextViewPr>
    <p:cViewPr>
      <p:scale>
        <a:sx n="300" d="100"/>
        <a:sy n="300" d="100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2D37605-8A8B-410B-B72B-0146D19A16CE}" type="datetimeFigureOut">
              <a:rPr lang="en-CA" smtClean="0"/>
              <a:t>05/12/2017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46350" y="876300"/>
            <a:ext cx="4203700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73754"/>
            <a:ext cx="7437120" cy="2760346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27D6BA3-3966-4CC8-AEBC-02EC32BD4E5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55987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7D6BA3-3966-4CC8-AEBC-02EC32BD4E5E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268081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7D6BA3-3966-4CC8-AEBC-02EC32BD4E5E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178486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7D6BA3-3966-4CC8-AEBC-02EC32BD4E5E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087314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7D6BA3-3966-4CC8-AEBC-02EC32BD4E5E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30786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7D6BA3-3966-4CC8-AEBC-02EC32BD4E5E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883125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Next slide,</a:t>
            </a:r>
            <a:r>
              <a:rPr lang="en-US" baseline="0" dirty="0" smtClean="0"/>
              <a:t> we ask them to describe challenges and come up with suggestions (could break into groups).</a:t>
            </a:r>
          </a:p>
          <a:p>
            <a:r>
              <a:rPr lang="en-US" baseline="0" dirty="0" smtClean="0"/>
              <a:t>Spelling example separates the ‘how’ from the ‘what’</a:t>
            </a:r>
          </a:p>
          <a:p>
            <a:r>
              <a:rPr lang="en-US" baseline="0" dirty="0" smtClean="0"/>
              <a:t>If a 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7D6BA3-3966-4CC8-AEBC-02EC32BD4E5E}" type="slidenum">
              <a:rPr lang="en-CA" smtClean="0"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821907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7D6BA3-3966-4CC8-AEBC-02EC32BD4E5E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37075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7D6BA3-3966-4CC8-AEBC-02EC32BD4E5E}" type="slidenum">
              <a:rPr lang="en-CA" smtClean="0"/>
              <a:t>16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641525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7D6BA3-3966-4CC8-AEBC-02EC32BD4E5E}" type="slidenum">
              <a:rPr lang="en-CA" smtClean="0"/>
              <a:t>17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900401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7D6BA3-3966-4CC8-AEBC-02EC32BD4E5E}" type="slidenum">
              <a:rPr lang="en-CA" smtClean="0"/>
              <a:t>18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446413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7D6BA3-3966-4CC8-AEBC-02EC32BD4E5E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058607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7D6BA3-3966-4CC8-AEBC-02EC32BD4E5E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698588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>
            <a:spLocks noGrp="1" noRot="1" noChangeAspect="1"/>
          </p:cNvSpPr>
          <p:nvPr>
            <p:ph type="sldImg" idx="2"/>
          </p:nvPr>
        </p:nvSpPr>
        <p:spPr>
          <a:xfrm>
            <a:off x="2311400" y="525463"/>
            <a:ext cx="4673600" cy="26289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54" name="Shape 354"/>
          <p:cNvSpPr txBox="1">
            <a:spLocks noGrp="1"/>
          </p:cNvSpPr>
          <p:nvPr>
            <p:ph type="body" idx="1"/>
          </p:nvPr>
        </p:nvSpPr>
        <p:spPr>
          <a:xfrm>
            <a:off x="929642" y="3329940"/>
            <a:ext cx="7437119" cy="3154680"/>
          </a:xfrm>
          <a:prstGeom prst="rect">
            <a:avLst/>
          </a:prstGeom>
          <a:noFill/>
          <a:ln>
            <a:noFill/>
          </a:ln>
        </p:spPr>
        <p:txBody>
          <a:bodyPr lIns="93162" tIns="46568" rIns="93162" bIns="46568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endParaRPr lang="en-US"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Shape 355"/>
          <p:cNvSpPr txBox="1">
            <a:spLocks noGrp="1"/>
          </p:cNvSpPr>
          <p:nvPr>
            <p:ph type="sldNum" idx="12"/>
          </p:nvPr>
        </p:nvSpPr>
        <p:spPr>
          <a:xfrm>
            <a:off x="5265808" y="6658664"/>
            <a:ext cx="4028439" cy="350520"/>
          </a:xfrm>
          <a:prstGeom prst="rect">
            <a:avLst/>
          </a:prstGeom>
          <a:noFill/>
          <a:ln>
            <a:noFill/>
          </a:ln>
        </p:spPr>
        <p:txBody>
          <a:bodyPr lIns="93162" tIns="46568" rIns="93162" bIns="46568" anchor="b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164532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7D6BA3-3966-4CC8-AEBC-02EC32BD4E5E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757956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7D6BA3-3966-4CC8-AEBC-02EC32BD4E5E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401136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7D6BA3-3966-4CC8-AEBC-02EC32BD4E5E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649574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7D6BA3-3966-4CC8-AEBC-02EC32BD4E5E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272460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7D6BA3-3966-4CC8-AEBC-02EC32BD4E5E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38172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EC2A-8F07-41F7-BDBE-FC415BCD1768}" type="datetimeFigureOut">
              <a:rPr lang="en-CA" smtClean="0"/>
              <a:t>05/12/2017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FE94D-66C5-4101-81CC-B0A23EEDCFA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28611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EC2A-8F07-41F7-BDBE-FC415BCD1768}" type="datetimeFigureOut">
              <a:rPr lang="en-CA" smtClean="0"/>
              <a:t>05/12/2017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FE94D-66C5-4101-81CC-B0A23EEDCFA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26222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EC2A-8F07-41F7-BDBE-FC415BCD1768}" type="datetimeFigureOut">
              <a:rPr lang="en-CA" smtClean="0"/>
              <a:t>05/12/2017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FE94D-66C5-4101-81CC-B0A23EEDCFA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65317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EC2A-8F07-41F7-BDBE-FC415BCD1768}" type="datetimeFigureOut">
              <a:rPr lang="en-CA" smtClean="0"/>
              <a:t>05/12/2017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FE94D-66C5-4101-81CC-B0A23EEDCFA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78005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EC2A-8F07-41F7-BDBE-FC415BCD1768}" type="datetimeFigureOut">
              <a:rPr lang="en-CA" smtClean="0"/>
              <a:t>05/12/2017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FE94D-66C5-4101-81CC-B0A23EEDCFA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95854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EC2A-8F07-41F7-BDBE-FC415BCD1768}" type="datetimeFigureOut">
              <a:rPr lang="en-CA" smtClean="0"/>
              <a:t>05/12/2017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FE94D-66C5-4101-81CC-B0A23EEDCFA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86378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EC2A-8F07-41F7-BDBE-FC415BCD1768}" type="datetimeFigureOut">
              <a:rPr lang="en-CA" smtClean="0"/>
              <a:t>05/12/2017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FE94D-66C5-4101-81CC-B0A23EEDCFA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89476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EC2A-8F07-41F7-BDBE-FC415BCD1768}" type="datetimeFigureOut">
              <a:rPr lang="en-CA" smtClean="0"/>
              <a:t>05/12/2017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FE94D-66C5-4101-81CC-B0A23EEDCFA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44530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EC2A-8F07-41F7-BDBE-FC415BCD1768}" type="datetimeFigureOut">
              <a:rPr lang="en-CA" smtClean="0"/>
              <a:t>05/12/2017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FE94D-66C5-4101-81CC-B0A23EEDCFA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22004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EC2A-8F07-41F7-BDBE-FC415BCD1768}" type="datetimeFigureOut">
              <a:rPr lang="en-CA" smtClean="0"/>
              <a:t>05/12/2017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FE94D-66C5-4101-81CC-B0A23EEDCFA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43437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EC2A-8F07-41F7-BDBE-FC415BCD1768}" type="datetimeFigureOut">
              <a:rPr lang="en-CA" smtClean="0"/>
              <a:t>05/12/2017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FE94D-66C5-4101-81CC-B0A23EEDCFA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58101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4EC2A-8F07-41F7-BDBE-FC415BCD1768}" type="datetimeFigureOut">
              <a:rPr lang="en-CA" smtClean="0"/>
              <a:t>05/12/2017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3FE94D-66C5-4101-81CC-B0A23EEDCFA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84198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  <p:sldLayoutId id="2147483895" r:id="rId10"/>
    <p:sldLayoutId id="21474838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st.org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ahavel@dawsoncollege.qc.ca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swileman@dawsoncollege.qc.ca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0200" y="101600"/>
            <a:ext cx="10337800" cy="3408363"/>
          </a:xfrm>
        </p:spPr>
        <p:txBody>
          <a:bodyPr>
            <a:normAutofit/>
          </a:bodyPr>
          <a:lstStyle/>
          <a:p>
            <a:r>
              <a:rPr lang="en-US" sz="2700" b="1" i="1" dirty="0" smtClean="0">
                <a:solidFill>
                  <a:schemeClr val="tx2"/>
                </a:solidFill>
              </a:rPr>
              <a:t>2015 </a:t>
            </a:r>
            <a:r>
              <a:rPr lang="en-US" sz="2700" b="1" i="1" dirty="0">
                <a:solidFill>
                  <a:schemeClr val="tx2"/>
                </a:solidFill>
              </a:rPr>
              <a:t>Joint Congress on Medical Imaging and Radiation </a:t>
            </a:r>
            <a:r>
              <a:rPr lang="en-US" sz="2700" b="1" i="1" dirty="0" smtClean="0">
                <a:solidFill>
                  <a:schemeClr val="tx2"/>
                </a:solidFill>
              </a:rPr>
              <a:t>Science</a:t>
            </a:r>
            <a:br>
              <a:rPr lang="en-US" sz="2700" b="1" i="1" dirty="0" smtClean="0">
                <a:solidFill>
                  <a:schemeClr val="tx2"/>
                </a:solidFill>
              </a:rPr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6000" b="1" dirty="0" smtClean="0"/>
              <a:t>Clinical Integration of Students with Learning Disabilities</a:t>
            </a:r>
            <a:endParaRPr lang="en-CA" sz="6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6793" y="3759200"/>
            <a:ext cx="9511507" cy="25019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4000" dirty="0" smtClean="0"/>
              <a:t>Alice Havel, Ph.D.   	Susie Wileman, M.Ed.</a:t>
            </a:r>
          </a:p>
          <a:p>
            <a:pPr algn="l"/>
            <a:r>
              <a:rPr lang="en-US" sz="2000" dirty="0" smtClean="0"/>
              <a:t>Former </a:t>
            </a:r>
            <a:r>
              <a:rPr lang="en-US" sz="2000" dirty="0"/>
              <a:t>Coordinator,		</a:t>
            </a:r>
            <a:r>
              <a:rPr lang="en-US" sz="2000" dirty="0" smtClean="0"/>
              <a:t>	Coordinator</a:t>
            </a:r>
            <a:r>
              <a:rPr lang="en-US" sz="2000" dirty="0"/>
              <a:t>, Student </a:t>
            </a:r>
            <a:r>
              <a:rPr lang="en-US" sz="2000" dirty="0" err="1"/>
              <a:t>AccessAbility</a:t>
            </a:r>
            <a:r>
              <a:rPr lang="en-US" sz="2000" dirty="0"/>
              <a:t> Centre</a:t>
            </a:r>
            <a:endParaRPr lang="en-US" sz="2000" dirty="0" smtClean="0"/>
          </a:p>
          <a:p>
            <a:pPr algn="l"/>
            <a:r>
              <a:rPr lang="en-US" sz="2000" dirty="0" smtClean="0"/>
              <a:t>Student </a:t>
            </a:r>
            <a:r>
              <a:rPr lang="en-US" sz="2000" dirty="0" err="1" smtClean="0"/>
              <a:t>AccessAbility</a:t>
            </a:r>
            <a:r>
              <a:rPr lang="en-US" sz="2000" dirty="0" smtClean="0"/>
              <a:t> Centre,  		Dawson College</a:t>
            </a:r>
          </a:p>
          <a:p>
            <a:pPr algn="l"/>
            <a:r>
              <a:rPr lang="en-US" sz="2000" dirty="0"/>
              <a:t>Dawson </a:t>
            </a:r>
            <a:r>
              <a:rPr lang="en-US" sz="2000" dirty="0" smtClean="0"/>
              <a:t>College				Research Associate, CRISPESH</a:t>
            </a:r>
          </a:p>
          <a:p>
            <a:pPr algn="l"/>
            <a:r>
              <a:rPr lang="en-US" sz="2000" dirty="0" smtClean="0"/>
              <a:t>Research</a:t>
            </a:r>
            <a:r>
              <a:rPr lang="en-US" sz="2000" dirty="0"/>
              <a:t> </a:t>
            </a:r>
            <a:r>
              <a:rPr lang="en-US" sz="2000" dirty="0" smtClean="0"/>
              <a:t>Associate, </a:t>
            </a:r>
          </a:p>
          <a:p>
            <a:pPr algn="l"/>
            <a:r>
              <a:rPr lang="en-US" sz="2000" dirty="0" err="1" smtClean="0"/>
              <a:t>Adaptech</a:t>
            </a:r>
            <a:r>
              <a:rPr lang="en-US" sz="2000" dirty="0" smtClean="0"/>
              <a:t> Research Network			</a:t>
            </a:r>
          </a:p>
          <a:p>
            <a:pPr algn="l"/>
            <a:endParaRPr lang="en-US" sz="4000" dirty="0" smtClean="0"/>
          </a:p>
          <a:p>
            <a:endParaRPr lang="en-US" sz="2000" b="1" i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CA" sz="4000" b="1" i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6930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i="1" dirty="0" smtClean="0"/>
              <a:t>In other words…</a:t>
            </a:r>
            <a:endParaRPr lang="en-CA" sz="66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6600" dirty="0" smtClean="0"/>
          </a:p>
          <a:p>
            <a:pPr marL="0" indent="0">
              <a:buNone/>
            </a:pPr>
            <a:r>
              <a:rPr lang="en-US" sz="6600" dirty="0" smtClean="0"/>
              <a:t>This is the new ‘normal’</a:t>
            </a:r>
          </a:p>
          <a:p>
            <a:pPr marL="0" indent="0">
              <a:buNone/>
            </a:pPr>
            <a:endParaRPr lang="en-US" sz="6600" dirty="0"/>
          </a:p>
          <a:p>
            <a:pPr marL="0" indent="0">
              <a:buNone/>
            </a:pPr>
            <a:r>
              <a:rPr lang="en-US" sz="4400" i="1" dirty="0" smtClean="0"/>
              <a:t>…along </a:t>
            </a:r>
            <a:r>
              <a:rPr lang="en-US" sz="4400" i="1" dirty="0"/>
              <a:t>with ADHD, Autism Spectrum </a:t>
            </a:r>
            <a:r>
              <a:rPr lang="en-US" sz="4400" i="1" dirty="0" smtClean="0"/>
              <a:t>Disorders </a:t>
            </a:r>
            <a:r>
              <a:rPr lang="en-US" sz="4400" i="1" dirty="0"/>
              <a:t>and Mental Health Disorders</a:t>
            </a:r>
            <a:endParaRPr lang="en-CA" sz="4400" i="1" dirty="0"/>
          </a:p>
          <a:p>
            <a:pPr marL="0" indent="0">
              <a:buNone/>
            </a:pPr>
            <a:endParaRPr lang="en-CA" sz="4400" dirty="0"/>
          </a:p>
        </p:txBody>
      </p:sp>
    </p:spTree>
    <p:extLst>
      <p:ext uri="{BB962C8B-B14F-4D97-AF65-F5344CB8AC3E}">
        <p14:creationId xmlns:p14="http://schemas.microsoft.com/office/powerpoint/2010/main" val="3137619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/>
              <a:t>How do we accommodate these students in the post-secondary milieu?</a:t>
            </a:r>
            <a:endParaRPr lang="en-CA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 smtClean="0"/>
              <a:t>Traditionally</a:t>
            </a:r>
            <a:r>
              <a:rPr lang="en-US" dirty="0" smtClean="0"/>
              <a:t>, individually targeted accommodations, such as: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Test accommodations (e.g. extended time, distraction-free environment)</a:t>
            </a:r>
          </a:p>
          <a:p>
            <a:r>
              <a:rPr lang="en-US" dirty="0" smtClean="0"/>
              <a:t>Note-takers</a:t>
            </a:r>
          </a:p>
          <a:p>
            <a:r>
              <a:rPr lang="en-US" dirty="0" smtClean="0"/>
              <a:t>Use of adaptive technologies</a:t>
            </a:r>
          </a:p>
          <a:p>
            <a:r>
              <a:rPr lang="en-US" dirty="0" smtClean="0"/>
              <a:t>Reduced </a:t>
            </a:r>
            <a:r>
              <a:rPr lang="en-US" dirty="0"/>
              <a:t>course </a:t>
            </a:r>
            <a:r>
              <a:rPr lang="en-US" dirty="0" smtClean="0"/>
              <a:t>load</a:t>
            </a:r>
          </a:p>
          <a:p>
            <a:r>
              <a:rPr lang="en-US" dirty="0" smtClean="0"/>
              <a:t>Strategic learning interventions </a:t>
            </a:r>
          </a:p>
          <a:p>
            <a:pPr marL="0" indent="0">
              <a:buNone/>
            </a:pPr>
            <a:endParaRPr lang="en-US" dirty="0" smtClean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740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lvl="0">
              <a:spcBef>
                <a:spcPts val="480"/>
              </a:spcBef>
            </a:pPr>
            <a:r>
              <a:rPr lang="en-US" b="1" i="1" dirty="0">
                <a:solidFill>
                  <a:schemeClr val="tx2"/>
                </a:solidFill>
                <a:ea typeface="Calibri"/>
                <a:cs typeface="Calibri"/>
                <a:sym typeface="Calibri"/>
              </a:rPr>
              <a:t>Universal Design for </a:t>
            </a:r>
            <a:r>
              <a:rPr lang="en-US" b="1" i="1" dirty="0" smtClean="0">
                <a:solidFill>
                  <a:schemeClr val="tx2"/>
                </a:solidFill>
                <a:ea typeface="Calibri"/>
                <a:cs typeface="Calibri"/>
                <a:sym typeface="Calibri"/>
              </a:rPr>
              <a:t>Learning, the New Frontier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UDL </a:t>
            </a:r>
            <a:r>
              <a:rPr lang="en-US" i="1" dirty="0" smtClean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  <a:sym typeface="Calibri"/>
              </a:rPr>
              <a:t>changes</a:t>
            </a:r>
            <a:r>
              <a:rPr lang="en-US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the learning environment </a:t>
            </a:r>
            <a:endParaRPr lang="en-US" dirty="0" smtClean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marL="0" indent="0">
              <a:buNone/>
            </a:pPr>
            <a:endParaRPr lang="en-US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r>
              <a:rPr lang="en-US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Implemented in design phase</a:t>
            </a:r>
          </a:p>
          <a:p>
            <a:r>
              <a:rPr lang="en-US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Beneficial </a:t>
            </a:r>
            <a:r>
              <a:rPr lang="en-US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to all </a:t>
            </a:r>
            <a:endParaRPr lang="en-US" dirty="0" smtClean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r>
              <a:rPr lang="en-US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Multiple means of </a:t>
            </a:r>
          </a:p>
          <a:p>
            <a:pPr lvl="7"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 Representation</a:t>
            </a:r>
          </a:p>
          <a:p>
            <a:pPr lvl="7"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 Action and Expression</a:t>
            </a:r>
          </a:p>
          <a:p>
            <a:pPr lvl="7"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2800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Engagement</a:t>
            </a:r>
            <a:r>
              <a:rPr lang="en-US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/>
            </a:r>
            <a:br>
              <a:rPr lang="en-US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</a:b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89376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 smtClean="0">
                <a:solidFill>
                  <a:schemeClr val="tx2"/>
                </a:solidFill>
              </a:rPr>
              <a:t>Teaching Strategies – UDL Focus</a:t>
            </a:r>
            <a:endParaRPr lang="en-CA" b="1" i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Express openness to diversity</a:t>
            </a:r>
          </a:p>
          <a:p>
            <a:endParaRPr lang="en-US" sz="3600" dirty="0" smtClean="0"/>
          </a:p>
          <a:p>
            <a:r>
              <a:rPr lang="en-US" sz="3600" dirty="0" smtClean="0"/>
              <a:t>Great variety among learners (rate of learning)</a:t>
            </a:r>
          </a:p>
          <a:p>
            <a:endParaRPr lang="en-US" sz="3600" dirty="0" smtClean="0"/>
          </a:p>
          <a:p>
            <a:r>
              <a:rPr lang="en-US" sz="3600" dirty="0" smtClean="0"/>
              <a:t>Variety of presentation styles</a:t>
            </a:r>
          </a:p>
          <a:p>
            <a:endParaRPr lang="en-US" sz="3600" dirty="0"/>
          </a:p>
          <a:p>
            <a:r>
              <a:rPr lang="en-US" sz="3600" dirty="0" smtClean="0"/>
              <a:t>Separate </a:t>
            </a:r>
            <a:r>
              <a:rPr lang="en-US" sz="3600" dirty="0"/>
              <a:t>the </a:t>
            </a:r>
            <a:r>
              <a:rPr lang="en-US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‘how’ </a:t>
            </a:r>
            <a:r>
              <a:rPr lang="en-US" sz="3600" dirty="0"/>
              <a:t>from the </a:t>
            </a:r>
            <a:r>
              <a:rPr lang="en-US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‘what’ </a:t>
            </a:r>
            <a:endParaRPr lang="en-CA" sz="3600" dirty="0"/>
          </a:p>
          <a:p>
            <a:endParaRPr lang="en-CA" sz="3600" dirty="0"/>
          </a:p>
        </p:txBody>
      </p:sp>
    </p:spTree>
    <p:extLst>
      <p:ext uri="{BB962C8B-B14F-4D97-AF65-F5344CB8AC3E}">
        <p14:creationId xmlns:p14="http://schemas.microsoft.com/office/powerpoint/2010/main" val="36651322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55575"/>
            <a:ext cx="10515600" cy="1325563"/>
          </a:xfrm>
        </p:spPr>
        <p:txBody>
          <a:bodyPr>
            <a:normAutofit/>
          </a:bodyPr>
          <a:lstStyle/>
          <a:p>
            <a:r>
              <a:rPr lang="en-US" sz="6000" b="1" i="1" dirty="0" smtClean="0"/>
              <a:t>Rx: UDL, Some Strategies</a:t>
            </a:r>
            <a:endParaRPr lang="en-CA" sz="6000" b="1" i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39788" y="1433513"/>
            <a:ext cx="5157787" cy="423862"/>
          </a:xfrm>
        </p:spPr>
        <p:txBody>
          <a:bodyPr>
            <a:noAutofit/>
          </a:bodyPr>
          <a:lstStyle/>
          <a:p>
            <a:r>
              <a:rPr lang="en-US" sz="2800" dirty="0" smtClean="0"/>
              <a:t>Challenge</a:t>
            </a:r>
            <a:endParaRPr lang="en-CA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839788" y="1857375"/>
            <a:ext cx="5157787" cy="4332288"/>
          </a:xfrm>
        </p:spPr>
        <p:txBody>
          <a:bodyPr>
            <a:normAutofit/>
          </a:bodyPr>
          <a:lstStyle/>
          <a:p>
            <a:endParaRPr lang="en-US" sz="2600" dirty="0" smtClean="0"/>
          </a:p>
          <a:p>
            <a:r>
              <a:rPr lang="en-US" sz="2600" dirty="0" smtClean="0"/>
              <a:t>Spelling</a:t>
            </a:r>
          </a:p>
          <a:p>
            <a:pPr marL="0" indent="0">
              <a:buNone/>
            </a:pPr>
            <a:endParaRPr lang="en-US" sz="2600" dirty="0" smtClean="0"/>
          </a:p>
          <a:p>
            <a:endParaRPr lang="en-US" sz="2600" dirty="0" smtClean="0"/>
          </a:p>
          <a:p>
            <a:r>
              <a:rPr lang="en-US" sz="2600" dirty="0" smtClean="0"/>
              <a:t>Expressive language (writing)</a:t>
            </a:r>
          </a:p>
          <a:p>
            <a:endParaRPr lang="en-US" sz="2600" dirty="0" smtClean="0"/>
          </a:p>
          <a:p>
            <a:pPr marL="0" indent="0">
              <a:buNone/>
            </a:pPr>
            <a:endParaRPr lang="en-US" sz="2600" dirty="0" smtClean="0"/>
          </a:p>
          <a:p>
            <a:r>
              <a:rPr lang="en-US" sz="2600" dirty="0"/>
              <a:t>R</a:t>
            </a:r>
            <a:r>
              <a:rPr lang="en-US" sz="2600" dirty="0" smtClean="0"/>
              <a:t>eceptive language (reading)</a:t>
            </a:r>
          </a:p>
          <a:p>
            <a:endParaRPr lang="en-US" dirty="0" smtClean="0"/>
          </a:p>
          <a:p>
            <a:endParaRPr lang="en-CA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6133306" y="1357313"/>
            <a:ext cx="5086350" cy="50006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Response</a:t>
            </a:r>
            <a:endParaRPr lang="en-CA" sz="280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6133306" y="1857375"/>
            <a:ext cx="5222082" cy="433228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en-US" sz="26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2600" dirty="0" smtClean="0"/>
              <a:t>Lexicon of terms in a digital format (smart-phone)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6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600" dirty="0"/>
              <a:t>U</a:t>
            </a:r>
            <a:r>
              <a:rPr lang="en-US" sz="2600" dirty="0" smtClean="0"/>
              <a:t>se of technology e.g. writing software, voice-to-text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6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2600" dirty="0" smtClean="0"/>
              <a:t>Documents in e-format, text-to-speech software</a:t>
            </a:r>
          </a:p>
        </p:txBody>
      </p:sp>
    </p:spTree>
    <p:extLst>
      <p:ext uri="{BB962C8B-B14F-4D97-AF65-F5344CB8AC3E}">
        <p14:creationId xmlns:p14="http://schemas.microsoft.com/office/powerpoint/2010/main" val="10034745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Rx: UDL, Some Clinical </a:t>
            </a:r>
            <a:r>
              <a:rPr lang="en-US" b="1" i="1" dirty="0" smtClean="0"/>
              <a:t>Strategies  </a:t>
            </a:r>
            <a:r>
              <a:rPr lang="en-US" i="1" dirty="0" smtClean="0"/>
              <a:t>contd.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/>
              <a:t>Challenge</a:t>
            </a:r>
            <a:endParaRPr lang="en-CA" sz="2800" dirty="0"/>
          </a:p>
          <a:p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600" dirty="0"/>
              <a:t>A</a:t>
            </a:r>
            <a:r>
              <a:rPr lang="en-US" sz="2600" dirty="0" smtClean="0"/>
              <a:t>uditory processing</a:t>
            </a:r>
          </a:p>
          <a:p>
            <a:endParaRPr lang="en-US" sz="2600" dirty="0"/>
          </a:p>
          <a:p>
            <a:r>
              <a:rPr lang="en-US" sz="2600" dirty="0"/>
              <a:t>Processing </a:t>
            </a:r>
            <a:r>
              <a:rPr lang="en-US" sz="2600" dirty="0" smtClean="0"/>
              <a:t>speed</a:t>
            </a:r>
          </a:p>
          <a:p>
            <a:pPr marL="0" indent="0">
              <a:buNone/>
            </a:pPr>
            <a:r>
              <a:rPr lang="en-US" sz="2600" dirty="0" smtClean="0"/>
              <a:t> </a:t>
            </a:r>
          </a:p>
          <a:p>
            <a:r>
              <a:rPr lang="en-US" sz="2600" dirty="0" smtClean="0"/>
              <a:t>Elevated anxiety</a:t>
            </a:r>
            <a:endParaRPr lang="en-CA" sz="2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9512" y="1676401"/>
            <a:ext cx="5183188" cy="823912"/>
          </a:xfrm>
        </p:spPr>
        <p:txBody>
          <a:bodyPr/>
          <a:lstStyle/>
          <a:p>
            <a:r>
              <a:rPr lang="en-US" sz="2800" dirty="0" smtClean="0"/>
              <a:t>Response</a:t>
            </a:r>
          </a:p>
          <a:p>
            <a:endParaRPr lang="en-CA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US" sz="2600" dirty="0" smtClean="0"/>
              <a:t>Appropriate acoustics, face-to-face communication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US" sz="2600" dirty="0" smtClean="0"/>
              <a:t>Gradually decrease extended time, provide materials in advance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US" sz="2400" dirty="0"/>
              <a:t>Practice </a:t>
            </a:r>
            <a:r>
              <a:rPr lang="en-US" sz="2400" dirty="0" smtClean="0"/>
              <a:t>tests, metacognition, opportunities for clarification</a:t>
            </a:r>
            <a:endParaRPr lang="en-US" sz="2600" dirty="0" smtClean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836347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Application of UDL in </a:t>
            </a:r>
            <a:r>
              <a:rPr lang="en-US" b="1" dirty="0"/>
              <a:t>Y</a:t>
            </a:r>
            <a:r>
              <a:rPr lang="en-US" b="1" dirty="0" smtClean="0"/>
              <a:t>our Setting</a:t>
            </a:r>
            <a:endParaRPr lang="en-CA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Other Challenges</a:t>
            </a:r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Responses</a:t>
            </a:r>
            <a:endParaRPr lang="en-CA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311348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CA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Carey, B.M. et.al. (2014) </a:t>
            </a:r>
            <a:r>
              <a:rPr lang="en-US" sz="2400" b="1" dirty="0" smtClean="0"/>
              <a:t>Meeting </a:t>
            </a:r>
            <a:r>
              <a:rPr lang="en-US" sz="2400" b="1" dirty="0"/>
              <a:t>the Needs of Students with </a:t>
            </a:r>
            <a:r>
              <a:rPr lang="en-US" sz="2400" b="1" dirty="0" smtClean="0"/>
              <a:t>Disabilities </a:t>
            </a:r>
            <a:r>
              <a:rPr lang="en-US" sz="2400" b="1" dirty="0"/>
              <a:t>in </a:t>
            </a:r>
            <a:r>
              <a:rPr lang="en-US" sz="2400" b="1" dirty="0" smtClean="0"/>
              <a:t>	Health-Related </a:t>
            </a:r>
            <a:r>
              <a:rPr lang="en-US" sz="2400" b="1" dirty="0"/>
              <a:t>Education </a:t>
            </a:r>
            <a:r>
              <a:rPr lang="en-US" sz="2400" b="1" dirty="0" smtClean="0"/>
              <a:t>Programs.  </a:t>
            </a:r>
            <a:r>
              <a:rPr lang="en-US" sz="2400" dirty="0" smtClean="0"/>
              <a:t>The Association of Higher Education 	and Disability (AHEAD)</a:t>
            </a:r>
          </a:p>
          <a:p>
            <a:pPr marL="0" indent="0">
              <a:buNone/>
            </a:pPr>
            <a:r>
              <a:rPr lang="en-US" sz="2400" dirty="0" smtClean="0"/>
              <a:t>Marks, B. (2014) </a:t>
            </a:r>
            <a:r>
              <a:rPr lang="en-US" sz="2400" b="1" dirty="0"/>
              <a:t>White Paper on Inclusion of Students with </a:t>
            </a:r>
            <a:r>
              <a:rPr lang="en-US" sz="2400" b="1" dirty="0" smtClean="0"/>
              <a:t>Disabilities </a:t>
            </a:r>
            <a:r>
              <a:rPr lang="en-US" sz="2400" b="1" dirty="0"/>
              <a:t>in </a:t>
            </a:r>
            <a:r>
              <a:rPr lang="en-US" sz="2400" b="1" dirty="0" smtClean="0"/>
              <a:t>	Nursing </a:t>
            </a:r>
            <a:r>
              <a:rPr lang="en-US" sz="2400" b="1" dirty="0"/>
              <a:t>Educational Programs for the California </a:t>
            </a:r>
            <a:r>
              <a:rPr lang="en-US" sz="2400" b="1" dirty="0" smtClean="0"/>
              <a:t>Committee </a:t>
            </a:r>
            <a:r>
              <a:rPr lang="en-US" sz="2400" b="1" dirty="0"/>
              <a:t>on </a:t>
            </a:r>
            <a:r>
              <a:rPr lang="en-US" sz="2400" b="1" dirty="0" smtClean="0"/>
              <a:t>	Employment </a:t>
            </a:r>
            <a:r>
              <a:rPr lang="en-US" sz="2400" b="1" dirty="0"/>
              <a:t>of People with Disabilities (CCEPD</a:t>
            </a:r>
            <a:r>
              <a:rPr lang="en-US" sz="2400" b="1" dirty="0" smtClean="0"/>
              <a:t>)</a:t>
            </a:r>
          </a:p>
          <a:p>
            <a:pPr marL="0" lvl="2" indent="0">
              <a:spcBef>
                <a:spcPts val="1000"/>
              </a:spcBef>
              <a:buNone/>
            </a:pPr>
            <a:r>
              <a:rPr lang="fr-CA" sz="2400" b="1" dirty="0"/>
              <a:t>CAST (Center for </a:t>
            </a:r>
            <a:r>
              <a:rPr lang="fr-CA" sz="2400" b="1" dirty="0" err="1"/>
              <a:t>Applied</a:t>
            </a:r>
            <a:r>
              <a:rPr lang="fr-CA" sz="2400" b="1" dirty="0"/>
              <a:t> </a:t>
            </a:r>
            <a:r>
              <a:rPr lang="fr-CA" sz="2400" b="1" dirty="0" err="1"/>
              <a:t>Special</a:t>
            </a:r>
            <a:r>
              <a:rPr lang="fr-CA" sz="2400" b="1" dirty="0"/>
              <a:t> </a:t>
            </a:r>
            <a:r>
              <a:rPr lang="fr-CA" sz="2400" b="1" dirty="0" err="1"/>
              <a:t>Technology</a:t>
            </a:r>
            <a:r>
              <a:rPr lang="fr-CA" sz="2400" b="1" dirty="0" smtClean="0"/>
              <a:t>) </a:t>
            </a:r>
            <a:r>
              <a:rPr lang="fr-CA" sz="2400" dirty="0" smtClean="0">
                <a:hlinkClick r:id="rId3"/>
              </a:rPr>
              <a:t>www.cast.org</a:t>
            </a:r>
            <a:r>
              <a:rPr lang="fr-CA" sz="2400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7162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10368"/>
            <a:ext cx="10515600" cy="1325563"/>
          </a:xfrm>
        </p:spPr>
        <p:txBody>
          <a:bodyPr/>
          <a:lstStyle/>
          <a:p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Thank-you!  </a:t>
            </a:r>
            <a:endParaRPr lang="en-CA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63725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i="1" dirty="0" smtClean="0"/>
              <a:t>Alice Havel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	C</a:t>
            </a:r>
            <a:r>
              <a:rPr lang="en-US" dirty="0" smtClean="0"/>
              <a:t>onsultant, Dawson College,                                                                              	Research Associate, </a:t>
            </a:r>
            <a:r>
              <a:rPr lang="en-US" dirty="0" err="1" smtClean="0"/>
              <a:t>Adaptech</a:t>
            </a:r>
            <a:r>
              <a:rPr lang="en-US" dirty="0" smtClean="0"/>
              <a:t> Research Network  	</a:t>
            </a:r>
            <a:r>
              <a:rPr lang="en-US" dirty="0" smtClean="0">
                <a:hlinkClick r:id="rId3"/>
              </a:rPr>
              <a:t>ahavel@dawsoncollege.qc.ca</a:t>
            </a:r>
            <a:r>
              <a:rPr lang="en-US" dirty="0" smtClean="0"/>
              <a:t> </a:t>
            </a:r>
          </a:p>
          <a:p>
            <a:pPr marL="0" indent="0">
              <a:lnSpc>
                <a:spcPct val="100000"/>
              </a:lnSpc>
              <a:buNone/>
            </a:pPr>
            <a:endParaRPr lang="en-US" dirty="0"/>
          </a:p>
          <a:p>
            <a:pPr marL="0" indent="0">
              <a:lnSpc>
                <a:spcPct val="100000"/>
              </a:lnSpc>
              <a:buNone/>
            </a:pPr>
            <a:r>
              <a:rPr lang="en-US" b="1" i="1" dirty="0" smtClean="0"/>
              <a:t>Susie Wileman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b="1" i="1" dirty="0"/>
              <a:t>	</a:t>
            </a:r>
            <a:r>
              <a:rPr lang="en-US" dirty="0" smtClean="0"/>
              <a:t>Coordinator, Student </a:t>
            </a:r>
            <a:r>
              <a:rPr lang="en-US" dirty="0" err="1" smtClean="0"/>
              <a:t>AccessAbility</a:t>
            </a:r>
            <a:r>
              <a:rPr lang="en-US" dirty="0" smtClean="0"/>
              <a:t> Centre, Dawson College, 	Research Associate, CRISPESH</a:t>
            </a:r>
            <a:r>
              <a:rPr lang="en-US" dirty="0"/>
              <a:t> </a:t>
            </a:r>
            <a:r>
              <a:rPr lang="en-US" dirty="0" smtClean="0">
                <a:hlinkClick r:id="rId4"/>
              </a:rPr>
              <a:t>swileman@dawsoncollege.qc.ca</a:t>
            </a:r>
            <a:r>
              <a:rPr lang="en-US" dirty="0" smtClean="0"/>
              <a:t> </a:t>
            </a:r>
            <a:endParaRPr lang="en-US" b="1" i="1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	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24999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6600" b="1" i="1" dirty="0" smtClean="0"/>
              <a:t>Where are we?</a:t>
            </a:r>
            <a:endParaRPr lang="en-CA" sz="6600" b="1" i="1" dirty="0"/>
          </a:p>
        </p:txBody>
      </p:sp>
      <p:pic>
        <p:nvPicPr>
          <p:cNvPr id="1026" name="Picture 2" descr="http://upload.wikimedia.org/wikipedia/commons/d/d6/Montreal2002.pn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1255" y="1933357"/>
            <a:ext cx="5600700" cy="435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705600" y="5270500"/>
            <a:ext cx="2407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alibri" panose="020F0502020204030204" pitchFamily="34" charset="0"/>
              <a:buChar char="←"/>
            </a:pPr>
            <a:r>
              <a:rPr lang="en-US" b="1" dirty="0" smtClean="0"/>
              <a:t>You are here</a:t>
            </a:r>
            <a:endParaRPr lang="en-CA" b="1" dirty="0"/>
          </a:p>
        </p:txBody>
      </p:sp>
    </p:spTree>
    <p:extLst>
      <p:ext uri="{BB962C8B-B14F-4D97-AF65-F5344CB8AC3E}">
        <p14:creationId xmlns:p14="http://schemas.microsoft.com/office/powerpoint/2010/main" val="90867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i="1" dirty="0" smtClean="0"/>
              <a:t>Why are we here?</a:t>
            </a:r>
            <a:endParaRPr lang="en-CA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000" dirty="0"/>
              <a:t>I</a:t>
            </a:r>
            <a:r>
              <a:rPr lang="en-US" sz="6000" dirty="0" smtClean="0"/>
              <a:t>nclusion </a:t>
            </a:r>
          </a:p>
          <a:p>
            <a:r>
              <a:rPr lang="en-US" sz="6000" dirty="0" smtClean="0"/>
              <a:t>Human Rights / legislation</a:t>
            </a:r>
          </a:p>
          <a:p>
            <a:r>
              <a:rPr lang="en-US" sz="6000" dirty="0" smtClean="0"/>
              <a:t>Social responsibility</a:t>
            </a:r>
          </a:p>
          <a:p>
            <a:r>
              <a:rPr lang="en-US" sz="6000" dirty="0" smtClean="0"/>
              <a:t>Under-exploited resource</a:t>
            </a:r>
          </a:p>
        </p:txBody>
      </p:sp>
    </p:spTree>
    <p:extLst>
      <p:ext uri="{BB962C8B-B14F-4D97-AF65-F5344CB8AC3E}">
        <p14:creationId xmlns:p14="http://schemas.microsoft.com/office/powerpoint/2010/main" val="1966589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Shape 344"/>
          <p:cNvSpPr txBox="1">
            <a:spLocks noGrp="1"/>
          </p:cNvSpPr>
          <p:nvPr>
            <p:ph type="title"/>
          </p:nvPr>
        </p:nvSpPr>
        <p:spPr>
          <a:xfrm>
            <a:off x="1881763" y="302962"/>
            <a:ext cx="7619999" cy="639900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chemeClr val="dk2"/>
              </a:buClr>
              <a:buSzPct val="25000"/>
            </a:pPr>
            <a:r>
              <a:rPr lang="en-US" sz="5400" b="1" i="1" dirty="0">
                <a:solidFill>
                  <a:schemeClr val="dk2"/>
                </a:solidFill>
                <a:rtl val="0"/>
              </a:rPr>
              <a:t>Why </a:t>
            </a:r>
            <a:r>
              <a:rPr lang="en-US" sz="5400" b="1" i="1" dirty="0" smtClean="0">
                <a:solidFill>
                  <a:schemeClr val="dk2"/>
                </a:solidFill>
                <a:rtl val="0"/>
              </a:rPr>
              <a:t>now</a:t>
            </a:r>
            <a:r>
              <a:rPr lang="en-US" sz="5400" b="1" i="1" dirty="0">
                <a:solidFill>
                  <a:schemeClr val="dk2"/>
                </a:solidFill>
                <a:rtl val="0"/>
              </a:rPr>
              <a:t>?</a:t>
            </a:r>
          </a:p>
        </p:txBody>
      </p:sp>
      <p:pic>
        <p:nvPicPr>
          <p:cNvPr id="345" name="Shape 3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87941" y="1915393"/>
            <a:ext cx="5607622" cy="4230312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Shape 346"/>
          <p:cNvSpPr txBox="1"/>
          <p:nvPr/>
        </p:nvSpPr>
        <p:spPr>
          <a:xfrm>
            <a:off x="2752217" y="1147879"/>
            <a:ext cx="5879099" cy="646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algn="ctr">
              <a:buClr>
                <a:schemeClr val="dk1"/>
              </a:buClr>
              <a:buSzPct val="25000"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Evolution of students with disabilities in the post- secondary </a:t>
            </a:r>
          </a:p>
          <a:p>
            <a:pPr algn="ctr">
              <a:buClr>
                <a:schemeClr val="dk1"/>
              </a:buClr>
              <a:buSzPct val="25000"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in Quebec 2007-2013 (Comité interordres, 2013)</a:t>
            </a:r>
          </a:p>
        </p:txBody>
      </p:sp>
      <p:sp>
        <p:nvSpPr>
          <p:cNvPr id="347" name="Shape 347"/>
          <p:cNvSpPr txBox="1"/>
          <p:nvPr/>
        </p:nvSpPr>
        <p:spPr>
          <a:xfrm>
            <a:off x="2235201" y="1917918"/>
            <a:ext cx="652743" cy="403700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8000</a:t>
            </a:r>
          </a:p>
          <a:p>
            <a:pPr>
              <a:lnSpc>
                <a:spcPct val="150000"/>
              </a:lnSpc>
              <a:spcBef>
                <a:spcPts val="200"/>
              </a:spcBef>
              <a:buClr>
                <a:schemeClr val="dk1"/>
              </a:buClr>
              <a:buSzPct val="25000"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7000</a:t>
            </a:r>
          </a:p>
          <a:p>
            <a:pPr>
              <a:lnSpc>
                <a:spcPct val="150000"/>
              </a:lnSpc>
              <a:spcBef>
                <a:spcPts val="200"/>
              </a:spcBef>
              <a:buClr>
                <a:schemeClr val="dk1"/>
              </a:buClr>
              <a:buSzPct val="25000"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6000</a:t>
            </a:r>
          </a:p>
          <a:p>
            <a:pPr>
              <a:lnSpc>
                <a:spcPct val="150000"/>
              </a:lnSpc>
              <a:spcBef>
                <a:spcPts val="200"/>
              </a:spcBef>
              <a:buClr>
                <a:schemeClr val="dk1"/>
              </a:buClr>
              <a:buSzPct val="25000"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5000</a:t>
            </a:r>
          </a:p>
          <a:p>
            <a:pPr>
              <a:lnSpc>
                <a:spcPct val="150000"/>
              </a:lnSpc>
              <a:spcBef>
                <a:spcPts val="200"/>
              </a:spcBef>
              <a:buClr>
                <a:schemeClr val="dk1"/>
              </a:buClr>
              <a:buSzPct val="25000"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4000</a:t>
            </a:r>
          </a:p>
          <a:p>
            <a:pPr>
              <a:lnSpc>
                <a:spcPct val="150000"/>
              </a:lnSpc>
              <a:spcBef>
                <a:spcPts val="200"/>
              </a:spcBef>
              <a:buClr>
                <a:schemeClr val="dk1"/>
              </a:buClr>
              <a:buSzPct val="25000"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3000</a:t>
            </a:r>
          </a:p>
          <a:p>
            <a:pPr>
              <a:lnSpc>
                <a:spcPct val="150000"/>
              </a:lnSpc>
              <a:spcBef>
                <a:spcPts val="200"/>
              </a:spcBef>
              <a:buClr>
                <a:schemeClr val="dk1"/>
              </a:buClr>
              <a:buSzPct val="25000"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2000</a:t>
            </a:r>
          </a:p>
          <a:p>
            <a:pPr>
              <a:lnSpc>
                <a:spcPct val="150000"/>
              </a:lnSpc>
              <a:spcBef>
                <a:spcPts val="200"/>
              </a:spcBef>
              <a:buClr>
                <a:schemeClr val="dk1"/>
              </a:buClr>
              <a:buSzPct val="25000"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1000</a:t>
            </a:r>
          </a:p>
          <a:p>
            <a:pPr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Clr>
                <a:schemeClr val="dk1"/>
              </a:buClr>
              <a:buSzPct val="25000"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      0</a:t>
            </a:r>
          </a:p>
        </p:txBody>
      </p:sp>
      <p:sp>
        <p:nvSpPr>
          <p:cNvPr id="348" name="Shape 348"/>
          <p:cNvSpPr txBox="1"/>
          <p:nvPr/>
        </p:nvSpPr>
        <p:spPr>
          <a:xfrm>
            <a:off x="3327164" y="6199853"/>
            <a:ext cx="4729180" cy="33855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2007-08  2008-09  2009-10  2010-11 2011-12 2012-13 </a:t>
            </a:r>
          </a:p>
        </p:txBody>
      </p:sp>
      <p:sp>
        <p:nvSpPr>
          <p:cNvPr id="349" name="Shape 349"/>
          <p:cNvSpPr txBox="1"/>
          <p:nvPr/>
        </p:nvSpPr>
        <p:spPr>
          <a:xfrm>
            <a:off x="8498340" y="1922717"/>
            <a:ext cx="1639819" cy="20467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      </a:t>
            </a: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AD(H</a:t>
            </a: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)</a:t>
            </a: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D,</a:t>
            </a:r>
          </a:p>
          <a:p>
            <a:pPr>
              <a:buClr>
                <a:schemeClr val="dk1"/>
              </a:buClr>
              <a:buSzPct val="25000"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     Mental Health,</a:t>
            </a:r>
          </a:p>
          <a:p>
            <a:pPr>
              <a:buClr>
                <a:schemeClr val="dk1"/>
              </a:buClr>
              <a:buSzPct val="25000"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     LD, ASD</a:t>
            </a:r>
          </a:p>
          <a:p>
            <a:pPr>
              <a:buClr>
                <a:srgbClr val="000000"/>
              </a:buClr>
            </a:pP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  <a:p>
            <a:pPr>
              <a:buClr>
                <a:schemeClr val="dk1"/>
              </a:buClr>
              <a:buSzPct val="25000"/>
            </a:pP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      </a:t>
            </a: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Sensory,</a:t>
            </a:r>
          </a:p>
          <a:p>
            <a:pPr>
              <a:buClr>
                <a:schemeClr val="dk1"/>
              </a:buClr>
              <a:buSzPct val="25000"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     motor or</a:t>
            </a:r>
          </a:p>
          <a:p>
            <a:pPr>
              <a:buClr>
                <a:schemeClr val="dk1"/>
              </a:buClr>
              <a:buSzPct val="25000"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     neurological</a:t>
            </a:r>
          </a:p>
          <a:p>
            <a:pPr>
              <a:buClr>
                <a:schemeClr val="dk1"/>
              </a:buClr>
              <a:buSzPct val="25000"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     impairments</a:t>
            </a:r>
          </a:p>
          <a:p>
            <a:pPr>
              <a:buClr>
                <a:srgbClr val="000000"/>
              </a:buClr>
            </a:pP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</p:txBody>
      </p:sp>
      <p:sp>
        <p:nvSpPr>
          <p:cNvPr id="350" name="Shape 350"/>
          <p:cNvSpPr/>
          <p:nvPr/>
        </p:nvSpPr>
        <p:spPr>
          <a:xfrm>
            <a:off x="8615940" y="1999103"/>
            <a:ext cx="114941" cy="1281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</p:txBody>
      </p:sp>
      <p:sp>
        <p:nvSpPr>
          <p:cNvPr id="351" name="Shape 351"/>
          <p:cNvSpPr/>
          <p:nvPr/>
        </p:nvSpPr>
        <p:spPr>
          <a:xfrm>
            <a:off x="8608764" y="2821900"/>
            <a:ext cx="103194" cy="15280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263398477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000" b="1" i="1" dirty="0" smtClean="0"/>
              <a:t>As service providers and educators we’re concerned about the:</a:t>
            </a:r>
            <a:endParaRPr lang="en-CA" sz="60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sz="4800" dirty="0" smtClean="0"/>
          </a:p>
          <a:p>
            <a:r>
              <a:rPr lang="en-US" sz="4800" dirty="0" smtClean="0"/>
              <a:t>Consumers </a:t>
            </a:r>
            <a:r>
              <a:rPr lang="en-US" sz="4800" dirty="0"/>
              <a:t>of health / medical </a:t>
            </a:r>
            <a:r>
              <a:rPr lang="en-US" sz="4800" dirty="0" smtClean="0"/>
              <a:t>services (including us)!</a:t>
            </a:r>
            <a:endParaRPr lang="en-US" sz="4800" dirty="0"/>
          </a:p>
          <a:p>
            <a:r>
              <a:rPr lang="en-US" sz="4800" dirty="0"/>
              <a:t>Professional </a:t>
            </a:r>
            <a:r>
              <a:rPr lang="en-US" sz="4800" dirty="0" smtClean="0"/>
              <a:t>Associations (certification)</a:t>
            </a:r>
            <a:endParaRPr lang="en-US" sz="4800" dirty="0"/>
          </a:p>
          <a:p>
            <a:r>
              <a:rPr lang="en-US" sz="4800" dirty="0"/>
              <a:t>E</a:t>
            </a:r>
            <a:r>
              <a:rPr lang="en-US" sz="4800" dirty="0" smtClean="0"/>
              <a:t>mployment sector </a:t>
            </a:r>
          </a:p>
          <a:p>
            <a:r>
              <a:rPr lang="en-US" sz="4800" dirty="0" smtClean="0"/>
              <a:t>Academic integrity of our institutions </a:t>
            </a:r>
          </a:p>
          <a:p>
            <a:r>
              <a:rPr lang="en-US" sz="4800" dirty="0" smtClean="0"/>
              <a:t>Students</a:t>
            </a:r>
          </a:p>
          <a:p>
            <a:pPr marL="0" indent="0">
              <a:buNone/>
            </a:pPr>
            <a:endParaRPr lang="en-CA" sz="4800" dirty="0"/>
          </a:p>
        </p:txBody>
      </p:sp>
    </p:spTree>
    <p:extLst>
      <p:ext uri="{BB962C8B-B14F-4D97-AF65-F5344CB8AC3E}">
        <p14:creationId xmlns:p14="http://schemas.microsoft.com/office/powerpoint/2010/main" val="3522424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49" y="127000"/>
            <a:ext cx="11287125" cy="2216150"/>
          </a:xfrm>
        </p:spPr>
        <p:txBody>
          <a:bodyPr>
            <a:normAutofit fontScale="90000"/>
          </a:bodyPr>
          <a:lstStyle/>
          <a:p>
            <a:r>
              <a:rPr lang="en-US" sz="6000" b="1" i="1" dirty="0" smtClean="0"/>
              <a:t/>
            </a:r>
            <a:br>
              <a:rPr lang="en-US" sz="6000" b="1" i="1" dirty="0" smtClean="0"/>
            </a:br>
            <a:r>
              <a:rPr lang="en-US" sz="6000" b="1" i="1" dirty="0" smtClean="0"/>
              <a:t>Learning Disabilities  (LD)</a:t>
            </a:r>
            <a:br>
              <a:rPr lang="en-US" sz="6000" b="1" i="1" dirty="0" smtClean="0"/>
            </a:br>
            <a:r>
              <a:rPr lang="en-US" sz="4000" dirty="0" smtClean="0"/>
              <a:t>Diverse group of disorders</a:t>
            </a:r>
            <a:br>
              <a:rPr lang="en-US" sz="4000" dirty="0" smtClean="0"/>
            </a:br>
            <a:r>
              <a:rPr lang="en-US" sz="4000" dirty="0"/>
              <a:t>May include difficulties with underlying cognitive </a:t>
            </a:r>
            <a:r>
              <a:rPr lang="en-US" sz="4000" dirty="0" smtClean="0"/>
              <a:t>processes </a:t>
            </a:r>
            <a:r>
              <a:rPr lang="en-US" sz="4000" dirty="0"/>
              <a:t/>
            </a:r>
            <a:br>
              <a:rPr lang="en-US" sz="4000" dirty="0"/>
            </a:br>
            <a:endParaRPr lang="en-CA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76311" y="2574925"/>
            <a:ext cx="5181600" cy="435133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400" dirty="0" smtClean="0"/>
              <a:t>Visual processing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3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3400" dirty="0"/>
              <a:t>Auditory processing </a:t>
            </a:r>
            <a:endParaRPr lang="en-US" sz="3400" dirty="0" smtClean="0"/>
          </a:p>
          <a:p>
            <a:pPr>
              <a:buFont typeface="Wingdings" panose="05000000000000000000" pitchFamily="2" charset="2"/>
              <a:buChar char="Ø"/>
            </a:pPr>
            <a:endParaRPr lang="en-US" sz="3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3400" dirty="0"/>
              <a:t>Speed of processing </a:t>
            </a:r>
            <a:endParaRPr lang="en-US" sz="3400" dirty="0" smtClean="0"/>
          </a:p>
          <a:p>
            <a:pPr>
              <a:buFont typeface="Wingdings" panose="05000000000000000000" pitchFamily="2" charset="2"/>
              <a:buChar char="Ø"/>
            </a:pPr>
            <a:endParaRPr lang="en-US" sz="3400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2578100"/>
            <a:ext cx="5181600" cy="4351338"/>
          </a:xfrm>
        </p:spPr>
        <p:txBody>
          <a:bodyPr/>
          <a:lstStyle/>
          <a:p>
            <a:pPr lvl="1">
              <a:buFont typeface="Wingdings" panose="05000000000000000000" pitchFamily="2" charset="2"/>
              <a:buChar char="Ø"/>
            </a:pPr>
            <a:r>
              <a:rPr lang="en-US" sz="3000" dirty="0"/>
              <a:t>Perceptual and quantitative reasoning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sz="30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3000" dirty="0"/>
              <a:t>Expressive and receptive language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sz="30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3000" dirty="0"/>
              <a:t>Executive functioning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0350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i="1" dirty="0" err="1" smtClean="0"/>
              <a:t>i.o.w.</a:t>
            </a:r>
            <a:r>
              <a:rPr lang="en-US" sz="6600" b="1" i="1" dirty="0" smtClean="0"/>
              <a:t> Learning Disabilities </a:t>
            </a:r>
            <a:endParaRPr lang="en-CA" sz="66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sz="4400" dirty="0" smtClean="0"/>
              <a:t>Effect the way in which an individual takes in, sorts, retrieves and expresses information</a:t>
            </a:r>
          </a:p>
          <a:p>
            <a:endParaRPr lang="en-CA" sz="4400" dirty="0" smtClean="0"/>
          </a:p>
          <a:p>
            <a:r>
              <a:rPr lang="en-US" sz="4400" dirty="0"/>
              <a:t>N</a:t>
            </a:r>
            <a:r>
              <a:rPr lang="en-US" sz="4400" dirty="0" smtClean="0"/>
              <a:t>eurologically based</a:t>
            </a:r>
          </a:p>
          <a:p>
            <a:endParaRPr lang="en-US" sz="4400" dirty="0" smtClean="0"/>
          </a:p>
          <a:p>
            <a:r>
              <a:rPr lang="en-US" sz="4400" dirty="0" smtClean="0"/>
              <a:t>Intrinsic to the individual</a:t>
            </a:r>
          </a:p>
          <a:p>
            <a:endParaRPr lang="en-US" sz="4400" dirty="0" smtClean="0"/>
          </a:p>
          <a:p>
            <a:r>
              <a:rPr lang="en-US" sz="4400" dirty="0" smtClean="0"/>
              <a:t>Don’t go away over time</a:t>
            </a:r>
          </a:p>
          <a:p>
            <a:endParaRPr lang="en-US" sz="4400" dirty="0" smtClean="0"/>
          </a:p>
          <a:p>
            <a:r>
              <a:rPr lang="en-US" sz="4400" dirty="0" smtClean="0"/>
              <a:t>Compensated by strategies</a:t>
            </a:r>
          </a:p>
          <a:p>
            <a:endParaRPr lang="en-US" sz="4400" dirty="0" smtClean="0"/>
          </a:p>
        </p:txBody>
      </p:sp>
    </p:spTree>
    <p:extLst>
      <p:ext uri="{BB962C8B-B14F-4D97-AF65-F5344CB8AC3E}">
        <p14:creationId xmlns:p14="http://schemas.microsoft.com/office/powerpoint/2010/main" val="148247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467" y="1"/>
            <a:ext cx="11530739" cy="1825624"/>
          </a:xfrm>
        </p:spPr>
        <p:txBody>
          <a:bodyPr>
            <a:noAutofit/>
          </a:bodyPr>
          <a:lstStyle/>
          <a:p>
            <a:r>
              <a:rPr lang="en-US" sz="6200" b="1" i="1" dirty="0" smtClean="0"/>
              <a:t>Learning Disabilities can look like…</a:t>
            </a:r>
            <a:endParaRPr lang="en-CA" sz="62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763250" cy="4860925"/>
          </a:xfrm>
        </p:spPr>
        <p:txBody>
          <a:bodyPr>
            <a:normAutofit/>
          </a:bodyPr>
          <a:lstStyle/>
          <a:p>
            <a:r>
              <a:rPr lang="en-US" sz="3600" dirty="0" smtClean="0"/>
              <a:t>Lower intelligence</a:t>
            </a:r>
          </a:p>
          <a:p>
            <a:endParaRPr lang="en-US" sz="3600" dirty="0" smtClean="0"/>
          </a:p>
          <a:p>
            <a:r>
              <a:rPr lang="en-US" sz="3600" dirty="0" smtClean="0"/>
              <a:t>Lack of motivation</a:t>
            </a:r>
          </a:p>
          <a:p>
            <a:endParaRPr lang="en-US" sz="3600" dirty="0" smtClean="0"/>
          </a:p>
          <a:p>
            <a:r>
              <a:rPr lang="en-US" sz="3600" dirty="0" smtClean="0"/>
              <a:t>Anxiety</a:t>
            </a:r>
          </a:p>
          <a:p>
            <a:endParaRPr lang="en-US" sz="3600" dirty="0" smtClean="0"/>
          </a:p>
          <a:p>
            <a:r>
              <a:rPr lang="en-US" sz="3600" dirty="0"/>
              <a:t>Fatigue (due to cognitive effort)</a:t>
            </a:r>
            <a:endParaRPr lang="en-US" sz="3600" dirty="0" smtClean="0"/>
          </a:p>
          <a:p>
            <a:pPr marL="0" indent="0">
              <a:buNone/>
            </a:pPr>
            <a:endParaRPr lang="en-CA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6908" y="2867819"/>
            <a:ext cx="2913042" cy="3134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05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i="1" dirty="0" smtClean="0"/>
              <a:t>However, students with LD</a:t>
            </a:r>
            <a:endParaRPr lang="en-CA" sz="60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By definition, have average to above average intelligence </a:t>
            </a:r>
          </a:p>
          <a:p>
            <a:pPr marL="0" indent="0">
              <a:buNone/>
            </a:pPr>
            <a:r>
              <a:rPr lang="en-US" sz="1400" dirty="0"/>
              <a:t>	</a:t>
            </a:r>
            <a:r>
              <a:rPr lang="en-US" sz="1400" dirty="0" smtClean="0"/>
              <a:t>						Brinkerhoff &amp; Banerjee (2011)</a:t>
            </a:r>
          </a:p>
          <a:p>
            <a:endParaRPr lang="en-US" dirty="0" smtClean="0"/>
          </a:p>
          <a:p>
            <a:r>
              <a:rPr lang="en-US" dirty="0" smtClean="0"/>
              <a:t>Frequently good problem-solvers</a:t>
            </a:r>
          </a:p>
          <a:p>
            <a:endParaRPr lang="en-US" dirty="0" smtClean="0"/>
          </a:p>
          <a:p>
            <a:r>
              <a:rPr lang="en-US" dirty="0" smtClean="0"/>
              <a:t>Generally motivated</a:t>
            </a:r>
          </a:p>
          <a:p>
            <a:endParaRPr lang="en-US" dirty="0" smtClean="0"/>
          </a:p>
          <a:p>
            <a:r>
              <a:rPr lang="en-US" dirty="0" smtClean="0"/>
              <a:t>Can be gifted  (e.g. Major Award Winners)</a:t>
            </a: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1317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1592</TotalTime>
  <Words>505</Words>
  <Application>Microsoft Office PowerPoint</Application>
  <PresentationFormat>Custom</PresentationFormat>
  <Paragraphs>174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2015 Joint Congress on Medical Imaging and Radiation Science  Clinical Integration of Students with Learning Disabilities</vt:lpstr>
      <vt:lpstr>Where are we?</vt:lpstr>
      <vt:lpstr>Why are we here?</vt:lpstr>
      <vt:lpstr>Why now?</vt:lpstr>
      <vt:lpstr>As service providers and educators we’re concerned about the:</vt:lpstr>
      <vt:lpstr> Learning Disabilities  (LD) Diverse group of disorders May include difficulties with underlying cognitive processes  </vt:lpstr>
      <vt:lpstr>i.o.w. Learning Disabilities </vt:lpstr>
      <vt:lpstr>Learning Disabilities can look like…</vt:lpstr>
      <vt:lpstr>However, students with LD</vt:lpstr>
      <vt:lpstr>In other words…</vt:lpstr>
      <vt:lpstr>How do we accommodate these students in the post-secondary milieu?</vt:lpstr>
      <vt:lpstr>Universal Design for Learning, the New Frontier</vt:lpstr>
      <vt:lpstr>Teaching Strategies – UDL Focus</vt:lpstr>
      <vt:lpstr>Rx: UDL, Some Strategies</vt:lpstr>
      <vt:lpstr>Rx: UDL, Some Clinical Strategies  contd.</vt:lpstr>
      <vt:lpstr>Application of UDL in Your Setting</vt:lpstr>
      <vt:lpstr>References</vt:lpstr>
      <vt:lpstr>Thank-you!  </vt:lpstr>
    </vt:vector>
  </TitlesOfParts>
  <Company>Dawson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2015 Joint Congress on Medical Imaging and Radiation Science</dc:title>
  <dc:creator>Susan Wileman</dc:creator>
  <cp:lastModifiedBy>Admin</cp:lastModifiedBy>
  <cp:revision>67</cp:revision>
  <cp:lastPrinted>2015-05-15T20:23:01Z</cp:lastPrinted>
  <dcterms:created xsi:type="dcterms:W3CDTF">2015-04-27T20:04:57Z</dcterms:created>
  <dcterms:modified xsi:type="dcterms:W3CDTF">2017-12-05T19:45:52Z</dcterms:modified>
</cp:coreProperties>
</file>