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6"/>
  </p:notesMasterIdLst>
  <p:handoutMasterIdLst>
    <p:handoutMasterId r:id="rId17"/>
  </p:handoutMasterIdLst>
  <p:sldIdLst>
    <p:sldId id="416" r:id="rId2"/>
    <p:sldId id="283" r:id="rId3"/>
    <p:sldId id="417" r:id="rId4"/>
    <p:sldId id="419" r:id="rId5"/>
    <p:sldId id="401" r:id="rId6"/>
    <p:sldId id="402" r:id="rId7"/>
    <p:sldId id="421" r:id="rId8"/>
    <p:sldId id="423" r:id="rId9"/>
    <p:sldId id="412" r:id="rId10"/>
    <p:sldId id="415" r:id="rId11"/>
    <p:sldId id="411" r:id="rId12"/>
    <p:sldId id="422" r:id="rId13"/>
    <p:sldId id="413" r:id="rId14"/>
    <p:sldId id="275" r:id="rId15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4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Catherine S. Fichten, Dr." initials="CSFD" lastIdx="1" clrIdx="2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40AA56-C820-717D-7160-CCAF6A6707C4}" v="10" dt="2022-10-26T04:23:05.766"/>
    <p1510:client id="{B6EFFE2E-1135-526F-F89F-DD74E90AAE84}" v="32" dt="2022-10-26T01:59:12.131"/>
    <p1510:client id="{C72C288E-49AB-B5EC-7785-87AF44BA894A}" v="3" dt="2022-10-26T14:25:34.449"/>
    <p1510:client id="{FC6BD7B5-8D03-31E4-FDFA-AC21336C3E37}" v="33" dt="2022-10-26T01:27:14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2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8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680600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37626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495401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4165"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en-US" sz="18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will</a:t>
            </a:r>
            <a:r>
              <a:rPr lang="en-US" sz="18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</a:t>
            </a:r>
            <a:r>
              <a:rPr lang="en-US" sz="18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en-US" sz="18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following</a:t>
            </a:r>
            <a:r>
              <a:rPr lang="en-US" sz="18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questions.</a:t>
            </a: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contributors to sleep and well-being during the COVID-19 era? </a:t>
            </a: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contributors to sleep and well-being during the return to face-to-face teaching, learning, and working? </a:t>
            </a: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impacts of the remote learning period on the current face-to-face experience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96530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30910" y="-4458"/>
            <a:ext cx="11410214" cy="2212975"/>
          </a:xfrm>
        </p:spPr>
        <p:txBody>
          <a:bodyPr anchor="ctr"/>
          <a:lstStyle/>
          <a:p>
            <a:pPr algn="ctr"/>
            <a:r>
              <a:rPr lang="en-US" sz="3400" dirty="0">
                <a:solidFill>
                  <a:srgbClr val="0033CC"/>
                </a:solidFill>
                <a:effectLst/>
                <a:latin typeface="Arial"/>
                <a:cs typeface="Arial"/>
              </a:rPr>
              <a:t>Sleep Quality in Post-Secondary Populations with and Without Disabilities</a:t>
            </a:r>
            <a:endParaRPr lang="en-US" altLang="en-US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213718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" y="5595369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6D4B5F-D210-2854-F0DF-FE56B6189208}"/>
              </a:ext>
            </a:extLst>
          </p:cNvPr>
          <p:cNvSpPr txBox="1"/>
          <p:nvPr/>
        </p:nvSpPr>
        <p:spPr>
          <a:xfrm>
            <a:off x="530352" y="2591513"/>
            <a:ext cx="11410213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800" spc="-5" dirty="0">
                <a:solidFill>
                  <a:srgbClr val="0033CC"/>
                </a:solidFill>
                <a:latin typeface="Arial"/>
                <a:cs typeface="Arial"/>
              </a:rPr>
              <a:t>Samantha Wing &amp; Georgiana Costin</a:t>
            </a:r>
            <a:endParaRPr lang="en-US" dirty="0">
              <a:ea typeface="Tahoma" pitchFamily="34" charset="0"/>
            </a:endParaRPr>
          </a:p>
          <a:p>
            <a:pPr algn="ctr"/>
            <a:endParaRPr lang="en-US" sz="3200" spc="-5" dirty="0">
              <a:solidFill>
                <a:srgbClr val="0033CC"/>
              </a:solidFill>
              <a:latin typeface="Arial"/>
              <a:cs typeface="Arial"/>
            </a:endParaRPr>
          </a:p>
          <a:p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Presentation to the Adaptech and the Sleep and Aging Lab Groups</a:t>
            </a:r>
          </a:p>
          <a:p>
            <a:pPr algn="ctr"/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October, 26, 2022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14A634-1747-8583-308E-9C712CB0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036" y="5645577"/>
            <a:ext cx="1810669" cy="566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92E7E2-6046-367B-6CE4-CA1049211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466" y="5511946"/>
            <a:ext cx="3648536" cy="1051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925731-FFE0-2857-4A0A-0DF0AA4A1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3738" y="5473350"/>
            <a:ext cx="1752752" cy="739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187486-9A15-4330-B55D-5984D0EDE3B0}"/>
              </a:ext>
            </a:extLst>
          </p:cNvPr>
          <p:cNvSpPr txBox="1"/>
          <p:nvPr/>
        </p:nvSpPr>
        <p:spPr>
          <a:xfrm>
            <a:off x="54561" y="0"/>
            <a:ext cx="11762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Wing, S., &amp; Costin, G. (2022, October 26). Sleep quality in post-secondary populations with and without disabilities [Invited speakers]. </a:t>
            </a:r>
            <a:r>
              <a:rPr lang="en-US" sz="1800" dirty="0" err="1"/>
              <a:t>Adaptech</a:t>
            </a:r>
            <a:r>
              <a:rPr lang="en-US" sz="1800" dirty="0"/>
              <a:t> and the Sleep and Aging Lab Groups, Montreal, QC, Canada. </a:t>
            </a:r>
          </a:p>
        </p:txBody>
      </p:sp>
    </p:spTree>
    <p:extLst>
      <p:ext uri="{BB962C8B-B14F-4D97-AF65-F5344CB8AC3E}">
        <p14:creationId xmlns:p14="http://schemas.microsoft.com/office/powerpoint/2010/main" val="22930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67" y="197827"/>
            <a:ext cx="10972800" cy="68421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Phase 1: Focus Groups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8366" y="1192475"/>
            <a:ext cx="11440433" cy="4888200"/>
          </a:xfrm>
        </p:spPr>
        <p:txBody>
          <a:bodyPr/>
          <a:lstStyle/>
          <a:p>
            <a:pPr marL="361315" indent="-361315"/>
            <a:r>
              <a:rPr lang="en-US">
                <a:solidFill>
                  <a:srgbClr val="234F77"/>
                </a:solidFill>
              </a:rPr>
              <a:t>Questions</a:t>
            </a:r>
          </a:p>
          <a:p>
            <a:pPr marL="628008" lvl="1" indent="-361315"/>
            <a:r>
              <a:rPr lang="en-US">
                <a:solidFill>
                  <a:srgbClr val="234F77"/>
                </a:solidFill>
              </a:rPr>
              <a:t>Positive &amp; negative contributors to sleep &amp; well-being</a:t>
            </a:r>
          </a:p>
          <a:p>
            <a:pPr marL="894701" lvl="2" indent="-361315"/>
            <a:r>
              <a:rPr lang="en-US">
                <a:solidFill>
                  <a:srgbClr val="234F77"/>
                </a:solidFill>
              </a:rPr>
              <a:t>During the Covid-19 era </a:t>
            </a:r>
          </a:p>
          <a:p>
            <a:pPr marL="894701" lvl="2" indent="-361315"/>
            <a:r>
              <a:rPr lang="en-US">
                <a:solidFill>
                  <a:srgbClr val="234F77"/>
                </a:solidFill>
              </a:rPr>
              <a:t>During the return to face-to-face teaching, learning and working,</a:t>
            </a:r>
          </a:p>
          <a:p>
            <a:pPr marL="894701" lvl="2" indent="-361315"/>
            <a:r>
              <a:rPr lang="en-US">
                <a:solidFill>
                  <a:srgbClr val="234F77"/>
                </a:solidFill>
              </a:rPr>
              <a:t>Impact of the remote learning period on face-to-face experiences </a:t>
            </a:r>
          </a:p>
          <a:p>
            <a:pPr marL="628008" lvl="1" indent="-361315"/>
            <a:r>
              <a:rPr lang="en-US">
                <a:solidFill>
                  <a:srgbClr val="234F77"/>
                </a:solidFill>
              </a:rPr>
              <a:t>Responses will be coded </a:t>
            </a:r>
          </a:p>
          <a:p>
            <a:pPr marL="894701" lvl="2" indent="-361315"/>
            <a:r>
              <a:rPr lang="en-US">
                <a:solidFill>
                  <a:srgbClr val="234F77"/>
                </a:solidFill>
              </a:rPr>
              <a:t>Used to formulate Phase 2 open-ended LimeSurvey questions </a:t>
            </a:r>
          </a:p>
          <a:p>
            <a:pPr marL="628008" lvl="1" indent="-361315"/>
            <a:endParaRPr lang="en-US" sz="2400">
              <a:solidFill>
                <a:srgbClr val="234F77"/>
              </a:solidFill>
            </a:endParaRPr>
          </a:p>
          <a:p>
            <a:pPr marL="361315" indent="-361315"/>
            <a:endParaRPr lang="en-US" baseline="30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E797B-B683-E5AD-6686-72D60B2093CD}"/>
              </a:ext>
            </a:extLst>
          </p:cNvPr>
          <p:cNvSpPr txBox="1"/>
          <p:nvPr/>
        </p:nvSpPr>
        <p:spPr>
          <a:xfrm>
            <a:off x="628073" y="6419273"/>
            <a:ext cx="1089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7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EB7E543-DDE9-4199-89B4-BFD1F72ED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732" y="4913303"/>
            <a:ext cx="2051757" cy="11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2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E38C-A05E-4652-9210-7F78E583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0074"/>
            <a:ext cx="10972800" cy="68421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Phase 2: </a:t>
            </a:r>
            <a:r>
              <a:rPr lang="en-US" err="1">
                <a:latin typeface="Arial"/>
                <a:cs typeface="Arial"/>
              </a:rPr>
              <a:t>LimeSurvey</a:t>
            </a:r>
            <a:r>
              <a:rPr lang="en-US">
                <a:latin typeface="Arial"/>
                <a:cs typeface="Arial"/>
              </a:rPr>
              <a:t>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1D5A7-E25D-41A6-AFA0-D7126E1A87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35548"/>
            <a:ext cx="11286836" cy="4888200"/>
          </a:xfrm>
        </p:spPr>
        <p:txBody>
          <a:bodyPr/>
          <a:lstStyle/>
          <a:p>
            <a:pPr marL="361315" indent="-361315">
              <a:spcBef>
                <a:spcPts val="2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Self-report: listing of participants' disabilities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>
              <a:spcBef>
                <a:spcPts val="2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Questionnaires &amp; questions that inquire about</a:t>
            </a:r>
          </a:p>
          <a:p>
            <a:pPr marL="627380" lvl="1" indent="-361315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Present: trait measures 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Gender, disability, personality, anxiety, distance from school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628650" indent="-360045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Past &amp; present evaluations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Sleep-related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Well-being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Chronobiology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Computer-related comfort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Open-ended questions</a:t>
            </a:r>
          </a:p>
          <a:p>
            <a:pPr marL="1161415" lvl="2" indent="-266700">
              <a:spcBef>
                <a:spcPts val="2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Family, work circumstances, health, topics from phase 1 focus groups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628015" lvl="1" indent="-514350"/>
            <a:endParaRPr lang="en-US">
              <a:solidFill>
                <a:srgbClr val="234F77"/>
              </a:solidFill>
            </a:endParaRPr>
          </a:p>
          <a:p>
            <a:pPr marL="361315" indent="-361315"/>
            <a:endParaRPr lang="en-US">
              <a:solidFill>
                <a:srgbClr val="234F77"/>
              </a:solidFill>
            </a:endParaRPr>
          </a:p>
          <a:p>
            <a:pPr marL="361315" indent="-361315"/>
            <a:endParaRPr lang="en-US">
              <a:solidFill>
                <a:srgbClr val="234F77"/>
              </a:solidFill>
            </a:endParaRPr>
          </a:p>
          <a:p>
            <a:pPr marL="361315" indent="-361315"/>
            <a:endParaRPr lang="en-US">
              <a:solidFill>
                <a:srgbClr val="234F77"/>
              </a:solidFill>
            </a:endParaRPr>
          </a:p>
          <a:p>
            <a:pPr marL="361315" indent="-361315"/>
            <a:endParaRPr lang="en-US">
              <a:solidFill>
                <a:srgbClr val="234F77"/>
              </a:solidFill>
            </a:endParaRPr>
          </a:p>
          <a:p>
            <a:pPr marL="361315" indent="-361315"/>
            <a:endParaRPr lang="en-US">
              <a:solidFill>
                <a:srgbClr val="234F77"/>
              </a:solidFill>
            </a:endParaRPr>
          </a:p>
          <a:p>
            <a:pPr marL="0" indent="0">
              <a:buNone/>
            </a:pPr>
            <a:endParaRPr lang="en-US">
              <a:solidFill>
                <a:srgbClr val="234F77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DB756-D108-4771-ADD3-59086580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6E142-F141-41E3-94DB-E6762AB91797}"/>
              </a:ext>
            </a:extLst>
          </p:cNvPr>
          <p:cNvSpPr txBox="1"/>
          <p:nvPr/>
        </p:nvSpPr>
        <p:spPr>
          <a:xfrm>
            <a:off x="609600" y="6225009"/>
            <a:ext cx="10972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Tahoma"/>
                <a:ea typeface="Tahoma"/>
                <a:cs typeface="Tahoma"/>
              </a:rPr>
              <a:t>Banerjee, M., Lalor, A. R., Madaus, J. W., &amp; Brinckerhoff, L. C. (2020). A survey of postsecondary disability service websites post ADA AA: Recommendations for practitioners. Journal of Postsecondary Education and Disability, 33(3), 301-310.</a:t>
            </a:r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E5A3A7A-DBD3-FA96-9D4E-9AA999100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289" y="3860858"/>
            <a:ext cx="2743200" cy="12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48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572FE-29FA-7EB6-3268-4CB9DF4A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Quantitative Email Study: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3A98E-2C00-5B1F-7C20-930BAC815F5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1315" indent="-361315"/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Examine </a:t>
            </a:r>
          </a:p>
          <a:p>
            <a:pPr marL="628015" lvl="1" indent="-353695"/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"past" (remote learning/working) </a:t>
            </a:r>
          </a:p>
          <a:p>
            <a:pPr marL="628015" lvl="1" indent="-353695"/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"present" (in-person learning/working) </a:t>
            </a:r>
          </a:p>
          <a:p>
            <a:pPr marL="361315" indent="-361315">
              <a:buFont typeface="Arial"/>
              <a:buChar char="•"/>
            </a:pP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Identify</a:t>
            </a:r>
          </a:p>
          <a:p>
            <a:pPr marL="628015" lvl="1" indent="-353695">
              <a:buFont typeface="Arial"/>
              <a:buChar char="•"/>
            </a:pP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"Early birds" (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Morningness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)</a:t>
            </a:r>
          </a:p>
          <a:p>
            <a:pPr marL="628015" lvl="1" indent="-353695">
              <a:buFont typeface="Arial"/>
              <a:buChar char="•"/>
            </a:pP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"Night owls" (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Eveningness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)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/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Analyze how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morningness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/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eveningness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chronotypes impact individuals in different contexts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8C134-6FCC-AF54-6F61-C723BA3274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12</a:t>
            </a:fld>
            <a:endParaRPr lang="fr-FR" altLang="fr-FR"/>
          </a:p>
        </p:txBody>
      </p:sp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CB4EABF7-0BAC-D9DF-92BB-0144529DB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1" y="2657166"/>
            <a:ext cx="2221088" cy="17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0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8A395-DF66-47F8-A4CA-6DA5B6FCBC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98FAC-0888-4E07-9FD9-4D9CB001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44" y="273737"/>
            <a:ext cx="1121664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Qualitative Study: Hypotheses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6FA37-555A-4680-B2D7-B05603A23B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6092" y="1126960"/>
            <a:ext cx="11757363" cy="4888200"/>
          </a:xfrm>
        </p:spPr>
        <p:txBody>
          <a:bodyPr/>
          <a:lstStyle/>
          <a:p>
            <a:pPr marL="361315" indent="-361315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Research is primarily descriptive</a:t>
            </a:r>
          </a:p>
          <a:p>
            <a:pPr marL="361315" indent="-361315">
              <a:spcBef>
                <a:spcPts val="8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2: we predict that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individuals with</a:t>
            </a:r>
            <a:endParaRPr lang="en-US" sz="3200">
              <a:solidFill>
                <a:schemeClr val="accent1">
                  <a:lumMod val="50000"/>
                </a:schemeClr>
              </a:solidFill>
            </a:endParaRPr>
          </a:p>
          <a:p>
            <a:pPr marL="626745" lvl="1" indent="-2667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Those who score high on Neuroticism and Trait Anxiety </a:t>
            </a:r>
          </a:p>
          <a:p>
            <a:pPr marL="893445" lvl="2" indent="-264795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More sleep &amp; well-being problems both past &amp; present</a:t>
            </a:r>
          </a:p>
          <a:p>
            <a:pPr marL="626745" lvl="1" indent="-2667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Problem family situations (e.g., young children, elderly parents) </a:t>
            </a:r>
          </a:p>
          <a:p>
            <a:pPr marL="893445" lvl="2" indent="-266700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Better sleep and well-being during the present than the past</a:t>
            </a:r>
          </a:p>
          <a:p>
            <a:pPr marL="628015" lvl="1" indent="-514350">
              <a:spcBef>
                <a:spcPts val="800"/>
              </a:spcBef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High Extraversion will have worse scores during the past than the present</a:t>
            </a:r>
          </a:p>
          <a:p>
            <a:pPr marL="893445" lvl="2" indent="-264795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On sleep, depression, anxiety, quality of life</a:t>
            </a:r>
          </a:p>
          <a:p>
            <a:pPr marL="628015" lvl="1" indent="-514350"/>
            <a:endParaRPr lang="en-US" sz="2400"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indent="0">
              <a:buNone/>
            </a:pPr>
            <a:endParaRPr lang="en-US" sz="1800" dirty="0">
              <a:effectLst/>
              <a:ea typeface="Times New Roman" panose="02020603050405020304" pitchFamily="18" charset="0"/>
            </a:endParaRPr>
          </a:p>
          <a:p>
            <a:pPr marL="361315" indent="-36131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5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14</a:t>
            </a:fld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/>
              <a:t>Thank You! Questions?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8F63-B5F7-4F95-8D4C-3919C5C18C69}"/>
              </a:ext>
            </a:extLst>
          </p:cNvPr>
          <p:cNvSpPr txBox="1"/>
          <p:nvPr/>
        </p:nvSpPr>
        <p:spPr>
          <a:xfrm>
            <a:off x="5940742" y="1245551"/>
            <a:ext cx="580929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IN" sz="4000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3A16DD-EFAC-9B3C-3EC0-D8FD93EEF2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0" indent="0" algn="ctr">
              <a:buNone/>
            </a:pPr>
            <a:endParaRPr lang="en-US" sz="7500"/>
          </a:p>
          <a:p>
            <a:pPr marL="0" indent="0" algn="ctr">
              <a:buNone/>
            </a:pPr>
            <a:r>
              <a:rPr lang="en-US" sz="15000">
                <a:solidFill>
                  <a:srgbClr val="0033CC"/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30910" y="-4458"/>
            <a:ext cx="11410214" cy="2212975"/>
          </a:xfrm>
        </p:spPr>
        <p:txBody>
          <a:bodyPr anchor="ctr"/>
          <a:lstStyle/>
          <a:p>
            <a:pPr algn="ctr"/>
            <a:r>
              <a:rPr lang="en-US" sz="4000">
                <a:solidFill>
                  <a:srgbClr val="0033CC"/>
                </a:solidFill>
                <a:effectLst/>
                <a:latin typeface="Arial"/>
                <a:cs typeface="Arial"/>
              </a:rPr>
              <a:t>Research Team</a:t>
            </a:r>
            <a:endParaRPr lang="en-US" altLang="en-US" sz="4000" noProof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161902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" y="5595369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050071-0D2D-02FE-CD97-012A7352042B}"/>
              </a:ext>
            </a:extLst>
          </p:cNvPr>
          <p:cNvSpPr txBox="1"/>
          <p:nvPr/>
        </p:nvSpPr>
        <p:spPr>
          <a:xfrm>
            <a:off x="1981200" y="2208517"/>
            <a:ext cx="3218873" cy="28931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600">
                <a:solidFill>
                  <a:srgbClr val="0033CC"/>
                </a:solidFill>
              </a:rPr>
              <a:t>Fichten, Catherine</a:t>
            </a:r>
          </a:p>
          <a:p>
            <a:r>
              <a:rPr lang="en-US" sz="2600">
                <a:solidFill>
                  <a:srgbClr val="0033CC"/>
                </a:solidFill>
              </a:rPr>
              <a:t>Asuncion, Jennison</a:t>
            </a:r>
          </a:p>
          <a:p>
            <a:r>
              <a:rPr lang="en-US" sz="2600">
                <a:solidFill>
                  <a:srgbClr val="0033CC"/>
                </a:solidFill>
              </a:rPr>
              <a:t>Bailes, Sally</a:t>
            </a:r>
          </a:p>
          <a:p>
            <a:r>
              <a:rPr lang="en-US" sz="2600">
                <a:solidFill>
                  <a:srgbClr val="0033CC"/>
                </a:solidFill>
                <a:latin typeface="Tahoma"/>
                <a:ea typeface="Tahoma"/>
                <a:cs typeface="Arial"/>
              </a:rPr>
              <a:t>Costin, Georgiana</a:t>
            </a:r>
          </a:p>
          <a:p>
            <a:r>
              <a:rPr lang="en-US" sz="2600">
                <a:solidFill>
                  <a:srgbClr val="0033CC"/>
                </a:solidFill>
              </a:rPr>
              <a:t>Creti, Laura</a:t>
            </a:r>
          </a:p>
          <a:p>
            <a:r>
              <a:rPr lang="en-US" sz="2600">
                <a:solidFill>
                  <a:srgbClr val="0033CC"/>
                </a:solidFill>
              </a:rPr>
              <a:t>De Saedeleer, Sylvie</a:t>
            </a:r>
          </a:p>
          <a:p>
            <a:r>
              <a:rPr lang="en-US" sz="2600">
                <a:solidFill>
                  <a:srgbClr val="0033CC"/>
                </a:solidFill>
              </a:rPr>
              <a:t>Havel, Alice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6D4B5F-D210-2854-F0DF-FE56B6189208}"/>
              </a:ext>
            </a:extLst>
          </p:cNvPr>
          <p:cNvSpPr txBox="1"/>
          <p:nvPr/>
        </p:nvSpPr>
        <p:spPr>
          <a:xfrm>
            <a:off x="6950363" y="2323659"/>
            <a:ext cx="3519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33CC"/>
                </a:solidFill>
              </a:rPr>
              <a:t>Jorgensen, Mary</a:t>
            </a:r>
          </a:p>
          <a:p>
            <a:r>
              <a:rPr lang="en-US" sz="2600">
                <a:solidFill>
                  <a:srgbClr val="0033CC"/>
                </a:solidFill>
              </a:rPr>
              <a:t>Libman, Eva</a:t>
            </a:r>
          </a:p>
          <a:p>
            <a:r>
              <a:rPr lang="en-US" sz="2600">
                <a:solidFill>
                  <a:srgbClr val="0033CC"/>
                </a:solidFill>
              </a:rPr>
              <a:t>Paul, Louise</a:t>
            </a:r>
          </a:p>
          <a:p>
            <a:r>
              <a:rPr lang="en-US" sz="2600">
                <a:solidFill>
                  <a:srgbClr val="0033CC"/>
                </a:solidFill>
              </a:rPr>
              <a:t>Rizzo, Dorrie</a:t>
            </a:r>
          </a:p>
          <a:p>
            <a:r>
              <a:rPr lang="en-US" sz="2600">
                <a:solidFill>
                  <a:srgbClr val="0033CC"/>
                </a:solidFill>
              </a:rPr>
              <a:t>Wileman, Susie</a:t>
            </a:r>
          </a:p>
          <a:p>
            <a:r>
              <a:rPr lang="en-US" sz="2600">
                <a:solidFill>
                  <a:srgbClr val="0033CC"/>
                </a:solidFill>
              </a:rPr>
              <a:t>Wing, Sam</a:t>
            </a:r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14A634-1747-8583-308E-9C712CB0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036" y="5645577"/>
            <a:ext cx="1810669" cy="566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92E7E2-6046-367B-6CE4-CA1049211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466" y="5511946"/>
            <a:ext cx="3648536" cy="1051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925731-FFE0-2857-4A0A-0DF0AA4A1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3738" y="5473350"/>
            <a:ext cx="1752752" cy="7392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/>
              <a:t> Presentation Objectives</a:t>
            </a:r>
            <a:endParaRPr lang="en-US" noProof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72791" y="1183279"/>
            <a:ext cx="1189616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Questions to address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Goals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Methods </a:t>
            </a:r>
          </a:p>
          <a:p>
            <a:pPr lvl="1" indent="-353695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Qualitative study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1 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</a:t>
            </a:r>
          </a:p>
          <a:p>
            <a:pPr lvl="2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Hypotheses</a:t>
            </a:r>
          </a:p>
          <a:p>
            <a:pPr lvl="1" indent="-353695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Quantitative study</a:t>
            </a:r>
          </a:p>
        </p:txBody>
      </p:sp>
      <p:pic>
        <p:nvPicPr>
          <p:cNvPr id="6" name="Picture 2" descr="Decorative." title="Cartoon man checking off items on a checkl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7571" y="3610644"/>
            <a:ext cx="2882508" cy="200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423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653D1-3B2B-459C-B7B1-4B9D326984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3343D-525D-41BE-A144-2E423303D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8496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 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</a:b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Questions to Address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3D8DA-678D-4C17-8A9B-6F7F40F918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30908" y="1148844"/>
            <a:ext cx="11961092" cy="4888200"/>
          </a:xfrm>
        </p:spPr>
        <p:txBody>
          <a:bodyPr/>
          <a:lstStyle/>
          <a:p>
            <a:pPr marL="628650" lvl="1" indent="-355600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What has been the impact of Covid-19 sleep related experiences</a:t>
            </a:r>
          </a:p>
          <a:p>
            <a:pPr marL="894715" lvl="2" indent="-355600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On "back to face-to-face teaching, learning and working"</a:t>
            </a:r>
          </a:p>
          <a:p>
            <a:pPr marL="628650" lvl="1" indent="-355600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What are the positive and negative outcomes</a:t>
            </a:r>
          </a:p>
          <a:p>
            <a:pPr marL="882015" lvl="3" indent="-3429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For whom (gender, age, disability, group) </a:t>
            </a:r>
          </a:p>
          <a:p>
            <a:pPr marL="1158240" lvl="4" indent="-34290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Student, faculty, other staff</a:t>
            </a:r>
          </a:p>
          <a:p>
            <a:pPr marL="628650" lvl="1" indent="-355600" defTabSz="909638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Given "back to face-to-face" how can</a:t>
            </a:r>
          </a:p>
          <a:p>
            <a:pPr marL="894715" lvl="2" indent="-35560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Positive outcomes be maximized </a:t>
            </a:r>
          </a:p>
          <a:p>
            <a:pPr marL="895350" lvl="2" indent="-35687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Negative outcomes be mitigated </a:t>
            </a:r>
          </a:p>
          <a:p>
            <a:pPr marL="1828165" lvl="6" indent="-182245">
              <a:spcBef>
                <a:spcPts val="800"/>
              </a:spcBef>
              <a:buFont typeface="Wingdings 3"/>
              <a:buAutoNum type="arabicPeriod"/>
            </a:pPr>
            <a:endParaRPr lang="en-US" sz="150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6" name="Picture 6" descr="Icon&#10;&#10;Description automatically generated">
            <a:extLst>
              <a:ext uri="{FF2B5EF4-FFF2-40B4-BE49-F238E27FC236}">
                <a16:creationId xmlns:a16="http://schemas.microsoft.com/office/drawing/2014/main" id="{E837E5B5-AA4A-6C6B-20DB-7C3A11C5E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740" y="4790194"/>
            <a:ext cx="2406297" cy="139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3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197827"/>
            <a:ext cx="12122331" cy="684213"/>
          </a:xfrm>
        </p:spPr>
        <p:txBody>
          <a:bodyPr/>
          <a:lstStyle/>
          <a:p>
            <a:br>
              <a:rPr lang="en-US"/>
            </a:br>
            <a:r>
              <a:rPr lang="en-US">
                <a:latin typeface="Arial"/>
                <a:cs typeface="Arial"/>
              </a:rPr>
              <a:t>Goals</a:t>
            </a:r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6687" y="1081146"/>
            <a:ext cx="11961091" cy="4888200"/>
          </a:xfrm>
        </p:spPr>
        <p:txBody>
          <a:bodyPr/>
          <a:lstStyle/>
          <a:p>
            <a:pPr marL="361315" indent="-361315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Examine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 </a:t>
            </a:r>
            <a:endParaRPr lang="en-US"/>
          </a:p>
          <a:p>
            <a:pPr marL="628015" lvl="1" indent="-353695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"past" (remote learning) </a:t>
            </a:r>
          </a:p>
          <a:p>
            <a:pPr marL="628015" lvl="1" indent="-353695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"present" (face-to-face) </a:t>
            </a:r>
            <a:endParaRPr lang="en-US" sz="280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Identify </a:t>
            </a:r>
          </a:p>
          <a:p>
            <a:pPr marL="628015" lvl="1" indent="-353695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Profiles of those at risk for negative sleep and well-being</a:t>
            </a:r>
          </a:p>
          <a:p>
            <a:pPr marL="628015" lvl="1" indent="-353695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Factors 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1161415" lvl="3" indent="-293370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Associated with increased risk </a:t>
            </a:r>
          </a:p>
          <a:p>
            <a:pPr marL="1161415" lvl="3" indent="-293370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That are protective and/or enhance resilience</a:t>
            </a:r>
          </a:p>
          <a:p>
            <a:pPr marL="361315" indent="-361315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Develop recommendations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/>
            <a:endParaRPr lang="en-US" sz="32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33191B9-107E-3A7B-F8F1-C4FDFCE0B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5112046"/>
            <a:ext cx="2602089" cy="98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05576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Methods: Qualitative Study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096756"/>
            <a:ext cx="11566236" cy="4888200"/>
          </a:xfrm>
        </p:spPr>
        <p:txBody>
          <a:bodyPr/>
          <a:lstStyle/>
          <a:p>
            <a:pPr marL="361315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Three phases 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627380" lvl="1" indent="-36131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Individuals who were present </a:t>
            </a:r>
          </a:p>
          <a:p>
            <a:pPr marL="894080" lvl="2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During both remote and face-to-face learning</a:t>
            </a:r>
          </a:p>
          <a:p>
            <a:pPr marL="1160145" lvl="3" indent="-264795"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0: email study of focus group participants </a:t>
            </a:r>
          </a:p>
          <a:p>
            <a:pPr marL="1160145" lvl="3" indent="-264795"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1: consist of focus groups</a:t>
            </a:r>
          </a:p>
          <a:p>
            <a:pPr marL="1160145" lvl="3" indent="-264795"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2: LimeSurvey comprising validated questionnaires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We will study the following post-secondary groups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626745" lvl="1" indent="-35877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Students: (1) with (2) without disabilities </a:t>
            </a:r>
          </a:p>
          <a:p>
            <a:pPr marL="626745" lvl="1" indent="-35877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Faculty: (1) with (2) without disabilities </a:t>
            </a:r>
          </a:p>
          <a:p>
            <a:pPr marL="626745" lvl="1" indent="-358775"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Non-teaching staff: (1) with (2) without disabilities</a:t>
            </a:r>
          </a:p>
          <a:p>
            <a:pPr marL="361315" indent="-361315">
              <a:spcAft>
                <a:spcPts val="0"/>
              </a:spcAft>
            </a:pP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D07D-6745-6431-2E66-49EAF24FD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Phase 0: Email Study - 1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90C2A-3D5B-BDBA-30BD-4475D4AF5F0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2987" y="1150797"/>
            <a:ext cx="11548188" cy="4888200"/>
          </a:xfrm>
        </p:spPr>
        <p:txBody>
          <a:bodyPr/>
          <a:lstStyle/>
          <a:p>
            <a:pPr marL="361315" indent="-361315">
              <a:buFont typeface="Arial"/>
              <a:buChar char="•"/>
            </a:pPr>
            <a:r>
              <a:rPr lang="en-US" dirty="0">
                <a:solidFill>
                  <a:srgbClr val="234F77"/>
                </a:solidFill>
                <a:latin typeface="Arial"/>
                <a:cs typeface="Arial"/>
              </a:rPr>
              <a:t>Before the Zoom focus group</a:t>
            </a:r>
            <a:endParaRPr lang="en-US" dirty="0">
              <a:latin typeface="Arial"/>
              <a:cs typeface="Arial"/>
            </a:endParaRPr>
          </a:p>
          <a:p>
            <a:pPr marL="354013" lvl="1" indent="-354013">
              <a:buFont typeface="Arial"/>
              <a:buChar char="•"/>
            </a:pPr>
            <a:r>
              <a:rPr lang="en-US" sz="3600" dirty="0">
                <a:solidFill>
                  <a:srgbClr val="234F77"/>
                </a:solidFill>
                <a:latin typeface="Arial"/>
                <a:cs typeface="Arial"/>
              </a:rPr>
              <a:t>Participants will answer questions by email</a:t>
            </a:r>
          </a:p>
          <a:p>
            <a:pPr marL="625475" lvl="1" indent="-271463">
              <a:spcBef>
                <a:spcPts val="200"/>
              </a:spcBef>
              <a:buFont typeface="Arial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Quality of sleep during remote learning semester (10-point scale)</a:t>
            </a:r>
          </a:p>
          <a:p>
            <a:pPr marL="625475" lvl="1" indent="-271463">
              <a:spcBef>
                <a:spcPts val="200"/>
              </a:spcBef>
              <a:buFont typeface="Arial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Quality of sleep during in-person learning/working (10-point scale)</a:t>
            </a:r>
          </a:p>
          <a:p>
            <a:pPr marL="625475" lvl="1" indent="-271463">
              <a:spcBef>
                <a:spcPts val="200"/>
              </a:spcBef>
              <a:buFont typeface="Arial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5 Morningness/Eveningness q</a:t>
            </a:r>
            <a:r>
              <a:rPr lang="en-US" sz="2800" dirty="0">
                <a:solidFill>
                  <a:srgbClr val="234F77"/>
                </a:solidFill>
                <a:latin typeface="Arial"/>
                <a:cs typeface="Arial"/>
              </a:rPr>
              <a:t>uestions (</a:t>
            </a:r>
            <a:r>
              <a:rPr lang="en-US" sz="2800" dirty="0" err="1">
                <a:solidFill>
                  <a:srgbClr val="234F77"/>
                </a:solidFill>
                <a:latin typeface="Arial"/>
                <a:cs typeface="Arial"/>
              </a:rPr>
              <a:t>Chelminski</a:t>
            </a:r>
            <a:r>
              <a:rPr lang="en-US" sz="2800" dirty="0">
                <a:solidFill>
                  <a:srgbClr val="234F77"/>
                </a:solidFill>
                <a:latin typeface="Arial"/>
                <a:cs typeface="Arial"/>
              </a:rPr>
              <a:t> et </a:t>
            </a:r>
            <a:r>
              <a:rPr lang="en-US" sz="2800" dirty="0" err="1">
                <a:solidFill>
                  <a:srgbClr val="234F77"/>
                </a:solidFill>
                <a:latin typeface="Arial"/>
                <a:cs typeface="Arial"/>
              </a:rPr>
              <a:t>al.,2000</a:t>
            </a:r>
            <a:r>
              <a:rPr lang="en-US" sz="2800" dirty="0">
                <a:solidFill>
                  <a:srgbClr val="234F77"/>
                </a:solidFill>
                <a:latin typeface="Arial"/>
                <a:cs typeface="Arial"/>
              </a:rPr>
              <a:t>)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1161415" lvl="2" indent="-266700">
              <a:spcBef>
                <a:spcPts val="200"/>
              </a:spcBef>
              <a:buFont typeface="Arial"/>
              <a:buChar char="•"/>
            </a:pPr>
            <a:endParaRPr lang="en-US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</a:endParaRPr>
          </a:p>
          <a:p>
            <a:pPr marL="532765" lvl="2" indent="0">
              <a:buNone/>
            </a:pPr>
            <a:endParaRPr lang="en-US" sz="3600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  <a:latin typeface="Arial"/>
              <a:cs typeface="Arial"/>
            </a:endParaRPr>
          </a:p>
          <a:p>
            <a:pPr marL="532765" lvl="2" indent="0">
              <a:buNone/>
            </a:pPr>
            <a:endParaRPr lang="en-US" dirty="0">
              <a:solidFill>
                <a:srgbClr val="234F77"/>
              </a:solidFill>
              <a:latin typeface="Arial"/>
              <a:cs typeface="Arial"/>
            </a:endParaRPr>
          </a:p>
          <a:p>
            <a:pPr marL="627380" lvl="1" indent="-361315">
              <a:buFont typeface="Arial"/>
              <a:buChar char="•"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DAE26-5615-CFC8-25F4-351FA09F9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12815DA-A7DB-2212-D3E8-7BE49D0F0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605" y="4106972"/>
            <a:ext cx="2878238" cy="19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01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D07D-6745-6431-2E66-49EAF24FD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Phase 0: Email Study -2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90C2A-3D5B-BDBA-30BD-4475D4AF5F0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2987" y="1150797"/>
            <a:ext cx="11548188" cy="4888200"/>
          </a:xfrm>
        </p:spPr>
        <p:txBody>
          <a:bodyPr/>
          <a:lstStyle/>
          <a:p>
            <a:pPr marL="361315" indent="-361315">
              <a:buFont typeface="Arial,Sans-Serif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Hypothesis </a:t>
            </a:r>
          </a:p>
          <a:p>
            <a:pPr marL="628008" lvl="1" indent="-361315">
              <a:buFont typeface="Arial,Sans-Serif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Eveningness chronotypes will have significantly better sleep quality during the remote than the in-person semester</a:t>
            </a:r>
          </a:p>
          <a:p>
            <a:pPr marL="894701" lvl="2" indent="-361315">
              <a:buFont typeface="Arial,Sans-Serif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Especially true of students and faculty</a:t>
            </a:r>
          </a:p>
          <a:p>
            <a:pPr marL="628008" lvl="1" indent="-361315">
              <a:buFont typeface="Arial,Sans-Serif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Morningness chronotypes will have significantly better sleep quality during the in-person semester than eveningness chronotypes</a:t>
            </a:r>
          </a:p>
          <a:p>
            <a:pPr marL="894715" lvl="2" indent="0">
              <a:spcBef>
                <a:spcPts val="200"/>
              </a:spcBef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1161415" lvl="2" indent="-266700">
              <a:spcBef>
                <a:spcPts val="200"/>
              </a:spcBef>
              <a:buFont typeface="Arial"/>
              <a:buChar char="•"/>
            </a:pPr>
            <a:endParaRPr lang="en-US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</a:endParaRPr>
          </a:p>
          <a:p>
            <a:pPr marL="532765" lvl="2" indent="0">
              <a:buNone/>
            </a:pPr>
            <a:endParaRPr lang="en-US" sz="3600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</a:endParaRPr>
          </a:p>
          <a:p>
            <a:pPr marL="894080" lvl="2" indent="-361315">
              <a:buFont typeface="Arial"/>
              <a:buChar char="•"/>
            </a:pPr>
            <a:endParaRPr lang="en-US" sz="3600" dirty="0">
              <a:solidFill>
                <a:srgbClr val="234F77"/>
              </a:solidFill>
              <a:latin typeface="Arial"/>
              <a:cs typeface="Arial"/>
            </a:endParaRPr>
          </a:p>
          <a:p>
            <a:pPr marL="532765" lvl="2" indent="0">
              <a:buNone/>
            </a:pPr>
            <a:endParaRPr lang="en-US" dirty="0">
              <a:solidFill>
                <a:srgbClr val="234F77"/>
              </a:solidFill>
              <a:latin typeface="Arial"/>
              <a:cs typeface="Arial"/>
            </a:endParaRPr>
          </a:p>
          <a:p>
            <a:pPr marL="627380" lvl="1" indent="-361315">
              <a:buFont typeface="Arial"/>
              <a:buChar char="•"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DAE26-5615-CFC8-25F4-351FA09F9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85ACBDF-BAC5-9268-F180-2847591AC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783" y="4357757"/>
            <a:ext cx="2502061" cy="168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31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67" y="197827"/>
            <a:ext cx="10972800" cy="68421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Phase 1: Focus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8367" y="1192475"/>
            <a:ext cx="11301888" cy="4888200"/>
          </a:xfrm>
        </p:spPr>
        <p:txBody>
          <a:bodyPr/>
          <a:lstStyle/>
          <a:p>
            <a:pPr marL="361315" indent="-361315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Research Ethics Board Certificate obtained </a:t>
            </a:r>
          </a:p>
          <a:p>
            <a:pPr marL="361315" indent="-361315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6 Zoom sessions </a:t>
            </a:r>
          </a:p>
          <a:p>
            <a:pPr marL="720725" indent="-277495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60 minutes </a:t>
            </a:r>
          </a:p>
          <a:p>
            <a:pPr marL="720725" indent="-277495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6-10 individuals for each of the 3 groups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720725" lvl="1" indent="-277495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Prior to the focus group meeting </a:t>
            </a:r>
          </a:p>
          <a:p>
            <a:pPr marL="1080770" lvl="2" indent="-360045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Participants will be given the questions and the consent form</a:t>
            </a:r>
          </a:p>
          <a:p>
            <a:pPr marL="361315" indent="-361315"/>
            <a:endParaRPr lang="en-US" sz="2800" dirty="0">
              <a:solidFill>
                <a:srgbClr val="234F77"/>
              </a:solidFill>
            </a:endParaRPr>
          </a:p>
          <a:p>
            <a:pPr marL="361315" indent="-361315"/>
            <a:endParaRPr lang="en-US" baseline="30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915539A-9440-01C9-5A09-363F110E6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732" y="4913303"/>
            <a:ext cx="2051757" cy="11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254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839</Words>
  <Application>Microsoft Office PowerPoint</Application>
  <PresentationFormat>Widescreen</PresentationFormat>
  <Paragraphs>161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Arial,Sans-Serif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Sleep Quality in Post-Secondary Populations with and Without Disabilities</vt:lpstr>
      <vt:lpstr>Research Team</vt:lpstr>
      <vt:lpstr> Presentation Objectives</vt:lpstr>
      <vt:lpstr>  Questions to Address</vt:lpstr>
      <vt:lpstr> Goals</vt:lpstr>
      <vt:lpstr>Methods: Qualitative Study</vt:lpstr>
      <vt:lpstr>Phase 0: Email Study - 1</vt:lpstr>
      <vt:lpstr>Phase 0: Email Study -2</vt:lpstr>
      <vt:lpstr>Phase 1: Focus Groups</vt:lpstr>
      <vt:lpstr>Phase 1: Focus Groups (cont’d)</vt:lpstr>
      <vt:lpstr>Phase 2: LimeSurvey </vt:lpstr>
      <vt:lpstr>Quantitative Email Study: Goals</vt:lpstr>
      <vt:lpstr>Qualitative Study: Hypotheses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Mary Jorgensen</cp:lastModifiedBy>
  <cp:revision>104</cp:revision>
  <cp:lastPrinted>2021-03-18T20:01:37Z</cp:lastPrinted>
  <dcterms:created xsi:type="dcterms:W3CDTF">2020-11-13T18:45:37Z</dcterms:created>
  <dcterms:modified xsi:type="dcterms:W3CDTF">2022-11-03T13:20:37Z</dcterms:modified>
</cp:coreProperties>
</file>