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handoutMasterIdLst>
    <p:handoutMasterId r:id="rId14"/>
  </p:handoutMasterIdLst>
  <p:sldIdLst>
    <p:sldId id="416" r:id="rId2"/>
    <p:sldId id="283" r:id="rId3"/>
    <p:sldId id="417" r:id="rId4"/>
    <p:sldId id="409" r:id="rId5"/>
    <p:sldId id="401" r:id="rId6"/>
    <p:sldId id="402" r:id="rId7"/>
    <p:sldId id="412" r:id="rId8"/>
    <p:sldId id="415" r:id="rId9"/>
    <p:sldId id="411" r:id="rId10"/>
    <p:sldId id="413" r:id="rId11"/>
    <p:sldId id="275" r:id="rId12"/>
  </p:sldIdLst>
  <p:sldSz cx="12192000" cy="6858000"/>
  <p:notesSz cx="70104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1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  <p:cmAuthor id="2" name="Adaptech Research Network" initials="ARN" lastIdx="4" clrIdx="1">
    <p:extLst>
      <p:ext uri="{19B8F6BF-5375-455C-9EA6-DF929625EA0E}">
        <p15:presenceInfo xmlns:p15="http://schemas.microsoft.com/office/powerpoint/2012/main" userId="1d07d7e648b1b8db" providerId="Windows Live"/>
      </p:ext>
    </p:extLst>
  </p:cmAuthor>
  <p:cmAuthor id="3" name="Catherine S. Fichten, Dr." initials="CSFD" lastIdx="1" clrIdx="2">
    <p:extLst>
      <p:ext uri="{19B8F6BF-5375-455C-9EA6-DF929625EA0E}">
        <p15:presenceInfo xmlns:p15="http://schemas.microsoft.com/office/powerpoint/2012/main" userId="Catherine S. Fichten, Dr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5487" autoAdjust="0"/>
  </p:normalViewPr>
  <p:slideViewPr>
    <p:cSldViewPr snapToGrid="0">
      <p:cViewPr varScale="1">
        <p:scale>
          <a:sx n="70" d="100"/>
          <a:sy n="70" d="100"/>
        </p:scale>
        <p:origin x="316" y="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048" y="5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12" y="0"/>
            <a:ext cx="303859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8831584"/>
            <a:ext cx="3037401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12" y="8831584"/>
            <a:ext cx="3038595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002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5" y="4415791"/>
            <a:ext cx="5141597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002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9859" indent="-288408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53629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15081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76534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37985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99437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60889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22340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861CFD-ECC4-4857-B9A2-9B12CBA1AF94}" type="slidenum">
              <a:rPr lang="fr-CA" altLang="fr-FR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32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9859" indent="-288408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53629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15081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76534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37985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99437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60889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22340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861CFD-ECC4-4857-B9A2-9B12CBA1AF94}" type="slidenum">
              <a:rPr lang="fr-CA" altLang="fr-FR">
                <a:latin typeface="Tahoma" pitchFamily="34" charset="0"/>
              </a:rPr>
              <a:pPr>
                <a:spcBef>
                  <a:spcPct val="0"/>
                </a:spcBef>
              </a:pPr>
              <a:t>2</a:t>
            </a:fld>
            <a:endParaRPr lang="fr-CA" altLang="fr-FR" dirty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fr-CA" alt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85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4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105661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5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137626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6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667164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7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495401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04165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will</a:t>
            </a:r>
            <a:r>
              <a:rPr lang="en-US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ask</a:t>
            </a:r>
            <a: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</a:t>
            </a:r>
            <a:r>
              <a:rPr lang="en-US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following</a:t>
            </a:r>
            <a: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questions.</a:t>
            </a:r>
          </a:p>
          <a:p>
            <a:pPr marL="342900" marR="25146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469900" algn="l"/>
              </a:tabLst>
            </a:pPr>
            <a:r>
              <a:rPr lang="en-US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were  positive and negative contributors to sleep and well-being during the COVID-19 era?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5146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469900" algn="l"/>
              </a:tabLst>
            </a:pPr>
            <a:r>
              <a:rPr lang="en-US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were  positive and negative contributors to sleep and well-being during the return to face-to-face teaching, learning, and working?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5146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arenR"/>
              <a:tabLst>
                <a:tab pos="469900" algn="l"/>
              </a:tabLst>
            </a:pPr>
            <a:r>
              <a:rPr lang="en-US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were  positive and negative impacts of the remote learning period on the current face-to-face experience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8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965300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230910" y="-4458"/>
            <a:ext cx="11410214" cy="2212975"/>
          </a:xfrm>
        </p:spPr>
        <p:txBody>
          <a:bodyPr anchor="ctr"/>
          <a:lstStyle/>
          <a:p>
            <a:pPr algn="ctr"/>
            <a:r>
              <a:rPr lang="en-US" sz="3400" dirty="0">
                <a:solidFill>
                  <a:srgbClr val="0033CC"/>
                </a:solidFill>
                <a:effectLst/>
                <a:latin typeface="Arial"/>
                <a:cs typeface="Arial"/>
              </a:rPr>
              <a:t>Sleep Quality and Mental Health Among Post-Secondary Populations with and Without Disabilities: Learning From the Impacts of the Covid-19 Pandemic </a:t>
            </a:r>
            <a:endParaRPr lang="en-US" altLang="en-US" noProof="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1981200" y="2137182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dirty="0"/>
          </a:p>
        </p:txBody>
      </p:sp>
      <p:pic>
        <p:nvPicPr>
          <p:cNvPr id="4101" name="Picture 25" descr="Adaptech Research Network logo. Copyright is http://www.adaptech.org/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07" y="5595369"/>
            <a:ext cx="631825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F6D4B5F-D210-2854-F0DF-FE56B6189208}"/>
              </a:ext>
            </a:extLst>
          </p:cNvPr>
          <p:cNvSpPr txBox="1"/>
          <p:nvPr/>
        </p:nvSpPr>
        <p:spPr>
          <a:xfrm>
            <a:off x="530352" y="2591513"/>
            <a:ext cx="114102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spc="-5" dirty="0">
                <a:solidFill>
                  <a:srgbClr val="0033CC"/>
                </a:solidFill>
                <a:latin typeface="Arial"/>
                <a:cs typeface="Arial"/>
              </a:rPr>
              <a:t>Samantha Wing</a:t>
            </a:r>
          </a:p>
          <a:p>
            <a:pPr algn="ctr"/>
            <a:endParaRPr lang="en-US" sz="3200" spc="-5" dirty="0">
              <a:solidFill>
                <a:srgbClr val="0033CC"/>
              </a:solidFill>
              <a:latin typeface="Arial"/>
              <a:cs typeface="Arial"/>
            </a:endParaRPr>
          </a:p>
          <a:p>
            <a:r>
              <a:rPr lang="en-US" sz="3000" spc="-5" dirty="0">
                <a:solidFill>
                  <a:srgbClr val="0033CC"/>
                </a:solidFill>
                <a:latin typeface="Arial"/>
                <a:cs typeface="Arial"/>
              </a:rPr>
              <a:t>Presentation to the Adaptech and the Sleep and Aging </a:t>
            </a:r>
            <a:r>
              <a:rPr lang="en-US" sz="3000" spc="-5">
                <a:solidFill>
                  <a:srgbClr val="0033CC"/>
                </a:solidFill>
                <a:latin typeface="Arial"/>
                <a:cs typeface="Arial"/>
              </a:rPr>
              <a:t>Lab Groups</a:t>
            </a:r>
            <a:endParaRPr lang="en-US" sz="3000" spc="-5" dirty="0">
              <a:solidFill>
                <a:srgbClr val="0033CC"/>
              </a:solidFill>
              <a:latin typeface="Arial"/>
              <a:cs typeface="Arial"/>
            </a:endParaRPr>
          </a:p>
          <a:p>
            <a:pPr algn="ctr"/>
            <a:r>
              <a:rPr lang="en-US" sz="3200" spc="-5" dirty="0">
                <a:solidFill>
                  <a:srgbClr val="0033CC"/>
                </a:solidFill>
                <a:latin typeface="Arial"/>
                <a:cs typeface="Arial"/>
              </a:rPr>
              <a:t>September, 2022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F14A634-1747-8583-308E-9C712CB01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036" y="5645577"/>
            <a:ext cx="1810669" cy="566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92E7E2-6046-367B-6CE4-CA1049211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466" y="5511946"/>
            <a:ext cx="3648536" cy="10512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925731-FFE0-2857-4A0A-0DF0AA4A1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3738" y="5473350"/>
            <a:ext cx="1752752" cy="73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02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8A395-DF66-47F8-A4CA-6DA5B6FCBC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598FAC-0888-4E07-9FD9-4D9CB0017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844" y="273737"/>
            <a:ext cx="11216640" cy="68421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Hypotheses 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6FA37-555A-4680-B2D7-B05603A23B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96092" y="1126960"/>
            <a:ext cx="11757363" cy="4888200"/>
          </a:xfrm>
        </p:spPr>
        <p:txBody>
          <a:bodyPr/>
          <a:lstStyle/>
          <a:p>
            <a:pPr marL="361315" indent="-361315">
              <a:spcBef>
                <a:spcPts val="80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Research is primarily descriptive</a:t>
            </a:r>
          </a:p>
          <a:p>
            <a:pPr marL="361315" indent="-361315">
              <a:spcBef>
                <a:spcPts val="800"/>
              </a:spcBef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Phase 2: we predict that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ea typeface="Times New Roman" panose="02020603050405020304" pitchFamily="18" charset="0"/>
                <a:cs typeface="Arial"/>
              </a:rPr>
              <a:t>individuals with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  <a:p>
            <a:pPr marL="627063" lvl="1" indent="-266700">
              <a:spcBef>
                <a:spcPts val="8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ea typeface="Times New Roman" panose="02020603050405020304" pitchFamily="18" charset="0"/>
                <a:cs typeface="Arial"/>
              </a:rPr>
              <a:t>Disabilities &amp; those who score high on Neuroticism and Trait Anxiety </a:t>
            </a:r>
          </a:p>
          <a:p>
            <a:pPr marL="893763" lvl="2" indent="-265113">
              <a:spcBef>
                <a:spcPts val="8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ea typeface="Times New Roman" panose="02020603050405020304" pitchFamily="18" charset="0"/>
                <a:cs typeface="Arial"/>
              </a:rPr>
              <a:t>Will experience more sleep &amp; well-being problems both past &amp; present</a:t>
            </a:r>
          </a:p>
          <a:p>
            <a:pPr marL="627063" lvl="1" indent="-266700">
              <a:spcBef>
                <a:spcPts val="8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Problem family situations (e.g., young children, elderly parents) </a:t>
            </a:r>
          </a:p>
          <a:p>
            <a:pPr marL="895350" lvl="1" indent="-266700">
              <a:spcBef>
                <a:spcPts val="8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Will have better sleep and well-being during the present than the past</a:t>
            </a:r>
          </a:p>
          <a:p>
            <a:pPr marL="628015" lvl="1" indent="-514350">
              <a:spcBef>
                <a:spcPts val="800"/>
              </a:spcBef>
            </a:pP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High Extraversion will have worse scores during the past than the present</a:t>
            </a:r>
          </a:p>
          <a:p>
            <a:pPr marL="893763" lvl="2" indent="-265113">
              <a:spcBef>
                <a:spcPts val="8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On sleep, depression, anxiety, quality of life</a:t>
            </a:r>
          </a:p>
          <a:p>
            <a:pPr marL="628015" lvl="1" indent="-514350"/>
            <a:endParaRPr lang="en-US" sz="2400" dirty="0">
              <a:latin typeface="Arial"/>
              <a:ea typeface="Times New Roman" panose="02020603050405020304" pitchFamily="18" charset="0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361315" indent="-361315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735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sldNum" idx="12"/>
          </p:nvPr>
        </p:nvSpPr>
        <p:spPr>
          <a:xfrm>
            <a:off x="11037908" y="6333080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11</a:t>
            </a:fld>
            <a:endParaRPr dirty="0"/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Thank You! Questions?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858F63-B5F7-4F95-8D4C-3919C5C18C69}"/>
              </a:ext>
            </a:extLst>
          </p:cNvPr>
          <p:cNvSpPr txBox="1"/>
          <p:nvPr/>
        </p:nvSpPr>
        <p:spPr>
          <a:xfrm>
            <a:off x="5940742" y="1245551"/>
            <a:ext cx="5809298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IN" sz="40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63A16DD-EFAC-9B3C-3EC0-D8FD93EEF2E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marL="0" indent="0" algn="ctr">
              <a:buNone/>
            </a:pPr>
            <a:endParaRPr lang="en-US" sz="7500" dirty="0"/>
          </a:p>
          <a:p>
            <a:pPr marL="0" indent="0" algn="ctr">
              <a:buNone/>
            </a:pPr>
            <a:r>
              <a:rPr lang="en-US" sz="15000" dirty="0">
                <a:solidFill>
                  <a:srgbClr val="0033CC"/>
                </a:solidFill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230910" y="-4458"/>
            <a:ext cx="11410214" cy="2212975"/>
          </a:xfrm>
        </p:spPr>
        <p:txBody>
          <a:bodyPr anchor="ctr"/>
          <a:lstStyle/>
          <a:p>
            <a:pPr algn="ctr"/>
            <a:r>
              <a:rPr lang="en-US" sz="4000" dirty="0">
                <a:solidFill>
                  <a:srgbClr val="0033CC"/>
                </a:solidFill>
                <a:effectLst/>
                <a:latin typeface="Arial"/>
                <a:cs typeface="Arial"/>
              </a:rPr>
              <a:t>Research Team</a:t>
            </a:r>
            <a:endParaRPr lang="en-US" altLang="en-US" sz="4000" noProof="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1981200" y="1619022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dirty="0"/>
          </a:p>
        </p:txBody>
      </p:sp>
      <p:pic>
        <p:nvPicPr>
          <p:cNvPr id="4101" name="Picture 25" descr="Adaptech Research Network logo. Copyright is http://www.adaptech.org/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07" y="5595369"/>
            <a:ext cx="631825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5050071-0D2D-02FE-CD97-012A7352042B}"/>
              </a:ext>
            </a:extLst>
          </p:cNvPr>
          <p:cNvSpPr txBox="1"/>
          <p:nvPr/>
        </p:nvSpPr>
        <p:spPr>
          <a:xfrm>
            <a:off x="1981200" y="2208517"/>
            <a:ext cx="3218873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rgbClr val="0033CC"/>
                </a:solidFill>
              </a:rPr>
              <a:t>Fichten, Catherine</a:t>
            </a:r>
          </a:p>
          <a:p>
            <a:r>
              <a:rPr lang="en-US" sz="2600" dirty="0">
                <a:solidFill>
                  <a:srgbClr val="0033CC"/>
                </a:solidFill>
              </a:rPr>
              <a:t>Asuncion, Jennison</a:t>
            </a:r>
          </a:p>
          <a:p>
            <a:r>
              <a:rPr lang="en-US" sz="2600" dirty="0">
                <a:solidFill>
                  <a:srgbClr val="0033CC"/>
                </a:solidFill>
              </a:rPr>
              <a:t>Bailes, Sally</a:t>
            </a:r>
          </a:p>
          <a:p>
            <a:r>
              <a:rPr lang="en-US" sz="2600" dirty="0">
                <a:solidFill>
                  <a:srgbClr val="0033CC"/>
                </a:solidFill>
              </a:rPr>
              <a:t>Georgiana Costin</a:t>
            </a:r>
          </a:p>
          <a:p>
            <a:r>
              <a:rPr lang="en-US" sz="2600" dirty="0">
                <a:solidFill>
                  <a:srgbClr val="0033CC"/>
                </a:solidFill>
              </a:rPr>
              <a:t>Creti, Laura</a:t>
            </a:r>
          </a:p>
          <a:p>
            <a:r>
              <a:rPr lang="en-US" sz="2600" dirty="0">
                <a:solidFill>
                  <a:srgbClr val="0033CC"/>
                </a:solidFill>
              </a:rPr>
              <a:t>De Saedeleer, Sylvie</a:t>
            </a:r>
          </a:p>
          <a:p>
            <a:r>
              <a:rPr lang="en-US" sz="2600" dirty="0">
                <a:solidFill>
                  <a:srgbClr val="0033CC"/>
                </a:solidFill>
              </a:rPr>
              <a:t>Havel, Alice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6D4B5F-D210-2854-F0DF-FE56B6189208}"/>
              </a:ext>
            </a:extLst>
          </p:cNvPr>
          <p:cNvSpPr txBox="1"/>
          <p:nvPr/>
        </p:nvSpPr>
        <p:spPr>
          <a:xfrm>
            <a:off x="6950363" y="2323659"/>
            <a:ext cx="35190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0033CC"/>
                </a:solidFill>
              </a:rPr>
              <a:t>Jorgensen, Mary</a:t>
            </a:r>
          </a:p>
          <a:p>
            <a:r>
              <a:rPr lang="en-US" sz="2600" dirty="0">
                <a:solidFill>
                  <a:srgbClr val="0033CC"/>
                </a:solidFill>
              </a:rPr>
              <a:t>Libman, Eva</a:t>
            </a:r>
          </a:p>
          <a:p>
            <a:r>
              <a:rPr lang="en-US" sz="2600" dirty="0">
                <a:solidFill>
                  <a:srgbClr val="0033CC"/>
                </a:solidFill>
              </a:rPr>
              <a:t>Paul, Louise</a:t>
            </a:r>
          </a:p>
          <a:p>
            <a:r>
              <a:rPr lang="en-US" sz="2600" dirty="0">
                <a:solidFill>
                  <a:srgbClr val="0033CC"/>
                </a:solidFill>
              </a:rPr>
              <a:t>Rizzo, Dorrie</a:t>
            </a:r>
          </a:p>
          <a:p>
            <a:r>
              <a:rPr lang="en-US" sz="2600" dirty="0">
                <a:solidFill>
                  <a:srgbClr val="0033CC"/>
                </a:solidFill>
              </a:rPr>
              <a:t>Wileman, Susie</a:t>
            </a:r>
          </a:p>
          <a:p>
            <a:r>
              <a:rPr lang="en-US" sz="2600" dirty="0">
                <a:solidFill>
                  <a:srgbClr val="0033CC"/>
                </a:solidFill>
              </a:rPr>
              <a:t>Wing, Sam</a:t>
            </a:r>
          </a:p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F14A634-1747-8583-308E-9C712CB01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036" y="5645577"/>
            <a:ext cx="1810669" cy="566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92E7E2-6046-367B-6CE4-CA1049211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466" y="5511946"/>
            <a:ext cx="3648536" cy="105127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925731-FFE0-2857-4A0A-0DF0AA4A16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3738" y="5473350"/>
            <a:ext cx="1752752" cy="7392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3</a:t>
            </a:fld>
            <a:endParaRPr lang="fr-FR" altLang="fr-FR" sz="1400" dirty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8" y="332658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noProof="0" dirty="0"/>
              <a:t> Presentation Objectives</a:t>
            </a:r>
            <a:endParaRPr lang="en-US" noProof="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72791" y="1324390"/>
            <a:ext cx="11896165" cy="457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Questions to address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Goals of the investigation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Methods </a:t>
            </a:r>
          </a:p>
          <a:p>
            <a:pPr lvl="1" indent="-353695"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Phase 1 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1" indent="-353695"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Phase 2</a:t>
            </a:r>
          </a:p>
          <a:p>
            <a:pPr lvl="2">
              <a:spcAft>
                <a:spcPts val="6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Hypotheses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500" dirty="0">
              <a:solidFill>
                <a:srgbClr val="002060"/>
              </a:solidFill>
            </a:endParaRPr>
          </a:p>
        </p:txBody>
      </p:sp>
      <p:pic>
        <p:nvPicPr>
          <p:cNvPr id="6" name="Picture 2" descr="Decorative." title="Cartoon man checking off items on a checkli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7571" y="3610644"/>
            <a:ext cx="2882508" cy="200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4236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653D1-3B2B-459C-B7B1-4B9D326984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93343D-525D-41BE-A144-2E423303D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8496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 </a:t>
            </a:r>
            <a:b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</a:b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Questions to Address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3D8DA-678D-4C17-8A9B-6F7F40F918E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30908" y="1148844"/>
            <a:ext cx="11961092" cy="4888200"/>
          </a:xfrm>
        </p:spPr>
        <p:txBody>
          <a:bodyPr/>
          <a:lstStyle/>
          <a:p>
            <a:pPr marL="628650" lvl="1" indent="-355600">
              <a:spcBef>
                <a:spcPts val="800"/>
              </a:spcBef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What has been the impact of Covid-19 sleep related experiences</a:t>
            </a:r>
          </a:p>
          <a:p>
            <a:pPr marL="895343" lvl="2" indent="-355600">
              <a:spcBef>
                <a:spcPts val="80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On "back to face-to-face teaching, learning and working"</a:t>
            </a:r>
          </a:p>
          <a:p>
            <a:pPr marL="628650" lvl="1" indent="-355600">
              <a:spcBef>
                <a:spcPts val="800"/>
              </a:spcBef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What are the positive and negative outcomes</a:t>
            </a:r>
          </a:p>
          <a:p>
            <a:pPr marL="882644" lvl="3" indent="-342900">
              <a:spcBef>
                <a:spcPts val="8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For whom (sex, gender, age, disability, group </a:t>
            </a:r>
          </a:p>
          <a:p>
            <a:pPr marL="1158861" lvl="4" indent="-342900">
              <a:spcBef>
                <a:spcPts val="8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Student, faculty, other staff</a:t>
            </a:r>
          </a:p>
          <a:p>
            <a:pPr marL="882644" lvl="3" indent="-342900" defTabSz="909638">
              <a:spcBef>
                <a:spcPts val="8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Under what circumstances </a:t>
            </a:r>
          </a:p>
          <a:p>
            <a:pPr marL="1158861" lvl="4" indent="-342900" defTabSz="909638">
              <a:spcBef>
                <a:spcPts val="8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Synchronous / asynchronous classes, living arrangements</a:t>
            </a:r>
          </a:p>
          <a:p>
            <a:pPr marL="628650" lvl="1" indent="-355600">
              <a:spcBef>
                <a:spcPts val="8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Given "back to face-to-face" how can</a:t>
            </a:r>
          </a:p>
          <a:p>
            <a:pPr marL="895343" lvl="2" indent="-355600">
              <a:spcBef>
                <a:spcPts val="8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Positive outcomes be maximized </a:t>
            </a:r>
          </a:p>
          <a:p>
            <a:pPr marL="895350" lvl="2" indent="-357188">
              <a:spcBef>
                <a:spcPts val="8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Negative outcomes be mitigated </a:t>
            </a:r>
          </a:p>
          <a:p>
            <a:pPr marL="1828165" lvl="6" indent="-182245">
              <a:spcBef>
                <a:spcPts val="800"/>
              </a:spcBef>
              <a:buFont typeface="Wingdings 3"/>
              <a:buAutoNum type="arabicPeriod"/>
            </a:pPr>
            <a:endParaRPr lang="en-US" sz="150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4904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" y="197827"/>
            <a:ext cx="12122331" cy="684213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>
                <a:latin typeface="Arial"/>
                <a:cs typeface="Arial"/>
              </a:rPr>
              <a:t>Goals</a:t>
            </a: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6687" y="1081146"/>
            <a:ext cx="11961091" cy="4888200"/>
          </a:xfrm>
        </p:spPr>
        <p:txBody>
          <a:bodyPr/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Examine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The "past" (remote learning) 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The "present" (face-to-face) 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Identify 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Profiles of those at risk for negative sleep and well-being</a:t>
            </a:r>
          </a:p>
          <a:p>
            <a:pPr lvl="2"/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Post-secondary students with and without disabilities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lvl="2"/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Post-secondary faculty and other staff with and without disabilities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lvl="2"/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Factors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</a:p>
          <a:p>
            <a:pPr lvl="3"/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Associated with increased risk </a:t>
            </a:r>
          </a:p>
          <a:p>
            <a:pPr lvl="3"/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That are protective and/or enhance resilience</a:t>
            </a:r>
          </a:p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Develop recommendations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61315" indent="-361315"/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250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7E91C-2818-4438-B440-3F3AC692E0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86A118-0198-495E-9E49-1A92CF70A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05576"/>
            <a:ext cx="10972800" cy="68421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Methods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5051-2FAE-4FEB-B2E7-7976F6EB2C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3400" y="1227384"/>
            <a:ext cx="11566236" cy="4888200"/>
          </a:xfrm>
        </p:spPr>
        <p:txBody>
          <a:bodyPr/>
          <a:lstStyle/>
          <a:p>
            <a:pPr marL="361315" indent="-361315"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Two phases </a:t>
            </a:r>
          </a:p>
          <a:p>
            <a:pPr marL="628008" lvl="1" indent="-361315">
              <a:spcAft>
                <a:spcPts val="0"/>
              </a:spcAft>
            </a:pPr>
            <a:r>
              <a:rPr lang="en-US" sz="29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Individuals who were present </a:t>
            </a:r>
          </a:p>
          <a:p>
            <a:pPr marL="894701" lvl="2" indent="-361315"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During both remote and face-to-face learning</a:t>
            </a:r>
          </a:p>
          <a:p>
            <a:pPr marL="1160457" lvl="3" indent="-265113"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Phase 1: consist of focus groups</a:t>
            </a:r>
          </a:p>
          <a:p>
            <a:pPr marL="1160457" lvl="3" indent="-265113"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Phase 2: LimeSurvey comprising validated questionnaires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361315" indent="-361315"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We will study the following post-secondary groups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627063" lvl="1" indent="-358775">
              <a:spcAft>
                <a:spcPts val="0"/>
              </a:spcAft>
            </a:pPr>
            <a:r>
              <a:rPr lang="en-US" sz="29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Students: (1) with (2) without disabilities </a:t>
            </a:r>
          </a:p>
          <a:p>
            <a:pPr marL="627063" lvl="1" indent="-358775">
              <a:spcAft>
                <a:spcPts val="0"/>
              </a:spcAft>
            </a:pPr>
            <a:r>
              <a:rPr lang="en-US" sz="29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Faculty: (1) with (2) without disabilities </a:t>
            </a:r>
          </a:p>
          <a:p>
            <a:pPr marL="627063" lvl="1" indent="-358775"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Staff (i.e., non-teaching employees): (1) with (2) without disabilities</a:t>
            </a:r>
          </a:p>
          <a:p>
            <a:pPr marL="361315" indent="-361315">
              <a:spcAft>
                <a:spcPts val="0"/>
              </a:spcAft>
            </a:pP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657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67" y="197827"/>
            <a:ext cx="10972800" cy="68421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Phase 1: Focus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8367" y="1192475"/>
            <a:ext cx="11301888" cy="4888200"/>
          </a:xfrm>
        </p:spPr>
        <p:txBody>
          <a:bodyPr/>
          <a:lstStyle/>
          <a:p>
            <a:pPr marL="361315" indent="-361315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Research Ethics Board certificate obtained </a:t>
            </a:r>
          </a:p>
          <a:p>
            <a:pPr marL="361315" indent="-361315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12 Zoom sessions </a:t>
            </a:r>
          </a:p>
          <a:p>
            <a:pPr marL="720725" indent="-277813"/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75-minutes </a:t>
            </a:r>
          </a:p>
          <a:p>
            <a:pPr marL="720725" indent="-277813"/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6-10 individuals for each of the 3 groups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  <a:p>
            <a:pPr marL="720725" lvl="1" indent="-277813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Prior to the focus group meeting </a:t>
            </a:r>
          </a:p>
          <a:p>
            <a:pPr marL="1081088" lvl="2" indent="-360363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Participants will be given the questions and the consent form</a:t>
            </a:r>
          </a:p>
          <a:p>
            <a:pPr marL="361315" indent="-361315"/>
            <a:endParaRPr lang="en-US" sz="2800" dirty="0">
              <a:solidFill>
                <a:srgbClr val="234F77"/>
              </a:solidFill>
            </a:endParaRPr>
          </a:p>
          <a:p>
            <a:pPr marL="361315" indent="-361315"/>
            <a:endParaRPr lang="en-US" baseline="30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825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67" y="197827"/>
            <a:ext cx="10972800" cy="68421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Phase 1: Focus Groups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8366" y="1192475"/>
            <a:ext cx="11440433" cy="4888200"/>
          </a:xfrm>
        </p:spPr>
        <p:txBody>
          <a:bodyPr/>
          <a:lstStyle/>
          <a:p>
            <a:pPr marL="361315" indent="-361315"/>
            <a:r>
              <a:rPr lang="en-US" dirty="0">
                <a:solidFill>
                  <a:srgbClr val="234F77"/>
                </a:solidFill>
              </a:rPr>
              <a:t>Questions</a:t>
            </a:r>
          </a:p>
          <a:p>
            <a:pPr marL="628008" lvl="1" indent="-361315"/>
            <a:r>
              <a:rPr lang="en-US" dirty="0">
                <a:solidFill>
                  <a:srgbClr val="234F77"/>
                </a:solidFill>
              </a:rPr>
              <a:t>Positive &amp; negative contributors to sleep &amp; well-being</a:t>
            </a:r>
          </a:p>
          <a:p>
            <a:pPr marL="894701" lvl="2" indent="-361315"/>
            <a:r>
              <a:rPr lang="en-US" dirty="0">
                <a:solidFill>
                  <a:srgbClr val="234F77"/>
                </a:solidFill>
              </a:rPr>
              <a:t>During the Covid-19 era </a:t>
            </a:r>
          </a:p>
          <a:p>
            <a:pPr marL="894701" lvl="2" indent="-361315"/>
            <a:r>
              <a:rPr lang="en-US" dirty="0">
                <a:solidFill>
                  <a:srgbClr val="234F77"/>
                </a:solidFill>
              </a:rPr>
              <a:t>During the return to face-to-face teaching, learning and working,</a:t>
            </a:r>
          </a:p>
          <a:p>
            <a:pPr marL="894701" lvl="2" indent="-361315"/>
            <a:r>
              <a:rPr lang="en-US" dirty="0">
                <a:solidFill>
                  <a:srgbClr val="234F77"/>
                </a:solidFill>
              </a:rPr>
              <a:t>Impact of the remote learning period on face-to-face experiences </a:t>
            </a:r>
          </a:p>
          <a:p>
            <a:pPr marL="628008" lvl="1" indent="-361315"/>
            <a:r>
              <a:rPr lang="en-US" dirty="0">
                <a:solidFill>
                  <a:srgbClr val="234F77"/>
                </a:solidFill>
              </a:rPr>
              <a:t>Responses will be coded </a:t>
            </a:r>
          </a:p>
          <a:p>
            <a:pPr marL="894701" lvl="2" indent="-361315"/>
            <a:r>
              <a:rPr lang="en-US" dirty="0">
                <a:solidFill>
                  <a:srgbClr val="234F77"/>
                </a:solidFill>
              </a:rPr>
              <a:t>Used to formulate Phase 2 open-ended LimeSurvey questions </a:t>
            </a:r>
          </a:p>
          <a:p>
            <a:pPr marL="628008" lvl="1" indent="-361315"/>
            <a:endParaRPr lang="en-US" sz="2400" dirty="0">
              <a:solidFill>
                <a:srgbClr val="234F77"/>
              </a:solidFill>
            </a:endParaRPr>
          </a:p>
          <a:p>
            <a:pPr marL="361315" indent="-361315"/>
            <a:endParaRPr lang="en-US" baseline="30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E797B-B683-E5AD-6686-72D60B2093CD}"/>
              </a:ext>
            </a:extLst>
          </p:cNvPr>
          <p:cNvSpPr txBox="1"/>
          <p:nvPr/>
        </p:nvSpPr>
        <p:spPr>
          <a:xfrm>
            <a:off x="628073" y="6419273"/>
            <a:ext cx="1089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72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E38C-A05E-4652-9210-7F78E583C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0074"/>
            <a:ext cx="10972800" cy="68421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Phase 2: </a:t>
            </a:r>
            <a:r>
              <a:rPr lang="en-US" dirty="0" err="1">
                <a:latin typeface="Arial"/>
                <a:cs typeface="Arial"/>
              </a:rPr>
              <a:t>LimeSurvey</a:t>
            </a:r>
            <a:r>
              <a:rPr lang="en-US" dirty="0">
                <a:latin typeface="Arial"/>
                <a:cs typeface="Arial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1D5A7-E25D-41A6-AFA0-D7126E1A878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35548"/>
            <a:ext cx="11286836" cy="4888200"/>
          </a:xfrm>
        </p:spPr>
        <p:txBody>
          <a:bodyPr/>
          <a:lstStyle/>
          <a:p>
            <a:pPr>
              <a:spcBef>
                <a:spcPts val="200"/>
              </a:spcBef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Self-report: listing of participants' disabilities</a:t>
            </a:r>
          </a:p>
          <a:p>
            <a:pPr>
              <a:spcBef>
                <a:spcPts val="200"/>
              </a:spcBef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Questionnaires &amp; questions that inquire about</a:t>
            </a:r>
          </a:p>
          <a:p>
            <a:pPr marL="628008" lvl="1" indent="-361315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Present: trait measures 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895350" lvl="1" indent="-266700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Sex, gender, disability, personality, anxiety, distance from school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628650" indent="-360363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Past &amp; present evaluations</a:t>
            </a:r>
          </a:p>
          <a:p>
            <a:pPr marL="895350" lvl="1" indent="-266700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Sleep-related</a:t>
            </a:r>
          </a:p>
          <a:p>
            <a:pPr marL="895350" lvl="1" indent="-266700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Well-being chronobiology</a:t>
            </a:r>
          </a:p>
          <a:p>
            <a:pPr marL="895350" lvl="1" indent="-266700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Computer-related comfort</a:t>
            </a:r>
          </a:p>
          <a:p>
            <a:pPr marL="895350" lvl="1" indent="-266700">
              <a:spcBef>
                <a:spcPts val="2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Open-ended questions</a:t>
            </a:r>
          </a:p>
          <a:p>
            <a:pPr marL="1162043" lvl="2" indent="-266700">
              <a:spcBef>
                <a:spcPts val="200"/>
              </a:spcBef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Family, work circumstances, health, topics from phase 1 focus groups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628015" lvl="1" indent="-514350"/>
            <a:endParaRPr lang="en-US" dirty="0">
              <a:solidFill>
                <a:srgbClr val="234F77"/>
              </a:solidFill>
            </a:endParaRPr>
          </a:p>
          <a:p>
            <a:pPr marL="361315" indent="-361315"/>
            <a:endParaRPr lang="en-US" dirty="0">
              <a:solidFill>
                <a:srgbClr val="234F77"/>
              </a:solidFill>
            </a:endParaRPr>
          </a:p>
          <a:p>
            <a:pPr marL="361315" indent="-361315"/>
            <a:endParaRPr lang="en-US" dirty="0">
              <a:solidFill>
                <a:srgbClr val="234F77"/>
              </a:solidFill>
            </a:endParaRPr>
          </a:p>
          <a:p>
            <a:pPr marL="361315" indent="-361315"/>
            <a:endParaRPr lang="en-US" dirty="0">
              <a:solidFill>
                <a:srgbClr val="234F77"/>
              </a:solidFill>
            </a:endParaRPr>
          </a:p>
          <a:p>
            <a:pPr marL="361315" indent="-361315"/>
            <a:endParaRPr lang="en-US" dirty="0">
              <a:solidFill>
                <a:srgbClr val="234F77"/>
              </a:solidFill>
            </a:endParaRPr>
          </a:p>
          <a:p>
            <a:pPr marL="361315" indent="-361315"/>
            <a:endParaRPr lang="en-US" dirty="0">
              <a:solidFill>
                <a:srgbClr val="234F77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234F77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DB756-D108-4771-ADD3-59086580A5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D6E142-F141-41E3-94DB-E6762AB91797}"/>
              </a:ext>
            </a:extLst>
          </p:cNvPr>
          <p:cNvSpPr txBox="1"/>
          <p:nvPr/>
        </p:nvSpPr>
        <p:spPr>
          <a:xfrm>
            <a:off x="609600" y="6225009"/>
            <a:ext cx="10972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latin typeface="Tahoma"/>
                <a:ea typeface="Tahoma"/>
                <a:cs typeface="Tahoma"/>
              </a:rPr>
              <a:t>Banerjee, M., Lalor, A. R., Madaus, J. W., &amp; Brinckerhoff, L. C. (2020). A survey of postsecondary disability service websites post ADA AA: Recommendations for practitioners. Journal of Postsecondary Education and Disability, 33(3), 301-310.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5486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4593</TotalTime>
  <Words>686</Words>
  <Application>Microsoft Office PowerPoint</Application>
  <PresentationFormat>Widescreen</PresentationFormat>
  <Paragraphs>126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Bookman Old Style</vt:lpstr>
      <vt:lpstr>Calibri</vt:lpstr>
      <vt:lpstr>Gill Sans MT</vt:lpstr>
      <vt:lpstr>Tahoma</vt:lpstr>
      <vt:lpstr>Times New Roman</vt:lpstr>
      <vt:lpstr>Wingdings 3</vt:lpstr>
      <vt:lpstr>Origine</vt:lpstr>
      <vt:lpstr>Sleep Quality and Mental Health Among Post-Secondary Populations with and Without Disabilities: Learning From the Impacts of the Covid-19 Pandemic </vt:lpstr>
      <vt:lpstr>Research Team</vt:lpstr>
      <vt:lpstr> Presentation Objectives</vt:lpstr>
      <vt:lpstr>  Questions to Address</vt:lpstr>
      <vt:lpstr> Goals</vt:lpstr>
      <vt:lpstr>Methods</vt:lpstr>
      <vt:lpstr>Phase 1: Focus Groups</vt:lpstr>
      <vt:lpstr>Phase 1: Focus Groups (cont’d)</vt:lpstr>
      <vt:lpstr>Phase 2: LimeSurvey </vt:lpstr>
      <vt:lpstr>Hypotheses  </vt:lpstr>
      <vt:lpstr>Thank You!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Anick C. Legault</dc:creator>
  <cp:lastModifiedBy>Adaptech Research Network</cp:lastModifiedBy>
  <cp:revision>728</cp:revision>
  <cp:lastPrinted>2021-03-18T20:01:37Z</cp:lastPrinted>
  <dcterms:created xsi:type="dcterms:W3CDTF">2020-11-13T18:45:37Z</dcterms:created>
  <dcterms:modified xsi:type="dcterms:W3CDTF">2022-09-29T22:30:31Z</dcterms:modified>
</cp:coreProperties>
</file>