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8"/>
  </p:notesMasterIdLst>
  <p:handoutMasterIdLst>
    <p:handoutMasterId r:id="rId9"/>
  </p:handoutMasterIdLst>
  <p:sldIdLst>
    <p:sldId id="410" r:id="rId2"/>
    <p:sldId id="371" r:id="rId3"/>
    <p:sldId id="411" r:id="rId4"/>
    <p:sldId id="405" r:id="rId5"/>
    <p:sldId id="408" r:id="rId6"/>
    <p:sldId id="275" r:id="rId7"/>
  </p:sldIdLst>
  <p:sldSz cx="12192000" cy="6858000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3993" autoAdjust="0"/>
  </p:normalViewPr>
  <p:slideViewPr>
    <p:cSldViewPr snapToGrid="0">
      <p:cViewPr varScale="1">
        <p:scale>
          <a:sx n="63" d="100"/>
          <a:sy n="63" d="100"/>
        </p:scale>
        <p:origin x="780" y="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81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3379" y="605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316946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8" y="0"/>
            <a:ext cx="3170708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121145"/>
            <a:ext cx="31694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8" y="9121145"/>
            <a:ext cx="3170708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316946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42" y="0"/>
            <a:ext cx="316946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32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121140"/>
            <a:ext cx="316946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42" y="9121140"/>
            <a:ext cx="3169462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6" rIns="95733" bIns="4786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77875" y="1200150"/>
            <a:ext cx="5759450" cy="3240088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77829" indent="-29916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96659" indent="-239332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75324" indent="-239332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153989" indent="-239332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632652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3111316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589980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4068643" indent="-23933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48507">
              <a:spcBef>
                <a:spcPct val="0"/>
              </a:spcBef>
              <a:defRPr/>
            </a:pPr>
            <a:fld id="{91861CFD-ECC4-4857-B9A2-9B12CBA1AF94}" type="slidenum">
              <a:rPr lang="fr-CA" altLang="fr-FR">
                <a:solidFill>
                  <a:srgbClr val="000000"/>
                </a:solidFill>
                <a:latin typeface="Tahoma" pitchFamily="34" charset="0"/>
              </a:rPr>
              <a:pPr defTabSz="948507">
                <a:spcBef>
                  <a:spcPct val="0"/>
                </a:spcBef>
                <a:defRPr/>
              </a:pPr>
              <a:t>1</a:t>
            </a:fld>
            <a:endParaRPr lang="fr-CA" altLang="fr-FR" dirty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3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39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3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500433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78180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625638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92973" y="3386329"/>
            <a:ext cx="7114649" cy="3208101"/>
          </a:xfrm>
          <a:prstGeom prst="rect">
            <a:avLst/>
          </a:prstGeom>
        </p:spPr>
        <p:txBody>
          <a:bodyPr spcFirstLastPara="1" wrap="square" lIns="94835" tIns="47405" rIns="94835" bIns="47405" anchor="t" anchorCtr="0">
            <a:noAutofit/>
          </a:bodyPr>
          <a:lstStyle/>
          <a:p>
            <a:pPr>
              <a:spcBef>
                <a:spcPts val="373"/>
              </a:spcBef>
              <a:spcAft>
                <a:spcPts val="0"/>
              </a:spcAft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74913" y="534988"/>
            <a:ext cx="4751387" cy="2673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s://www.dawsoncollege.qc.ca/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atherine.fichten@mcgill.ca" TargetMode="External"/><Relationship Id="rId4" Type="http://schemas.openxmlformats.org/officeDocument/2006/relationships/hyperlink" Target="http://www.adaptech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152400" y="515189"/>
            <a:ext cx="11887199" cy="2212975"/>
          </a:xfrm>
        </p:spPr>
        <p:txBody>
          <a:bodyPr anchor="ctr"/>
          <a:lstStyle/>
          <a:p>
            <a:pPr algn="ctr"/>
            <a:r>
              <a:rPr lang="en-CA" sz="40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Are AI-Based Virtual Assistants Such as Siri, Alexa, and Google Assistant Ready for College?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altLang="en-US" sz="4000" noProof="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41DEF88A-E397-4803-8234-C1B5836649E9}"/>
              </a:ext>
            </a:extLst>
          </p:cNvPr>
          <p:cNvSpPr txBox="1">
            <a:spLocks/>
          </p:cNvSpPr>
          <p:nvPr/>
        </p:nvSpPr>
        <p:spPr bwMode="auto">
          <a:xfrm>
            <a:off x="1161222" y="2202279"/>
            <a:ext cx="9869556" cy="239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51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Catherine Fichten</a:t>
            </a:r>
            <a:r>
              <a:rPr lang="en-US" sz="51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sz="51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Mary </a:t>
            </a:r>
            <a:r>
              <a:rPr lang="en-US" sz="51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Jorgensen, </a:t>
            </a:r>
            <a:r>
              <a:rPr lang="en-CA" sz="51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Rosie Arcuri, Christine Vo, Jillian Budd, Anick Legault &amp; Alice Havel</a:t>
            </a:r>
            <a:endParaRPr lang="en-US" sz="51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51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3"/>
              </a:rPr>
              <a:t>Adaptech Research Network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and 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4"/>
              </a:rPr>
              <a:t>Dawson College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ct val="110000"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30000" noProof="0" dirty="0">
              <a:ln>
                <a:noFill/>
              </a:ln>
              <a:solidFill>
                <a:srgbClr val="ACCBF9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0084" y="4474669"/>
            <a:ext cx="10771833" cy="880049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10th Annual SALTISE       Conference, June </a:t>
            </a:r>
            <a:r>
              <a:rPr lang="en-US" sz="2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</a:t>
            </a:r>
            <a:r>
              <a:rPr lang="en-US" sz="24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Connecteur droit 28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785191" y="2057400"/>
            <a:ext cx="10962861" cy="9939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10" name="Picture 2" descr="Creative Commons License symbol for Attribution - Non Commercial- No Derivatives 4.0 International. Copyright is &#10;http://creativecommons.org/about &#10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372" y="5255046"/>
            <a:ext cx="1078646" cy="37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89" y="5695741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6677" y="5902247"/>
            <a:ext cx="12827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Logo for the Pôle montréalais d’enseignement supérieur en intelligence artificielle. Copyright is https://poleia.quebec/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7892" y="5685661"/>
            <a:ext cx="1006318" cy="831637"/>
          </a:xfrm>
          <a:prstGeom prst="rect">
            <a:avLst/>
          </a:prstGeom>
        </p:spPr>
      </p:pic>
      <p:pic>
        <p:nvPicPr>
          <p:cNvPr id="13" name="Picture 12" descr="Saltise Conference logo">
            <a:extLst>
              <a:ext uri="{FF2B5EF4-FFF2-40B4-BE49-F238E27FC236}">
                <a16:creationId xmlns:a16="http://schemas.microsoft.com/office/drawing/2014/main" id="{26001B84-2E29-40FC-8172-98D844F25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244" y="4554194"/>
            <a:ext cx="397938" cy="2720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132080"/>
            <a:ext cx="1188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smtClean="0"/>
              <a:t>Fichten, C., Jorgensen, M., </a:t>
            </a:r>
            <a:r>
              <a:rPr lang="en-CA" sz="1400" dirty="0" err="1" smtClean="0"/>
              <a:t>Arcuri</a:t>
            </a:r>
            <a:r>
              <a:rPr lang="en-CA" sz="1400" dirty="0" smtClean="0"/>
              <a:t>, R., Vo, C., Budd, J., </a:t>
            </a:r>
            <a:r>
              <a:rPr lang="en-CA" sz="1400" dirty="0" err="1" smtClean="0"/>
              <a:t>Legault</a:t>
            </a:r>
            <a:r>
              <a:rPr lang="en-CA" sz="1400" dirty="0" smtClean="0"/>
              <a:t>, A., &amp; Havel, A. (2021, June 3). Are AI-based virtual assistants such as Siri, Alexa, and Google Assistant ready for college? </a:t>
            </a:r>
            <a:r>
              <a:rPr lang="en-CA" sz="1400" smtClean="0"/>
              <a:t>[</a:t>
            </a:r>
            <a:r>
              <a:rPr lang="en-CA" sz="1400" smtClean="0"/>
              <a:t>Virtual </a:t>
            </a:r>
            <a:r>
              <a:rPr lang="en-CA" sz="1400" dirty="0" smtClean="0"/>
              <a:t>poster presentation]. 10</a:t>
            </a:r>
            <a:r>
              <a:rPr lang="en-CA" sz="1400" baseline="30000" dirty="0" smtClean="0"/>
              <a:t>th</a:t>
            </a:r>
            <a:r>
              <a:rPr lang="en-CA" sz="1400" dirty="0" smtClean="0"/>
              <a:t> Annual SALTISE Conference, Montreal, QC, Canada. 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8394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 dirty="0"/>
              <a:t> Abstract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>
            <a:extLs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 bwMode="auto">
          <a:xfrm>
            <a:off x="374391" y="1172665"/>
            <a:ext cx="11581165" cy="492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How are virtual assistants used to do schoolwork?</a:t>
            </a:r>
          </a:p>
          <a:p>
            <a:pPr lvl="1"/>
            <a:r>
              <a:rPr lang="en-US" sz="2800" dirty="0"/>
              <a:t>Siri, Google Assistant, Alexa, Bixby </a:t>
            </a:r>
          </a:p>
          <a:p>
            <a:r>
              <a:rPr lang="en-US" sz="3200" dirty="0"/>
              <a:t>Method: surveyed college and university students </a:t>
            </a:r>
          </a:p>
          <a:p>
            <a:pPr lvl="2"/>
            <a:r>
              <a:rPr lang="en-US" sz="2400" dirty="0"/>
              <a:t>121 students with and 51 without disabilities</a:t>
            </a:r>
          </a:p>
          <a:p>
            <a:pPr lvl="2"/>
            <a:r>
              <a:rPr lang="en-US" sz="2400" dirty="0"/>
              <a:t>Goal: find out how students use virtual assistants to do schoolwork</a:t>
            </a:r>
          </a:p>
          <a:p>
            <a:pPr lvl="1"/>
            <a:r>
              <a:rPr lang="en-US" sz="2800" dirty="0"/>
              <a:t>Results (LimeSurvey)</a:t>
            </a:r>
          </a:p>
          <a:p>
            <a:pPr lvl="2"/>
            <a:r>
              <a:rPr lang="en-US" sz="2400" dirty="0"/>
              <a:t>2% - 15% of students used virtual assistants to do schoolwork</a:t>
            </a:r>
          </a:p>
          <a:p>
            <a:pPr lvl="2"/>
            <a:r>
              <a:rPr lang="en-US" sz="2400" dirty="0"/>
              <a:t>Mainly for calendar alerts, internet research, &amp; dictionary</a:t>
            </a:r>
          </a:p>
          <a:p>
            <a:pPr lvl="1"/>
            <a:r>
              <a:rPr lang="en-US" sz="2800" dirty="0"/>
              <a:t>Conclusions</a:t>
            </a:r>
          </a:p>
          <a:p>
            <a:pPr lvl="2"/>
            <a:r>
              <a:rPr lang="en-US" sz="2400" dirty="0"/>
              <a:t>Are Siri, Google Assistant and Alexa ready for college? “No!”</a:t>
            </a:r>
          </a:p>
          <a:p>
            <a:endParaRPr lang="en-US" dirty="0"/>
          </a:p>
          <a:p>
            <a:pPr>
              <a:spcAft>
                <a:spcPts val="600"/>
              </a:spcAft>
            </a:pPr>
            <a:endParaRPr lang="en-US" sz="3500" dirty="0">
              <a:solidFill>
                <a:srgbClr val="002060"/>
              </a:solidFill>
            </a:endParaRPr>
          </a:p>
          <a:p>
            <a:pPr lvl="2">
              <a:spcBef>
                <a:spcPts val="1200"/>
              </a:spcBef>
              <a:spcAft>
                <a:spcPts val="1200"/>
              </a:spcAft>
            </a:pPr>
            <a:endParaRPr lang="en-US" sz="2700" dirty="0">
              <a:solidFill>
                <a:srgbClr val="002060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11556077" y="6353180"/>
            <a:ext cx="685800" cy="385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0601311-62D2-47F6-A9AF-D494F9BF5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346" y="4126231"/>
            <a:ext cx="2859272" cy="16033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E93F41-FC58-4E7D-A1E7-CFD40B74A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22" y="152402"/>
            <a:ext cx="11728174" cy="1398102"/>
          </a:xfrm>
        </p:spPr>
        <p:txBody>
          <a:bodyPr/>
          <a:lstStyle/>
          <a:p>
            <a:r>
              <a:rPr lang="en-US" sz="3600" dirty="0"/>
              <a:t>Method: 121 Students with &amp; 51 Without Disabilities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0E0C9-84E9-48EB-8A3A-F5DB0367F84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1" y="1189248"/>
            <a:ext cx="11734800" cy="4888200"/>
          </a:xfrm>
        </p:spPr>
        <p:txBody>
          <a:bodyPr/>
          <a:lstStyle/>
          <a:p>
            <a:r>
              <a:rPr lang="en-US" sz="3200" dirty="0"/>
              <a:t>Did you use a smartphone to do schoolwork? </a:t>
            </a:r>
          </a:p>
          <a:p>
            <a:pPr lvl="1"/>
            <a:r>
              <a:rPr lang="en-US" sz="2600" dirty="0"/>
              <a:t>If yes, which type of smartphone(s) did you use? (iPhone, Android, Other)</a:t>
            </a:r>
          </a:p>
          <a:p>
            <a:r>
              <a:rPr lang="en-US" sz="3200" dirty="0"/>
              <a:t>Did you use a tablet to do schoolwork? </a:t>
            </a:r>
          </a:p>
          <a:p>
            <a:pPr lvl="1"/>
            <a:r>
              <a:rPr lang="en-US" sz="2600" dirty="0"/>
              <a:t>If yes, which type of tablet(s) did you use? (iPad, Android, Other)</a:t>
            </a:r>
          </a:p>
          <a:p>
            <a:r>
              <a:rPr lang="en-US" sz="3200" dirty="0"/>
              <a:t>If you used __________ for schoolwork, what school related tasks did you use this for?</a:t>
            </a:r>
          </a:p>
          <a:p>
            <a:pPr lvl="1"/>
            <a:r>
              <a:rPr lang="en-US" sz="2600" dirty="0"/>
              <a:t>Siri </a:t>
            </a:r>
          </a:p>
          <a:p>
            <a:pPr lvl="1"/>
            <a:r>
              <a:rPr lang="en-US" sz="2600" dirty="0"/>
              <a:t>Google Assistant </a:t>
            </a:r>
          </a:p>
          <a:p>
            <a:pPr lvl="1"/>
            <a:r>
              <a:rPr lang="en-US" sz="2600" dirty="0"/>
              <a:t>Alexa</a:t>
            </a:r>
          </a:p>
          <a:p>
            <a:pPr lvl="1"/>
            <a:r>
              <a:rPr lang="en-US" sz="2600" dirty="0"/>
              <a:t>Bixby (Samsung)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6EA6ED-0E96-43E6-A2DD-5D5165C92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229" y="4334148"/>
            <a:ext cx="1114542" cy="11145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7B30C0-5DA1-434F-A62A-2A5AC5B37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8096" y="4369996"/>
            <a:ext cx="1573953" cy="1042845"/>
          </a:xfrm>
          <a:prstGeom prst="rect">
            <a:avLst/>
          </a:prstGeom>
        </p:spPr>
      </p:pic>
      <p:pic>
        <p:nvPicPr>
          <p:cNvPr id="9" name="Picture 8" descr="Bixby&#10;Copyright: https://www.google.ca/imgres?imgurl=https%3A%2F%2Fcdn57.androidauthority.net%2Fwp-content%2Fuploads%2F2017%2F07%2FSamsung-Galaxy-S8-Bixby-AA-2.jpg&amp;imgrefurl=https%3A%2F%2Fwww.androidauthority.com%2Fbixby-879091%2F&amp;tbnid=6zLIbAN2NAQVLM&amp;vet=12ahUKEwjIr8ePnNvwAhXTeDABHQhJACIQMygCegUIARDOAQ..i&amp;docid=4XNcdKRlg-KbgM&amp;w=1280&amp;h=853&amp;q=Bixby&amp;ved=2ahUKEwjIr8ePnNvwAhXTeDABHQhJACIQMygCegUIARDOAQ">
            <a:extLst>
              <a:ext uri="{FF2B5EF4-FFF2-40B4-BE49-F238E27FC236}">
                <a16:creationId xmlns:a16="http://schemas.microsoft.com/office/drawing/2014/main" id="{6D665D01-C4E2-4899-9C2B-22587B79D4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225" y="4089725"/>
            <a:ext cx="1228725" cy="1676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3589-AF66-441B-874B-0A2E61E5A5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32050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59F7D-75BF-4291-AE84-804B86329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Results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9244-D54F-402B-9C99-36F92D7388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88856"/>
            <a:ext cx="10972800" cy="4888200"/>
          </a:xfrm>
        </p:spPr>
        <p:txBody>
          <a:bodyPr/>
          <a:lstStyle/>
          <a:p>
            <a:r>
              <a:rPr lang="en-US" dirty="0"/>
              <a:t>Overall, little use made of these</a:t>
            </a:r>
          </a:p>
          <a:p>
            <a:pPr lvl="1"/>
            <a:r>
              <a:rPr lang="en-US" dirty="0"/>
              <a:t>Similar proportions of the 2 groups</a:t>
            </a:r>
          </a:p>
          <a:p>
            <a:pPr lvl="1"/>
            <a:r>
              <a:rPr lang="en-US" dirty="0"/>
              <a:t>More smartphones (58%) than tablets</a:t>
            </a:r>
          </a:p>
          <a:p>
            <a:pPr lvl="1"/>
            <a:r>
              <a:rPr lang="en-US" dirty="0"/>
              <a:t>63% of smartphones &amp; 82% of tablets are Apple</a:t>
            </a:r>
          </a:p>
          <a:p>
            <a:pPr lvl="1"/>
            <a:r>
              <a:rPr lang="en-US" dirty="0"/>
              <a:t>More Apple than Android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17" name="Table 17" descr="Table showing the use of virtual assistants. 15% of students with a disability and 8% of students without a disability use Google Assistant. 12% of students with and without a disability use Siri. 2% of students with a disability and 4% of students without a disability use Alexa. 2% of students with and without disabilities use Bixby.">
            <a:extLst>
              <a:ext uri="{FF2B5EF4-FFF2-40B4-BE49-F238E27FC236}">
                <a16:creationId xmlns:a16="http://schemas.microsoft.com/office/drawing/2014/main" id="{6F7DC719-DBE2-4157-9FD9-E799260D4BE2}"/>
              </a:ext>
            </a:extLst>
          </p:cNvPr>
          <p:cNvGraphicFramePr>
            <a:graphicFrameLocks noGrp="1"/>
          </p:cNvGraphicFramePr>
          <p:nvPr/>
        </p:nvGraphicFramePr>
        <p:xfrm>
          <a:off x="632871" y="3613532"/>
          <a:ext cx="10926258" cy="234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2764">
                  <a:extLst>
                    <a:ext uri="{9D8B030D-6E8A-4147-A177-3AD203B41FA5}">
                      <a16:colId xmlns:a16="http://schemas.microsoft.com/office/drawing/2014/main" val="2331341549"/>
                    </a:ext>
                  </a:extLst>
                </a:gridCol>
                <a:gridCol w="3926917">
                  <a:extLst>
                    <a:ext uri="{9D8B030D-6E8A-4147-A177-3AD203B41FA5}">
                      <a16:colId xmlns:a16="http://schemas.microsoft.com/office/drawing/2014/main" val="2370744051"/>
                    </a:ext>
                  </a:extLst>
                </a:gridCol>
                <a:gridCol w="4296577">
                  <a:extLst>
                    <a:ext uri="{9D8B030D-6E8A-4147-A177-3AD203B41FA5}">
                      <a16:colId xmlns:a16="http://schemas.microsoft.com/office/drawing/2014/main" val="1663195284"/>
                    </a:ext>
                  </a:extLst>
                </a:gridCol>
              </a:tblGrid>
              <a:tr h="43703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Virtual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>
                          <a:solidFill>
                            <a:schemeClr val="tx1"/>
                          </a:solidFill>
                        </a:rPr>
                        <a:t>Students with a disability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>
                          <a:solidFill>
                            <a:schemeClr val="tx1"/>
                          </a:solidFill>
                        </a:rPr>
                        <a:t>Students without disabilities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944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Google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892959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Siri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30661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Alexa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334682"/>
                  </a:ext>
                </a:extLst>
              </a:tr>
              <a:tr h="472210">
                <a:tc>
                  <a:txBody>
                    <a:bodyPr/>
                    <a:lstStyle/>
                    <a:p>
                      <a:r>
                        <a:rPr lang="en-US" sz="2400" dirty="0"/>
                        <a:t>Bixby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78436"/>
                  </a:ext>
                </a:extLst>
              </a:tr>
            </a:tbl>
          </a:graphicData>
        </a:graphic>
      </p:graphicFrame>
      <p:pic>
        <p:nvPicPr>
          <p:cNvPr id="6" name="Picture 2" descr="Picture of an iPad, iPhone, and iPod. Copyright is http://www.fastcompany.com/3000961/ipad-mini-rumors-reach-fever-pitch-devices-show-web-logs">
            <a:extLst>
              <a:ext uri="{FF2B5EF4-FFF2-40B4-BE49-F238E27FC236}">
                <a16:creationId xmlns:a16="http://schemas.microsoft.com/office/drawing/2014/main" id="{CFBF62F3-0079-411B-B92C-BA83F39F3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44" y="1288856"/>
            <a:ext cx="271938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5A380-AD39-4624-AAE3-E124522955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59963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D3CB6-5E56-4708-98AC-476DD3C8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63" y="152402"/>
            <a:ext cx="11736474" cy="684213"/>
          </a:xfrm>
        </p:spPr>
        <p:txBody>
          <a:bodyPr/>
          <a:lstStyle/>
          <a:p>
            <a:r>
              <a:rPr lang="en-CA" sz="3900" dirty="0"/>
              <a:t>Results 2</a:t>
            </a:r>
            <a:endParaRPr lang="en-US" sz="3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920C-94DE-429C-BF6D-90FCA2F9B0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1"/>
            <a:r>
              <a:rPr lang="en-US" dirty="0"/>
              <a:t>Mainly used for</a:t>
            </a:r>
          </a:p>
          <a:p>
            <a:pPr lvl="2"/>
            <a:r>
              <a:rPr lang="en-US" dirty="0"/>
              <a:t>Calendars / scheduling / alerts, internet / research, dictionary</a:t>
            </a:r>
          </a:p>
          <a:p>
            <a:pPr lvl="2"/>
            <a:endParaRPr lang="en-US" dirty="0"/>
          </a:p>
        </p:txBody>
      </p:sp>
      <p:graphicFrame>
        <p:nvGraphicFramePr>
          <p:cNvPr id="7" name="Table 7" descr="Table showing how different virtual assistants were used. Virtual assistants were most frequently used for in the following ways: schedule / calendar/alerts/eminders, internet/ research, dictionary/definitions, and spellings. The less frequent uses include: timer, read books, calculate, and translate. ">
            <a:extLst>
              <a:ext uri="{FF2B5EF4-FFF2-40B4-BE49-F238E27FC236}">
                <a16:creationId xmlns:a16="http://schemas.microsoft.com/office/drawing/2014/main" id="{0909F9EF-37DB-414E-B2E5-5C0E0EDC5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392967"/>
              </p:ext>
            </p:extLst>
          </p:nvPr>
        </p:nvGraphicFramePr>
        <p:xfrm>
          <a:off x="994508" y="2415713"/>
          <a:ext cx="10511692" cy="3741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689">
                  <a:extLst>
                    <a:ext uri="{9D8B030D-6E8A-4147-A177-3AD203B41FA5}">
                      <a16:colId xmlns:a16="http://schemas.microsoft.com/office/drawing/2014/main" val="3527402735"/>
                    </a:ext>
                  </a:extLst>
                </a:gridCol>
                <a:gridCol w="1176327">
                  <a:extLst>
                    <a:ext uri="{9D8B030D-6E8A-4147-A177-3AD203B41FA5}">
                      <a16:colId xmlns:a16="http://schemas.microsoft.com/office/drawing/2014/main" val="2272101494"/>
                    </a:ext>
                  </a:extLst>
                </a:gridCol>
                <a:gridCol w="1539108">
                  <a:extLst>
                    <a:ext uri="{9D8B030D-6E8A-4147-A177-3AD203B41FA5}">
                      <a16:colId xmlns:a16="http://schemas.microsoft.com/office/drawing/2014/main" val="1361713474"/>
                    </a:ext>
                  </a:extLst>
                </a:gridCol>
                <a:gridCol w="876282">
                  <a:extLst>
                    <a:ext uri="{9D8B030D-6E8A-4147-A177-3AD203B41FA5}">
                      <a16:colId xmlns:a16="http://schemas.microsoft.com/office/drawing/2014/main" val="2505108305"/>
                    </a:ext>
                  </a:extLst>
                </a:gridCol>
                <a:gridCol w="830258">
                  <a:extLst>
                    <a:ext uri="{9D8B030D-6E8A-4147-A177-3AD203B41FA5}">
                      <a16:colId xmlns:a16="http://schemas.microsoft.com/office/drawing/2014/main" val="1136940719"/>
                    </a:ext>
                  </a:extLst>
                </a:gridCol>
                <a:gridCol w="903028">
                  <a:extLst>
                    <a:ext uri="{9D8B030D-6E8A-4147-A177-3AD203B41FA5}">
                      <a16:colId xmlns:a16="http://schemas.microsoft.com/office/drawing/2014/main" val="1744608049"/>
                    </a:ext>
                  </a:extLst>
                </a:gridCol>
              </a:tblGrid>
              <a:tr h="7542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Siri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Google Assistant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Bixby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1765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Schedule/calendar/alerts/reminders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35126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Internet/research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67402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Dictionary/definitions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60151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Spelling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18732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52193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Read books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3984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Calculate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73482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Translate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136096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DA736-41BA-4622-838F-D526E81085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pic>
        <p:nvPicPr>
          <p:cNvPr id="9" name="Picture 8" descr="working on smartphone&#10;https://encrypted-tbn0.gstatic.com/images?q=tbn:ANd9GcTZdlSW78xGYXXSujzvPHpGnlBYaqj3Tce7Og&amp;usqp=CAU">
            <a:extLst>
              <a:ext uri="{FF2B5EF4-FFF2-40B4-BE49-F238E27FC236}">
                <a16:creationId xmlns:a16="http://schemas.microsoft.com/office/drawing/2014/main" id="{79124E52-8C4C-43F0-9D3E-01E78A6E6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870" y="379484"/>
            <a:ext cx="2090530" cy="138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7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Conclusions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2EACF5-295B-4F51-A7F5-E778114CB36A}"/>
              </a:ext>
            </a:extLst>
          </p:cNvPr>
          <p:cNvSpPr/>
          <p:nvPr/>
        </p:nvSpPr>
        <p:spPr>
          <a:xfrm>
            <a:off x="695739" y="1303972"/>
            <a:ext cx="10863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Regrettably, virtual assistants are not yet ready for college!</a:t>
            </a:r>
          </a:p>
        </p:txBody>
      </p:sp>
      <p:pic>
        <p:nvPicPr>
          <p:cNvPr id="1028" name="Picture 4" descr="Thank you written in multiple languages &#10;&#10;Copyright is http://pulse-coaching.com/wp-content/uploads/2015/02/merci.png">
            <a:extLst>
              <a:ext uri="{FF2B5EF4-FFF2-40B4-BE49-F238E27FC236}">
                <a16:creationId xmlns:a16="http://schemas.microsoft.com/office/drawing/2014/main" id="{AB092F84-1715-EE49-A043-112E5038440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062" y="1983156"/>
            <a:ext cx="5651875" cy="269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177332" y="4431324"/>
            <a:ext cx="9837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Adaptech Research Network: </a:t>
            </a:r>
            <a:r>
              <a:rPr lang="en-US" sz="2800" dirty="0">
                <a:solidFill>
                  <a:srgbClr val="002060"/>
                </a:solidFill>
                <a:hlinkClick r:id="rId4" tooltip="www.adaptech.org"/>
              </a:rPr>
              <a:t>www.adaptech.org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r>
              <a:rPr lang="en-CA" sz="2800" dirty="0">
                <a:solidFill>
                  <a:srgbClr val="002060"/>
                </a:solidFill>
              </a:rPr>
              <a:t>Catherine Fichten: </a:t>
            </a:r>
            <a:r>
              <a:rPr lang="en-CA" sz="2800" dirty="0">
                <a:solidFill>
                  <a:srgbClr val="002060"/>
                </a:solidFill>
                <a:hlinkClick r:id="rId5" tooltip="catherine.fichten@mcgill.ca"/>
              </a:rPr>
              <a:t>catherine.fichten@mcgill.ca</a:t>
            </a:r>
            <a:endParaRPr lang="en-CA" sz="2800" dirty="0">
              <a:solidFill>
                <a:srgbClr val="002060"/>
              </a:solidFill>
            </a:endParaRPr>
          </a:p>
        </p:txBody>
      </p:sp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6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4560</TotalTime>
  <Words>457</Words>
  <Application>Microsoft Office PowerPoint</Application>
  <PresentationFormat>Widescreen</PresentationFormat>
  <Paragraphs>117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Bookman Old Style</vt:lpstr>
      <vt:lpstr>Calibri</vt:lpstr>
      <vt:lpstr>Gill Sans MT</vt:lpstr>
      <vt:lpstr>Tahoma</vt:lpstr>
      <vt:lpstr>Times New Roman</vt:lpstr>
      <vt:lpstr>Wingdings 3</vt:lpstr>
      <vt:lpstr>Origine</vt:lpstr>
      <vt:lpstr>Are AI-Based Virtual Assistants Such as Siri, Alexa, and Google Assistant Ready for College?  </vt:lpstr>
      <vt:lpstr> Abstract</vt:lpstr>
      <vt:lpstr>Method: 121 Students with &amp; 51 Without Disabilities </vt:lpstr>
      <vt:lpstr>Results 1</vt:lpstr>
      <vt:lpstr>Results 2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240</cp:revision>
  <cp:lastPrinted>2021-03-18T20:01:37Z</cp:lastPrinted>
  <dcterms:created xsi:type="dcterms:W3CDTF">2020-11-13T18:45:37Z</dcterms:created>
  <dcterms:modified xsi:type="dcterms:W3CDTF">2021-06-03T15:46:27Z</dcterms:modified>
</cp:coreProperties>
</file>