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2.xml" ContentType="application/vnd.openxmlformats-officedocument.presentationml.tags+xml"/>
  <Override PartName="/ppt/notesSlides/notesSlide5.xml" ContentType="application/vnd.openxmlformats-officedocument.presentationml.notesSlide+xml"/>
  <Override PartName="/ppt/tags/tag3.xml" ContentType="application/vnd.openxmlformats-officedocument.presentationml.tags+xml"/>
  <Override PartName="/ppt/notesSlides/notesSlide6.xml" ContentType="application/vnd.openxmlformats-officedocument.presentationml.notesSlide+xml"/>
  <Override PartName="/ppt/tags/tag4.xml" ContentType="application/vnd.openxmlformats-officedocument.presentationml.tags+xml"/>
  <Override PartName="/ppt/notesSlides/notesSlide7.xml" ContentType="application/vnd.openxmlformats-officedocument.presentationml.notesSlide+xml"/>
  <Override PartName="/ppt/tags/tag5.xml" ContentType="application/vnd.openxmlformats-officedocument.presentationml.tags+xml"/>
  <Override PartName="/ppt/notesSlides/notesSlide8.xml" ContentType="application/vnd.openxmlformats-officedocument.presentationml.notesSlide+xml"/>
  <Override PartName="/ppt/tags/tag6.xml" ContentType="application/vnd.openxmlformats-officedocument.presentationml.tags+xml"/>
  <Override PartName="/ppt/notesSlides/notesSlide9.xml" ContentType="application/vnd.openxmlformats-officedocument.presentationml.notesSlide+xml"/>
  <Override PartName="/ppt/tags/tag7.xml" ContentType="application/vnd.openxmlformats-officedocument.presentationml.tags+xml"/>
  <Override PartName="/ppt/notesSlides/notesSlide10.xml" ContentType="application/vnd.openxmlformats-officedocument.presentationml.notesSlide+xml"/>
  <Override PartName="/ppt/tags/tag8.xml" ContentType="application/vnd.openxmlformats-officedocument.presentationml.tags+xml"/>
  <Override PartName="/ppt/notesSlides/notesSlide11.xml" ContentType="application/vnd.openxmlformats-officedocument.presentationml.notesSlide+xml"/>
  <Override PartName="/ppt/tags/tag9.xml" ContentType="application/vnd.openxmlformats-officedocument.presentationml.tags+xml"/>
  <Override PartName="/ppt/notesSlides/notesSlide12.xml" ContentType="application/vnd.openxmlformats-officedocument.presentationml.notesSlide+xml"/>
  <Override PartName="/ppt/tags/tag10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tags/tag11.xml" ContentType="application/vnd.openxmlformats-officedocument.presentationml.tags+xml"/>
  <Override PartName="/ppt/notesSlides/notesSlide15.xml" ContentType="application/vnd.openxmlformats-officedocument.presentationml.notesSlide+xml"/>
  <Override PartName="/ppt/tags/tag12.xml" ContentType="application/vnd.openxmlformats-officedocument.presentationml.tags+xml"/>
  <Override PartName="/ppt/notesSlides/notesSlide16.xml" ContentType="application/vnd.openxmlformats-officedocument.presentationml.notesSlide+xml"/>
  <Override PartName="/ppt/tags/tag13.xml" ContentType="application/vnd.openxmlformats-officedocument.presentationml.tags+xml"/>
  <Override PartName="/ppt/notesSlides/notesSlide17.xml" ContentType="application/vnd.openxmlformats-officedocument.presentationml.notesSlide+xml"/>
  <Override PartName="/ppt/tags/tag14.xml" ContentType="application/vnd.openxmlformats-officedocument.presentationml.tags+xml"/>
  <Override PartName="/ppt/notesSlides/notesSlide18.xml" ContentType="application/vnd.openxmlformats-officedocument.presentationml.notesSlide+xml"/>
  <Override PartName="/ppt/tags/tag15.xml" ContentType="application/vnd.openxmlformats-officedocument.presentationml.tags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3" r:id="rId4"/>
    <p:sldMasterId id="2147483821" r:id="rId5"/>
  </p:sldMasterIdLst>
  <p:notesMasterIdLst>
    <p:notesMasterId r:id="rId28"/>
  </p:notesMasterIdLst>
  <p:handoutMasterIdLst>
    <p:handoutMasterId r:id="rId29"/>
  </p:handoutMasterIdLst>
  <p:sldIdLst>
    <p:sldId id="354" r:id="rId6"/>
    <p:sldId id="416" r:id="rId7"/>
    <p:sldId id="371" r:id="rId8"/>
    <p:sldId id="403" r:id="rId9"/>
    <p:sldId id="415" r:id="rId10"/>
    <p:sldId id="404" r:id="rId11"/>
    <p:sldId id="407" r:id="rId12"/>
    <p:sldId id="395" r:id="rId13"/>
    <p:sldId id="391" r:id="rId14"/>
    <p:sldId id="400" r:id="rId15"/>
    <p:sldId id="396" r:id="rId16"/>
    <p:sldId id="397" r:id="rId17"/>
    <p:sldId id="412" r:id="rId18"/>
    <p:sldId id="398" r:id="rId19"/>
    <p:sldId id="401" r:id="rId20"/>
    <p:sldId id="410" r:id="rId21"/>
    <p:sldId id="411" r:id="rId22"/>
    <p:sldId id="413" r:id="rId23"/>
    <p:sldId id="414" r:id="rId24"/>
    <p:sldId id="417" r:id="rId25"/>
    <p:sldId id="418" r:id="rId26"/>
    <p:sldId id="387" r:id="rId27"/>
  </p:sldIdLst>
  <p:sldSz cx="12192000" cy="6858000"/>
  <p:notesSz cx="7010400" cy="9296400"/>
  <p:defaultTextStyle>
    <a:defPPr>
      <a:defRPr lang="fr-CA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521415D9-36F7-43E2-AB2F-B90AF26B5E84}">
      <p14:sectionLst xmlns:p14="http://schemas.microsoft.com/office/powerpoint/2010/main">
        <p14:section name="Default Section" id="{D63F553B-5214-42EE-9FE5-0C4395A971C7}">
          <p14:sldIdLst>
            <p14:sldId id="354"/>
            <p14:sldId id="416"/>
          </p14:sldIdLst>
        </p14:section>
        <p14:section name="Default Section" id="{9A582151-9B5F-4F9B-A42F-BDF8ABE1F580}">
          <p14:sldIdLst>
            <p14:sldId id="371"/>
            <p14:sldId id="403"/>
            <p14:sldId id="415"/>
            <p14:sldId id="404"/>
            <p14:sldId id="407"/>
            <p14:sldId id="395"/>
            <p14:sldId id="391"/>
            <p14:sldId id="400"/>
            <p14:sldId id="396"/>
            <p14:sldId id="397"/>
            <p14:sldId id="412"/>
            <p14:sldId id="398"/>
            <p14:sldId id="401"/>
            <p14:sldId id="410"/>
            <p14:sldId id="411"/>
            <p14:sldId id="413"/>
            <p14:sldId id="414"/>
            <p14:sldId id="417"/>
            <p14:sldId id="418"/>
            <p14:sldId id="38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ick C. Legault" initials="ACL" lastIdx="1" clrIdx="0">
    <p:extLst>
      <p:ext uri="{19B8F6BF-5375-455C-9EA6-DF929625EA0E}">
        <p15:presenceInfo xmlns:p15="http://schemas.microsoft.com/office/powerpoint/2012/main" userId="S::aclegault@dawsoncollege.qc.ca::416d2180-729d-4e77-9aba-a16c56ca89a9" providerId="AD"/>
      </p:ext>
    </p:extLst>
  </p:cmAuthor>
  <p:cmAuthor id="2" name="Adaptech Research Network" initials="ARN" lastIdx="4" clrIdx="1">
    <p:extLst>
      <p:ext uri="{19B8F6BF-5375-455C-9EA6-DF929625EA0E}">
        <p15:presenceInfo xmlns:p15="http://schemas.microsoft.com/office/powerpoint/2012/main" userId="1d07d7e648b1b8db" providerId="Windows Live"/>
      </p:ext>
    </p:extLst>
  </p:cmAuthor>
  <p:cmAuthor id="3" name="Catherine S. Fichten, Dr." initials="CSFD" lastIdx="1" clrIdx="2">
    <p:extLst>
      <p:ext uri="{19B8F6BF-5375-455C-9EA6-DF929625EA0E}">
        <p15:presenceInfo xmlns:p15="http://schemas.microsoft.com/office/powerpoint/2012/main" userId="Catherine S. Fichten, Dr.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C91103"/>
    <a:srgbClr val="CC6600"/>
    <a:srgbClr val="CC9900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86461" autoAdjust="0"/>
  </p:normalViewPr>
  <p:slideViewPr>
    <p:cSldViewPr snapToGrid="0">
      <p:cViewPr varScale="1">
        <p:scale>
          <a:sx n="64" d="100"/>
          <a:sy n="64" d="100"/>
        </p:scale>
        <p:origin x="748" y="6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31" d="100"/>
        <a:sy n="131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3048" y="53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0"/>
            <a:ext cx="3037401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1832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612" y="0"/>
            <a:ext cx="3038595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1833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4" y="8831584"/>
            <a:ext cx="3037401" cy="462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1833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612" y="8831584"/>
            <a:ext cx="3038595" cy="462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 smtClean="0">
                <a:latin typeface="Times New Roman" pitchFamily="18" charset="0"/>
              </a:defRPr>
            </a:lvl1pPr>
          </a:lstStyle>
          <a:p>
            <a:pPr>
              <a:defRPr/>
            </a:pPr>
            <a:fld id="{94164601-6281-47D0-921F-0F42C8F89E2C}" type="slidenum">
              <a:rPr lang="fr-CA" altLang="fr-FR"/>
              <a:pPr>
                <a:defRPr/>
              </a:pPr>
              <a:t>‹#›</a:t>
            </a:fld>
            <a:endParaRPr lang="fr-CA" altLang="fr-FR" dirty="0"/>
          </a:p>
        </p:txBody>
      </p:sp>
    </p:spTree>
    <p:extLst>
      <p:ext uri="{BB962C8B-B14F-4D97-AF65-F5344CB8AC3E}">
        <p14:creationId xmlns:p14="http://schemas.microsoft.com/office/powerpoint/2010/main" val="25011298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0"/>
            <a:ext cx="3037401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cs typeface="+mn-cs"/>
              </a:defRPr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3002" y="0"/>
            <a:ext cx="3037401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cs typeface="+mn-cs"/>
              </a:defRPr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378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06400" y="696913"/>
            <a:ext cx="61976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4405" y="4415791"/>
            <a:ext cx="5141597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CA" noProof="0"/>
              <a:t>Cliquez pour modifier les styles du texte du masque</a:t>
            </a:r>
          </a:p>
          <a:p>
            <a:pPr lvl="1"/>
            <a:r>
              <a:rPr lang="fr-CA" noProof="0"/>
              <a:t>Deuxième niveau</a:t>
            </a:r>
          </a:p>
          <a:p>
            <a:pPr lvl="2"/>
            <a:r>
              <a:rPr lang="fr-CA" noProof="0"/>
              <a:t>Troisième niveau</a:t>
            </a:r>
          </a:p>
          <a:p>
            <a:pPr lvl="3"/>
            <a:r>
              <a:rPr lang="fr-CA" noProof="0"/>
              <a:t>Quatrième niveau</a:t>
            </a:r>
          </a:p>
          <a:p>
            <a:pPr lvl="4"/>
            <a:r>
              <a:rPr lang="fr-CA" noProof="0"/>
              <a:t>Cinquième niveau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" y="8831580"/>
            <a:ext cx="3037401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cs typeface="+mn-cs"/>
              </a:defRPr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3002" y="8831580"/>
            <a:ext cx="3037401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 smtClean="0"/>
            </a:lvl1pPr>
          </a:lstStyle>
          <a:p>
            <a:pPr>
              <a:defRPr/>
            </a:pPr>
            <a:fld id="{DAE4E70F-697E-4098-ACB2-62C4FAF0F957}" type="slidenum">
              <a:rPr lang="fr-CA" altLang="fr-FR"/>
              <a:pPr>
                <a:defRPr/>
              </a:pPr>
              <a:t>‹#›</a:t>
            </a:fld>
            <a:endParaRPr lang="fr-CA" altLang="fr-FR" dirty="0"/>
          </a:p>
        </p:txBody>
      </p:sp>
    </p:spTree>
    <p:extLst>
      <p:ext uri="{BB962C8B-B14F-4D97-AF65-F5344CB8AC3E}">
        <p14:creationId xmlns:p14="http://schemas.microsoft.com/office/powerpoint/2010/main" val="18445531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776288" y="1200150"/>
            <a:ext cx="5762625" cy="3241675"/>
          </a:xfrm>
          <a:ln/>
        </p:spPr>
      </p:sp>
      <p:sp>
        <p:nvSpPr>
          <p:cNvPr id="921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/>
              <a:t>Scottish Prayer:</a:t>
            </a:r>
          </a:p>
          <a:p>
            <a:r>
              <a:rPr lang="en-US" altLang="en-US" dirty="0"/>
              <a:t>From ghoulies and </a:t>
            </a:r>
            <a:r>
              <a:rPr lang="en-US" altLang="en-US" dirty="0" err="1"/>
              <a:t>ghosties</a:t>
            </a:r>
            <a:endParaRPr lang="en-US" altLang="en-US" dirty="0"/>
          </a:p>
          <a:p>
            <a:r>
              <a:rPr lang="en-US" altLang="en-US" dirty="0"/>
              <a:t>And long-</a:t>
            </a:r>
            <a:r>
              <a:rPr lang="en-US" altLang="en-US" dirty="0" err="1"/>
              <a:t>leggedy</a:t>
            </a:r>
            <a:r>
              <a:rPr lang="en-US" altLang="en-US" dirty="0"/>
              <a:t> beasties</a:t>
            </a:r>
          </a:p>
          <a:p>
            <a:r>
              <a:rPr lang="en-US" altLang="en-US" dirty="0"/>
              <a:t>And things that go bump in the night,</a:t>
            </a:r>
          </a:p>
          <a:p>
            <a:r>
              <a:rPr lang="en-US" altLang="en-US" dirty="0"/>
              <a:t>Good Lord, deliver us!</a:t>
            </a:r>
          </a:p>
        </p:txBody>
      </p:sp>
      <p:sp>
        <p:nvSpPr>
          <p:cNvPr id="922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itchFamily="18" charset="0"/>
              </a:defRPr>
            </a:lvl1pPr>
            <a:lvl2pPr marL="747059" indent="-287331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itchFamily="18" charset="0"/>
              </a:defRPr>
            </a:lvl2pPr>
            <a:lvl3pPr marL="1149321" indent="-229865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itchFamily="18" charset="0"/>
              </a:defRPr>
            </a:lvl3pPr>
            <a:lvl4pPr marL="1609049" indent="-229865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itchFamily="18" charset="0"/>
              </a:defRPr>
            </a:lvl4pPr>
            <a:lvl5pPr marL="2068777" indent="-229865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itchFamily="18" charset="0"/>
              </a:defRPr>
            </a:lvl5pPr>
            <a:lvl6pPr marL="2528506" indent="-2298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itchFamily="18" charset="0"/>
              </a:defRPr>
            </a:lvl6pPr>
            <a:lvl7pPr marL="2988235" indent="-2298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itchFamily="18" charset="0"/>
              </a:defRPr>
            </a:lvl7pPr>
            <a:lvl8pPr marL="3447963" indent="-2298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itchFamily="18" charset="0"/>
              </a:defRPr>
            </a:lvl8pPr>
            <a:lvl9pPr marL="3907691" indent="-2298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</a:pPr>
            <a:fld id="{4B4DF015-394A-46E5-868F-5D363B8BD40C}" type="slidenum">
              <a:rPr lang="fr-CA" altLang="fr-FR" smtClean="0">
                <a:latin typeface="Tahoma" pitchFamily="34" charset="0"/>
              </a:rPr>
              <a:pPr>
                <a:spcBef>
                  <a:spcPct val="0"/>
                </a:spcBef>
              </a:pPr>
              <a:t>1</a:t>
            </a:fld>
            <a:endParaRPr lang="fr-CA" altLang="fr-FR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287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0D08F7-0A18-484A-AB15-A0B7FE19C275}" type="slidenum">
              <a:rPr lang="fr-CA" altLang="fr-FR" smtClean="0">
                <a:solidFill>
                  <a:prstClr val="black"/>
                </a:solidFill>
              </a:rPr>
              <a:pPr>
                <a:defRPr/>
              </a:pPr>
              <a:t>13</a:t>
            </a:fld>
            <a:endParaRPr lang="fr-CA" alt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47390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287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0D08F7-0A18-484A-AB15-A0B7FE19C275}" type="slidenum">
              <a:rPr lang="fr-CA" altLang="fr-FR" smtClean="0">
                <a:solidFill>
                  <a:prstClr val="black"/>
                </a:solidFill>
              </a:rPr>
              <a:pPr>
                <a:defRPr/>
              </a:pPr>
              <a:t>14</a:t>
            </a:fld>
            <a:endParaRPr lang="fr-CA" alt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22613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287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0D08F7-0A18-484A-AB15-A0B7FE19C275}" type="slidenum">
              <a:rPr lang="fr-CA" altLang="fr-FR" smtClean="0">
                <a:solidFill>
                  <a:prstClr val="black"/>
                </a:solidFill>
              </a:rPr>
              <a:pPr>
                <a:defRPr/>
              </a:pPr>
              <a:t>15</a:t>
            </a:fld>
            <a:endParaRPr lang="fr-CA" alt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0713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287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0D08F7-0A18-484A-AB15-A0B7FE19C275}" type="slidenum">
              <a:rPr lang="fr-CA" altLang="fr-FR" smtClean="0">
                <a:solidFill>
                  <a:prstClr val="black"/>
                </a:solidFill>
              </a:rPr>
              <a:pPr>
                <a:defRPr/>
              </a:pPr>
              <a:t>16</a:t>
            </a:fld>
            <a:endParaRPr lang="fr-CA" alt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05227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17</a:t>
            </a:fld>
            <a:endParaRPr lang="fr-CA" altLang="fr-FR" dirty="0"/>
          </a:p>
        </p:txBody>
      </p:sp>
    </p:spTree>
    <p:extLst>
      <p:ext uri="{BB962C8B-B14F-4D97-AF65-F5344CB8AC3E}">
        <p14:creationId xmlns:p14="http://schemas.microsoft.com/office/powerpoint/2010/main" val="26784448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287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0D08F7-0A18-484A-AB15-A0B7FE19C275}" type="slidenum">
              <a:rPr lang="fr-CA" altLang="fr-FR" smtClean="0">
                <a:solidFill>
                  <a:prstClr val="black"/>
                </a:solidFill>
              </a:rPr>
              <a:pPr>
                <a:defRPr/>
              </a:pPr>
              <a:t>18</a:t>
            </a:fld>
            <a:endParaRPr lang="fr-CA" alt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574761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287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0D08F7-0A18-484A-AB15-A0B7FE19C275}" type="slidenum">
              <a:rPr lang="fr-CA" altLang="fr-FR" smtClean="0">
                <a:solidFill>
                  <a:prstClr val="black"/>
                </a:solidFill>
              </a:rPr>
              <a:pPr>
                <a:defRPr/>
              </a:pPr>
              <a:t>19</a:t>
            </a:fld>
            <a:endParaRPr lang="fr-CA" alt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585993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287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0D08F7-0A18-484A-AB15-A0B7FE19C275}" type="slidenum">
              <a:rPr lang="fr-CA" altLang="fr-FR" smtClean="0">
                <a:solidFill>
                  <a:prstClr val="black"/>
                </a:solidFill>
              </a:rPr>
              <a:pPr>
                <a:defRPr/>
              </a:pPr>
              <a:t>20</a:t>
            </a:fld>
            <a:endParaRPr lang="fr-CA" alt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232199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287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0D08F7-0A18-484A-AB15-A0B7FE19C275}" type="slidenum">
              <a:rPr lang="fr-CA" altLang="fr-FR" smtClean="0">
                <a:solidFill>
                  <a:prstClr val="black"/>
                </a:solidFill>
              </a:rPr>
              <a:pPr>
                <a:defRPr/>
              </a:pPr>
              <a:t>21</a:t>
            </a:fld>
            <a:endParaRPr lang="fr-CA" alt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001674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22</a:t>
            </a:fld>
            <a:endParaRPr lang="fr-CA" altLang="fr-FR" dirty="0"/>
          </a:p>
        </p:txBody>
      </p:sp>
    </p:spTree>
    <p:extLst>
      <p:ext uri="{BB962C8B-B14F-4D97-AF65-F5344CB8AC3E}">
        <p14:creationId xmlns:p14="http://schemas.microsoft.com/office/powerpoint/2010/main" val="42134541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287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0D08F7-0A18-484A-AB15-A0B7FE19C275}" type="slidenum">
              <a:rPr lang="fr-CA" altLang="fr-FR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fr-CA" alt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02548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4</a:t>
            </a:fld>
            <a:endParaRPr lang="fr-CA" altLang="fr-FR" dirty="0"/>
          </a:p>
        </p:txBody>
      </p:sp>
    </p:spTree>
    <p:extLst>
      <p:ext uri="{BB962C8B-B14F-4D97-AF65-F5344CB8AC3E}">
        <p14:creationId xmlns:p14="http://schemas.microsoft.com/office/powerpoint/2010/main" val="31870457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5</a:t>
            </a:fld>
            <a:endParaRPr lang="fr-CA" altLang="fr-FR" dirty="0"/>
          </a:p>
        </p:txBody>
      </p:sp>
    </p:spTree>
    <p:extLst>
      <p:ext uri="{BB962C8B-B14F-4D97-AF65-F5344CB8AC3E}">
        <p14:creationId xmlns:p14="http://schemas.microsoft.com/office/powerpoint/2010/main" val="31870457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287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0D08F7-0A18-484A-AB15-A0B7FE19C275}" type="slidenum">
              <a:rPr lang="fr-CA" altLang="fr-FR" smtClean="0">
                <a:solidFill>
                  <a:prstClr val="black"/>
                </a:solidFill>
              </a:rPr>
              <a:pPr>
                <a:defRPr/>
              </a:pPr>
              <a:t>8</a:t>
            </a:fld>
            <a:endParaRPr lang="fr-CA" alt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65276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287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0D08F7-0A18-484A-AB15-A0B7FE19C275}" type="slidenum">
              <a:rPr lang="fr-CA" altLang="fr-FR" smtClean="0">
                <a:solidFill>
                  <a:prstClr val="black"/>
                </a:solidFill>
              </a:rPr>
              <a:pPr>
                <a:defRPr/>
              </a:pPr>
              <a:t>9</a:t>
            </a:fld>
            <a:endParaRPr lang="fr-CA" alt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42302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287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0D08F7-0A18-484A-AB15-A0B7FE19C275}" type="slidenum">
              <a:rPr lang="fr-CA" altLang="fr-FR" smtClean="0">
                <a:solidFill>
                  <a:prstClr val="black"/>
                </a:solidFill>
              </a:rPr>
              <a:pPr>
                <a:defRPr/>
              </a:pPr>
              <a:t>10</a:t>
            </a:fld>
            <a:endParaRPr lang="fr-CA" alt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67437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287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0D08F7-0A18-484A-AB15-A0B7FE19C275}" type="slidenum">
              <a:rPr lang="fr-CA" altLang="fr-FR" smtClean="0">
                <a:solidFill>
                  <a:prstClr val="black"/>
                </a:solidFill>
              </a:rPr>
              <a:pPr>
                <a:defRPr/>
              </a:pPr>
              <a:t>11</a:t>
            </a:fld>
            <a:endParaRPr lang="fr-CA" alt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78232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287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0D08F7-0A18-484A-AB15-A0B7FE19C275}" type="slidenum">
              <a:rPr lang="fr-CA" altLang="fr-FR" smtClean="0">
                <a:solidFill>
                  <a:prstClr val="black"/>
                </a:solidFill>
              </a:rPr>
              <a:pPr>
                <a:defRPr/>
              </a:pPr>
              <a:t>12</a:t>
            </a:fld>
            <a:endParaRPr lang="fr-CA" alt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4892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1119717" y="3648080"/>
            <a:ext cx="10447867" cy="1279525"/>
          </a:xfrm>
          <a:prstGeom prst="rect">
            <a:avLst/>
          </a:prstGeom>
          <a:noFill/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2400" dirty="0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1120215" y="3648074"/>
            <a:ext cx="10448392" cy="1228726"/>
          </a:xfrm>
        </p:spPr>
        <p:txBody>
          <a:bodyPr anchor="t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1120217" y="5034508"/>
            <a:ext cx="10448393" cy="685800"/>
          </a:xfrm>
          <a:ln>
            <a:noFill/>
          </a:ln>
        </p:spPr>
        <p:txBody>
          <a:bodyPr/>
          <a:lstStyle>
            <a:lvl1pPr marL="0" indent="0" algn="r">
              <a:buNone/>
              <a:defRPr sz="20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189" indent="0" algn="ctr">
              <a:buNone/>
            </a:lvl2pPr>
            <a:lvl3pPr marL="914377" indent="0" algn="ctr">
              <a:buNone/>
            </a:lvl3pPr>
            <a:lvl4pPr marL="1371566" indent="0" algn="ctr">
              <a:buNone/>
            </a:lvl4pPr>
            <a:lvl5pPr marL="1828754" indent="0" algn="ctr">
              <a:buNone/>
            </a:lvl5pPr>
            <a:lvl6pPr marL="2285943" indent="0" algn="ctr">
              <a:buNone/>
            </a:lvl6pPr>
            <a:lvl7pPr marL="2743131" indent="0" algn="ctr">
              <a:buNone/>
            </a:lvl7pPr>
            <a:lvl8pPr marL="3200320" indent="0" algn="ctr">
              <a:buNone/>
            </a:lvl8pPr>
            <a:lvl9pPr marL="3657509" indent="0" algn="ctr">
              <a:buNone/>
            </a:lvl9pPr>
          </a:lstStyle>
          <a:p>
            <a:r>
              <a:rPr lang="fr-FR"/>
              <a:t>Modifiez le style des sous-titres du masque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3728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7E4801-78A0-A904-6E7D-2942D9CBCE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364B122-F6B9-54E3-5C2B-A793FBCE7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2446613-8D5D-3804-0B94-C2B14188B0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36E92D-B711-923E-FD24-45DE1E7C1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D2021-EB9A-44B2-8634-38696C1718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5910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EA024D9-005D-BD8B-064F-27B48C1C38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DAC6556-DDCF-5418-7557-F35E168A1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3D58C4-2C23-2A14-358C-557148A59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D2021-EB9A-44B2-8634-38696C1718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3408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DEAB20-D67A-CA31-1368-4F4D93E12B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917E9B-566F-D83C-753D-28E6099631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8D1255-F3C0-1EA9-3645-3BF081C110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342967-96FC-33BA-EFED-B82F6CC652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28C34A-66FC-5FEC-6335-084A58FE1D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7876D4-048E-8BDD-E768-A2F406265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D2021-EB9A-44B2-8634-38696C1718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68175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5CF68F-0633-DC2D-0B34-FC4D156811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F524C84-AD75-B626-6B04-AF445CBEFC4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F691A6-6DDA-C770-55BF-8C8B9843CD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6C9F7C-941C-3D89-8DCE-9D27275AB5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3EF966-E366-BC74-ED9D-528123DD3C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9DD74B-9736-69E7-D3CD-EE3246943C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D2021-EB9A-44B2-8634-38696C1718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9653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5DC8BA-B56A-1F78-D008-86F04698B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C12B63C-49E8-7B67-E233-38A4A6848C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9F5FAC-4968-CB94-BEDD-74BC8F7DF7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F9B609-0DCA-0F13-B84E-447A8E728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7A0B07-6D2F-F735-AAA1-72ADD0EC1B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D2021-EB9A-44B2-8634-38696C1718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7602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3914BBB-3530-8966-008F-FFFF43885BF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A42021B-CD2A-302C-269D-5221CC020D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66453B-A894-C9A8-199E-4318C641DB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FC5FEC-DC04-2438-6B51-D3037CD3BE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BBB709-7670-67E9-CF66-6E062DCD5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D2021-EB9A-44B2-8634-38696C1718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881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 b="1">
                <a:effectLst/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0972800" cy="4888200"/>
          </a:xfrm>
        </p:spPr>
        <p:txBody>
          <a:bodyPr/>
          <a:lstStyle>
            <a:lvl1pPr marL="361942" indent="-361942">
              <a:buSzPct val="110000"/>
              <a:defRPr/>
            </a:lvl1pPr>
            <a:lvl2pPr marL="628635" indent="-354004">
              <a:buSzPct val="110000"/>
              <a:defRPr sz="3200"/>
            </a:lvl2pPr>
            <a:lvl3pPr marL="895328" indent="-301618">
              <a:buSzPct val="110000"/>
              <a:defRPr sz="2800"/>
            </a:lvl3pPr>
            <a:lvl4pPr marL="1162022" indent="-293681">
              <a:buSzPct val="110000"/>
              <a:defRPr sz="2400"/>
            </a:lvl4pPr>
            <a:lvl5pPr marL="1438239" indent="-295267">
              <a:buSzPct val="110000"/>
              <a:defRPr sz="2000"/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5" name="Espace réservé du numéro de diapositive 22"/>
          <p:cNvSpPr>
            <a:spLocks noGrp="1"/>
          </p:cNvSpPr>
          <p:nvPr>
            <p:ph type="sldNum" sz="quarter" idx="11"/>
          </p:nvPr>
        </p:nvSpPr>
        <p:spPr>
          <a:xfrm>
            <a:off x="11506200" y="6353180"/>
            <a:ext cx="685800" cy="385763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6281582-CF13-4328-AE52-164E8406DB8F}" type="slidenum">
              <a:rPr lang="fr-FR" altLang="fr-FR"/>
              <a:pPr>
                <a:defRPr/>
              </a:pPr>
              <a:t>‹#›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3040175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563563">
              <a:defRPr/>
            </a:pPr>
            <a:r>
              <a:rPr lang="en-US" altLang="en-US" dirty="0"/>
              <a:t>catherine.fichten@mcgill.ca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85685E-33F0-4A6E-9A66-F8E805781C7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26188278"/>
      </p:ext>
    </p:extLst>
  </p:cSld>
  <p:clrMapOvr>
    <a:masterClrMapping/>
  </p:clrMapOvr>
  <p:transition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959817-4DC2-CC56-C1D7-AE65CAB21C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4BA6AB0-CEEB-01BE-585D-A3D95CA5236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fr-FR" dirty="0"/>
              <a:t>catherine.fichten@mcgill.ca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B87FCA-4503-884D-7F21-DEA80FE04AD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2234017-407F-42B7-9DEE-7B59F45BBA7E}" type="slidenum">
              <a:rPr lang="fr-FR" altLang="fr-FR" smtClean="0"/>
              <a:pPr>
                <a:defRPr/>
              </a:pPr>
              <a:t>‹#›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28914359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47CEA1-C774-3385-A26B-399B6C86FD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EB319F-0667-39BC-AC7B-C9170EC8C1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86FDB3-9129-0BBF-BD5B-8B2597E41B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3D6879-BB2D-534F-72B4-6EA3366266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085E1D-D74B-64BC-CFD7-1978F2B3B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D2021-EB9A-44B2-8634-38696C1718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847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51FF85-E7A2-E783-C9F6-C0FA0B8DA7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E48A58-A6A3-2F97-4394-7A83431752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806344-C6A3-58EB-7731-263132803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C2B318-D82E-5EB2-75C3-736ADF788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0D82E2-1495-CB33-ED77-2823D5A7C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D2021-EB9A-44B2-8634-38696C1718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928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55106-D736-91CB-23CF-3C715E6048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3DB9ED-A77F-FBFD-79B0-A8D359B0A0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117D9F-B88A-060A-EA90-BBBC91570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A54E8D-19F0-F18D-D372-B960276F74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D1C080-5E1E-D85F-D296-65FABD73BF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D2021-EB9A-44B2-8634-38696C1718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9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B8413-4FC8-93BD-6EA0-273436D4B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E7CF6E-C066-1712-65FB-6FA030E99C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1187B7-A2CA-6837-4706-658F7A4FDC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A3641C-6098-8016-7722-EC2F91027E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DC781A-D83F-5205-5C02-EBEB38BB8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88F996-A7F3-7B1A-09CB-83AF4B07F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D2021-EB9A-44B2-8634-38696C1718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623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45E476-5564-4E39-3DB1-5333CB1B0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85A2B1-26C3-1629-0669-DA0812B5FC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E34C58-6D5E-362D-4609-600C39FC6C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9937E0B-E843-4151-6CA6-C0DCE706F3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5B48371-724B-8DB8-EE1A-98C08C1E2E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EFF3A75-97B0-4852-9143-BA73820B82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5812111-141C-58CD-B707-9533151830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F380D9B-4554-A242-041B-35263A2F1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D2021-EB9A-44B2-8634-38696C1718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8961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21"/>
          <p:cNvSpPr>
            <a:spLocks noGrp="1"/>
          </p:cNvSpPr>
          <p:nvPr>
            <p:ph type="title"/>
          </p:nvPr>
        </p:nvSpPr>
        <p:spPr bwMode="auto">
          <a:xfrm>
            <a:off x="609600" y="152402"/>
            <a:ext cx="10972800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Modifiez le style du titre</a:t>
            </a:r>
            <a:endParaRPr lang="en-US" altLang="fr-FR"/>
          </a:p>
        </p:txBody>
      </p:sp>
      <p:sp>
        <p:nvSpPr>
          <p:cNvPr id="1027" name="Espace réservé du texte 12"/>
          <p:cNvSpPr>
            <a:spLocks noGrp="1"/>
          </p:cNvSpPr>
          <p:nvPr>
            <p:ph type="body" idx="1"/>
          </p:nvPr>
        </p:nvSpPr>
        <p:spPr bwMode="auto">
          <a:xfrm>
            <a:off x="533400" y="1177863"/>
            <a:ext cx="10972800" cy="4789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les styles du texte du masque</a:t>
            </a:r>
          </a:p>
          <a:p>
            <a:pPr lvl="1"/>
            <a:r>
              <a:rPr lang="fr-FR" altLang="fr-FR" dirty="0"/>
              <a:t>Deuxième niveau</a:t>
            </a:r>
          </a:p>
          <a:p>
            <a:pPr lvl="2"/>
            <a:r>
              <a:rPr lang="fr-FR" altLang="fr-FR" dirty="0"/>
              <a:t>Troisième niveau</a:t>
            </a:r>
          </a:p>
          <a:p>
            <a:pPr lvl="3"/>
            <a:r>
              <a:rPr lang="fr-FR" altLang="fr-FR" dirty="0"/>
              <a:t>Quatrième niveau</a:t>
            </a:r>
          </a:p>
          <a:p>
            <a:pPr lvl="4"/>
            <a:r>
              <a:rPr lang="fr-FR" altLang="fr-FR" dirty="0"/>
              <a:t>Cinquième niveau</a:t>
            </a:r>
            <a:endParaRPr lang="en-US" alt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864704" y="6356355"/>
            <a:ext cx="10546241" cy="3651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11506200" y="6469068"/>
            <a:ext cx="685800" cy="2698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>
                <a:solidFill>
                  <a:srgbClr val="0033CC"/>
                </a:solidFill>
                <a:latin typeface="Arial" charset="0"/>
              </a:defRPr>
            </a:lvl1pPr>
          </a:lstStyle>
          <a:p>
            <a:pPr>
              <a:defRPr/>
            </a:pPr>
            <a:fld id="{72234017-407F-42B7-9DEE-7B59F45BBA7E}" type="slidenum">
              <a:rPr lang="fr-FR" altLang="fr-FR"/>
              <a:pPr>
                <a:defRPr/>
              </a:pPr>
              <a:t>‹#›</a:t>
            </a:fld>
            <a:endParaRPr lang="fr-FR" altLang="fr-FR" dirty="0"/>
          </a:p>
        </p:txBody>
      </p:sp>
      <p:sp>
        <p:nvSpPr>
          <p:cNvPr id="1031" name="Connecteur droit 27"/>
          <p:cNvSpPr>
            <a:spLocks noChangeShapeType="1"/>
          </p:cNvSpPr>
          <p:nvPr/>
        </p:nvSpPr>
        <p:spPr bwMode="auto">
          <a:xfrm>
            <a:off x="609600" y="6198503"/>
            <a:ext cx="109728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1" hangingPunct="1">
              <a:defRPr/>
            </a:pPr>
            <a:endParaRPr lang="en-US" sz="2400" dirty="0">
              <a:ln>
                <a:solidFill>
                  <a:schemeClr val="tx1"/>
                </a:solidFill>
                <a:prstDash val="solid"/>
              </a:ln>
            </a:endParaRPr>
          </a:p>
        </p:txBody>
      </p:sp>
      <p:sp>
        <p:nvSpPr>
          <p:cNvPr id="1032" name="Connecteur droit 28"/>
          <p:cNvSpPr>
            <a:spLocks noChangeShapeType="1"/>
          </p:cNvSpPr>
          <p:nvPr userDrawn="1"/>
        </p:nvSpPr>
        <p:spPr bwMode="auto">
          <a:xfrm>
            <a:off x="609600" y="1125538"/>
            <a:ext cx="109728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CA" sz="24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9" r:id="rId3"/>
    <p:sldLayoutId id="2147483820" r:id="rId4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 kern="1200">
          <a:solidFill>
            <a:srgbClr val="0033CC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5pPr>
      <a:lvl6pPr marL="457189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6pPr>
      <a:lvl7pPr marL="914377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7pPr>
      <a:lvl8pPr marL="1371566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8pPr>
      <a:lvl9pPr marL="1828754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9pPr>
    </p:titleStyle>
    <p:bodyStyle>
      <a:lvl1pPr marL="357179" indent="-357179" algn="l" rtl="0" eaLnBrk="0" fontAlgn="base" hangingPunct="0">
        <a:spcBef>
          <a:spcPts val="6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6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22284" indent="-347654" algn="l" rtl="0" eaLnBrk="0" fontAlgn="base" hangingPunct="0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4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01677" indent="-307967" algn="l" rtl="0" eaLnBrk="0" fontAlgn="base" hangingPunct="0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2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166784" indent="-298443" algn="l" rtl="0" eaLnBrk="0" fontAlgn="base" hangingPunct="0">
        <a:spcBef>
          <a:spcPts val="4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0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431890" indent="-288918" algn="l" rtl="0" eaLnBrk="0" fontAlgn="base" hangingPunct="0">
        <a:spcBef>
          <a:spcPts val="3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28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645879" indent="-182875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754" indent="-182875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30" indent="-182875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05" indent="-182875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47F0993-B821-C0CB-35BC-26FCCC1DEA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0DFD10-A5F7-D83A-361D-AFAD8B925C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40746A-EC5B-EEB0-D78E-9EC42F7097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F4F440-EB1B-DE81-E3FB-8C1A348FEF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37A9A2-CEDE-BAA7-355B-A492A58452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9D2021-EB9A-44B2-8634-38696C1718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792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2" r:id="rId1"/>
    <p:sldLayoutId id="2147483823" r:id="rId2"/>
    <p:sldLayoutId id="2147483824" r:id="rId3"/>
    <p:sldLayoutId id="2147483825" r:id="rId4"/>
    <p:sldLayoutId id="2147483826" r:id="rId5"/>
    <p:sldLayoutId id="2147483827" r:id="rId6"/>
    <p:sldLayoutId id="2147483828" r:id="rId7"/>
    <p:sldLayoutId id="2147483829" r:id="rId8"/>
    <p:sldLayoutId id="2147483830" r:id="rId9"/>
    <p:sldLayoutId id="2147483831" r:id="rId10"/>
    <p:sldLayoutId id="2147483832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4" Type="http://schemas.openxmlformats.org/officeDocument/2006/relationships/image" Target="../media/image15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4" Type="http://schemas.openxmlformats.org/officeDocument/2006/relationships/image" Target="../media/image19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4" Type="http://schemas.openxmlformats.org/officeDocument/2006/relationships/image" Target="../media/image2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4" Type="http://schemas.openxmlformats.org/officeDocument/2006/relationships/image" Target="../media/image2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mailto:sally.bailes@mcgill.ca" TargetMode="External"/><Relationship Id="rId3" Type="http://schemas.openxmlformats.org/officeDocument/2006/relationships/notesSlide" Target="../notesSlides/notesSlide19.xml"/><Relationship Id="rId7" Type="http://schemas.openxmlformats.org/officeDocument/2006/relationships/hyperlink" Target="mailto:laura.creti@mcgill.ca" TargetMode="Externa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5.xml"/><Relationship Id="rId6" Type="http://schemas.openxmlformats.org/officeDocument/2006/relationships/hyperlink" Target="mailto:catherine.fichten@mcgill.ca" TargetMode="External"/><Relationship Id="rId5" Type="http://schemas.openxmlformats.org/officeDocument/2006/relationships/hyperlink" Target="mailto:eva/libman@mcgill.ca" TargetMode="External"/><Relationship Id="rId10" Type="http://schemas.openxmlformats.org/officeDocument/2006/relationships/hyperlink" Target="https://shorturl.at/mxDGX" TargetMode="External"/><Relationship Id="rId4" Type="http://schemas.openxmlformats.org/officeDocument/2006/relationships/image" Target="../media/image23.jpeg"/><Relationship Id="rId9" Type="http://schemas.openxmlformats.org/officeDocument/2006/relationships/hyperlink" Target="mailto:ahaVEl@dawsoncollege.qc.ca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37642" y="749762"/>
            <a:ext cx="11425382" cy="2212975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US" sz="4000" dirty="0">
                <a:solidFill>
                  <a:srgbClr val="0033CC"/>
                </a:solidFill>
                <a:effectLst/>
              </a:rPr>
              <a:t>Parasomnias and Other Negative Sleep Related Phenomena  Among Post-Secondary  Students With and Without Disabilities </a:t>
            </a:r>
            <a:endParaRPr lang="en-US" sz="4000" b="0" dirty="0">
              <a:solidFill>
                <a:srgbClr val="0033CC"/>
              </a:solidFill>
              <a:effectLst/>
            </a:endParaRPr>
          </a:p>
        </p:txBody>
      </p:sp>
      <p:sp>
        <p:nvSpPr>
          <p:cNvPr id="4101" name="Connecteur droit 28"/>
          <p:cNvSpPr>
            <a:spLocks noChangeShapeType="1"/>
          </p:cNvSpPr>
          <p:nvPr/>
        </p:nvSpPr>
        <p:spPr bwMode="auto">
          <a:xfrm>
            <a:off x="1981200" y="2708920"/>
            <a:ext cx="82296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" name="object 4" descr="Logo of Dawson College">
            <a:extLst>
              <a:ext uri="{FF2B5EF4-FFF2-40B4-BE49-F238E27FC236}">
                <a16:creationId xmlns:a16="http://schemas.microsoft.com/office/drawing/2014/main" id="{63B09A1F-0D22-99C1-D055-5328982A09F9}"/>
              </a:ext>
            </a:extLst>
          </p:cNvPr>
          <p:cNvSpPr txBox="1"/>
          <p:nvPr/>
        </p:nvSpPr>
        <p:spPr>
          <a:xfrm>
            <a:off x="-697140" y="2983933"/>
            <a:ext cx="13294946" cy="3421449"/>
          </a:xfrm>
          <a:prstGeom prst="rect">
            <a:avLst/>
          </a:prstGeom>
        </p:spPr>
        <p:txBody>
          <a:bodyPr vert="horz" wrap="square" lIns="0" tIns="63500" rIns="0" bIns="0" rtlCol="0">
            <a:spAutoFit/>
          </a:bodyPr>
          <a:lstStyle/>
          <a:p>
            <a:pPr marL="252095" marR="5080" indent="-3810" algn="ctr">
              <a:lnSpc>
                <a:spcPts val="4000"/>
              </a:lnSpc>
              <a:spcBef>
                <a:spcPts val="500"/>
              </a:spcBef>
            </a:pPr>
            <a:r>
              <a:rPr lang="en-US" sz="3000" spc="-5" dirty="0">
                <a:solidFill>
                  <a:srgbClr val="0033CC"/>
                </a:solidFill>
                <a:latin typeface="Arial"/>
                <a:cs typeface="Arial"/>
              </a:rPr>
              <a:t>Eva </a:t>
            </a:r>
            <a:r>
              <a:rPr lang="en-US" sz="3000" spc="-5" dirty="0" err="1">
                <a:solidFill>
                  <a:srgbClr val="0033CC"/>
                </a:solidFill>
                <a:latin typeface="Arial"/>
                <a:cs typeface="Arial"/>
              </a:rPr>
              <a:t>Libman</a:t>
            </a:r>
            <a:r>
              <a:rPr lang="en-US" sz="3000" spc="35" baseline="30000" dirty="0" err="1">
                <a:solidFill>
                  <a:srgbClr val="0033CC"/>
                </a:solidFill>
                <a:latin typeface="Arial"/>
                <a:cs typeface="Arial"/>
              </a:rPr>
              <a:t>1,2,3</a:t>
            </a:r>
            <a:r>
              <a:rPr lang="en-US" sz="3000" spc="-5" dirty="0">
                <a:solidFill>
                  <a:srgbClr val="0033CC"/>
                </a:solidFill>
                <a:latin typeface="Arial"/>
                <a:cs typeface="Arial"/>
              </a:rPr>
              <a:t> Catherine </a:t>
            </a:r>
            <a:r>
              <a:rPr lang="en-US" sz="3000" spc="-5" dirty="0" err="1">
                <a:solidFill>
                  <a:srgbClr val="0033CC"/>
                </a:solidFill>
                <a:latin typeface="Arial"/>
                <a:cs typeface="Arial"/>
              </a:rPr>
              <a:t>Fichten</a:t>
            </a:r>
            <a:r>
              <a:rPr lang="en-US" sz="3000" spc="35" baseline="30000" dirty="0" err="1">
                <a:solidFill>
                  <a:srgbClr val="0033CC"/>
                </a:solidFill>
                <a:latin typeface="Arial"/>
                <a:cs typeface="Arial"/>
              </a:rPr>
              <a:t>1,2,3,4,5</a:t>
            </a:r>
            <a:r>
              <a:rPr lang="en-US" sz="3000" spc="-5" dirty="0">
                <a:solidFill>
                  <a:srgbClr val="0033CC"/>
                </a:solidFill>
                <a:latin typeface="Arial"/>
                <a:cs typeface="Arial"/>
              </a:rPr>
              <a:t> Laura </a:t>
            </a:r>
            <a:r>
              <a:rPr lang="en-US" sz="3000" spc="-5" dirty="0" err="1">
                <a:solidFill>
                  <a:srgbClr val="0033CC"/>
                </a:solidFill>
                <a:latin typeface="Arial"/>
                <a:cs typeface="Arial"/>
              </a:rPr>
              <a:t>Creti</a:t>
            </a:r>
            <a:r>
              <a:rPr lang="en-US" sz="3000" spc="35" baseline="30000" dirty="0" err="1">
                <a:solidFill>
                  <a:srgbClr val="0033CC"/>
                </a:solidFill>
                <a:latin typeface="Arial"/>
                <a:cs typeface="Arial"/>
              </a:rPr>
              <a:t>1,2,3</a:t>
            </a:r>
            <a:r>
              <a:rPr lang="en-US" sz="3000" spc="35" baseline="30000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lang="en-US" sz="3000" spc="-5" dirty="0">
                <a:solidFill>
                  <a:srgbClr val="0033CC"/>
                </a:solidFill>
                <a:latin typeface="Arial"/>
                <a:cs typeface="Arial"/>
              </a:rPr>
              <a:t>Sally </a:t>
            </a:r>
            <a:r>
              <a:rPr lang="en-US" sz="3000" spc="-5" dirty="0" err="1">
                <a:solidFill>
                  <a:srgbClr val="0033CC"/>
                </a:solidFill>
                <a:latin typeface="Arial"/>
                <a:cs typeface="Arial"/>
              </a:rPr>
              <a:t>Bailes</a:t>
            </a:r>
            <a:r>
              <a:rPr lang="en-US" sz="3000" spc="35" baseline="30000" dirty="0" err="1">
                <a:solidFill>
                  <a:srgbClr val="0033CC"/>
                </a:solidFill>
                <a:latin typeface="Arial"/>
                <a:cs typeface="Arial"/>
              </a:rPr>
              <a:t>1,2,3</a:t>
            </a:r>
            <a:r>
              <a:rPr lang="en-US" sz="3000" spc="-5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</a:p>
          <a:p>
            <a:pPr marL="252095" marR="5080" indent="-3810" algn="ctr">
              <a:lnSpc>
                <a:spcPts val="4000"/>
              </a:lnSpc>
              <a:spcBef>
                <a:spcPts val="500"/>
              </a:spcBef>
            </a:pPr>
            <a:r>
              <a:rPr lang="en-US" spc="-5" dirty="0">
                <a:solidFill>
                  <a:srgbClr val="0033CC"/>
                </a:solidFill>
                <a:latin typeface="Arial"/>
                <a:cs typeface="Arial"/>
              </a:rPr>
              <a:t>Alice </a:t>
            </a:r>
            <a:r>
              <a:rPr lang="en-US" spc="-5" dirty="0" err="1">
                <a:solidFill>
                  <a:srgbClr val="0033CC"/>
                </a:solidFill>
                <a:latin typeface="Arial"/>
                <a:cs typeface="Arial"/>
              </a:rPr>
              <a:t>Havel</a:t>
            </a:r>
            <a:r>
              <a:rPr lang="en-US" spc="-5" baseline="30000" dirty="0" err="1">
                <a:solidFill>
                  <a:srgbClr val="0033CC"/>
                </a:solidFill>
                <a:latin typeface="Arial"/>
                <a:cs typeface="Arial"/>
              </a:rPr>
              <a:t>4,</a:t>
            </a:r>
            <a:r>
              <a:rPr lang="en-US" spc="35" baseline="30000" dirty="0" err="1">
                <a:solidFill>
                  <a:srgbClr val="0033CC"/>
                </a:solidFill>
                <a:latin typeface="Arial"/>
                <a:cs typeface="Arial"/>
              </a:rPr>
              <a:t>5</a:t>
            </a:r>
            <a:r>
              <a:rPr lang="en-US" spc="-5" dirty="0">
                <a:solidFill>
                  <a:srgbClr val="0033CC"/>
                </a:solidFill>
                <a:latin typeface="Arial"/>
                <a:cs typeface="Arial"/>
              </a:rPr>
              <a:t> Bianca </a:t>
            </a:r>
            <a:r>
              <a:rPr lang="en-US" spc="-5" dirty="0" err="1">
                <a:solidFill>
                  <a:srgbClr val="0033CC"/>
                </a:solidFill>
                <a:latin typeface="Arial"/>
                <a:cs typeface="Arial"/>
              </a:rPr>
              <a:t>Zlotea</a:t>
            </a:r>
            <a:r>
              <a:rPr lang="en-US" spc="-5" baseline="30000" dirty="0" err="1">
                <a:solidFill>
                  <a:srgbClr val="0033CC"/>
                </a:solidFill>
                <a:latin typeface="Arial"/>
                <a:cs typeface="Arial"/>
              </a:rPr>
              <a:t>4,</a:t>
            </a:r>
            <a:r>
              <a:rPr lang="en-US" spc="35" baseline="30000" dirty="0" err="1">
                <a:solidFill>
                  <a:srgbClr val="0033CC"/>
                </a:solidFill>
                <a:latin typeface="Arial"/>
                <a:cs typeface="Arial"/>
              </a:rPr>
              <a:t>5</a:t>
            </a:r>
            <a:r>
              <a:rPr lang="en-US" spc="-5" dirty="0">
                <a:solidFill>
                  <a:srgbClr val="0033CC"/>
                </a:solidFill>
                <a:latin typeface="Arial"/>
                <a:cs typeface="Arial"/>
              </a:rPr>
              <a:t> Georgiana </a:t>
            </a:r>
            <a:r>
              <a:rPr lang="en-US" spc="-5" dirty="0" err="1">
                <a:solidFill>
                  <a:srgbClr val="0033CC"/>
                </a:solidFill>
                <a:latin typeface="Arial"/>
                <a:cs typeface="Arial"/>
              </a:rPr>
              <a:t>Costin</a:t>
            </a:r>
            <a:r>
              <a:rPr lang="en-US" spc="-5" baseline="30000" dirty="0" err="1">
                <a:solidFill>
                  <a:srgbClr val="0033CC"/>
                </a:solidFill>
                <a:latin typeface="Arial"/>
                <a:cs typeface="Arial"/>
              </a:rPr>
              <a:t>1,</a:t>
            </a:r>
            <a:r>
              <a:rPr lang="en-US" spc="35" baseline="30000" dirty="0" err="1">
                <a:solidFill>
                  <a:srgbClr val="0033CC"/>
                </a:solidFill>
                <a:latin typeface="Arial"/>
                <a:cs typeface="Arial"/>
              </a:rPr>
              <a:t>5</a:t>
            </a:r>
            <a:r>
              <a:rPr lang="en-US" spc="-5" dirty="0">
                <a:solidFill>
                  <a:srgbClr val="0033CC"/>
                </a:solidFill>
                <a:latin typeface="Arial"/>
                <a:cs typeface="Arial"/>
              </a:rPr>
              <a:t> Mary </a:t>
            </a:r>
            <a:r>
              <a:rPr lang="en-US" spc="-5" dirty="0" err="1">
                <a:solidFill>
                  <a:srgbClr val="0033CC"/>
                </a:solidFill>
                <a:latin typeface="Arial"/>
                <a:cs typeface="Arial"/>
              </a:rPr>
              <a:t>Jorgensen</a:t>
            </a:r>
            <a:r>
              <a:rPr lang="en-US" spc="35" baseline="30000" dirty="0" err="1">
                <a:solidFill>
                  <a:srgbClr val="0033CC"/>
                </a:solidFill>
                <a:latin typeface="Arial"/>
                <a:cs typeface="Arial"/>
              </a:rPr>
              <a:t>5</a:t>
            </a:r>
            <a:endParaRPr lang="en-US" spc="-5" dirty="0">
              <a:solidFill>
                <a:srgbClr val="0033CC"/>
              </a:solidFill>
              <a:latin typeface="Arial"/>
              <a:cs typeface="Arial"/>
            </a:endParaRPr>
          </a:p>
          <a:p>
            <a:pPr marR="381635" algn="ctr">
              <a:spcBef>
                <a:spcPts val="1585"/>
              </a:spcBef>
            </a:pPr>
            <a:r>
              <a:rPr lang="en-US" sz="2000" spc="35" baseline="30000" dirty="0" err="1">
                <a:solidFill>
                  <a:srgbClr val="0033CC"/>
                </a:solidFill>
                <a:latin typeface="Arial"/>
                <a:cs typeface="Arial"/>
              </a:rPr>
              <a:t>1</a:t>
            </a:r>
            <a:r>
              <a:rPr lang="en-US" sz="2000" spc="35" dirty="0" err="1">
                <a:solidFill>
                  <a:srgbClr val="0033CC"/>
                </a:solidFill>
                <a:latin typeface="Arial"/>
                <a:cs typeface="Arial"/>
              </a:rPr>
              <a:t>McGill</a:t>
            </a:r>
            <a:r>
              <a:rPr lang="en-US" sz="2000" spc="35" dirty="0">
                <a:solidFill>
                  <a:srgbClr val="0033CC"/>
                </a:solidFill>
                <a:latin typeface="Arial"/>
                <a:cs typeface="Arial"/>
              </a:rPr>
              <a:t>, </a:t>
            </a:r>
            <a:r>
              <a:rPr lang="en-US" sz="2000" spc="35" baseline="30000" dirty="0" err="1">
                <a:solidFill>
                  <a:srgbClr val="0033CC"/>
                </a:solidFill>
                <a:latin typeface="Arial"/>
                <a:cs typeface="Arial"/>
              </a:rPr>
              <a:t>2</a:t>
            </a:r>
            <a:r>
              <a:rPr lang="en-US" sz="2000" spc="35" dirty="0" err="1">
                <a:solidFill>
                  <a:srgbClr val="0033CC"/>
                </a:solidFill>
                <a:latin typeface="Arial"/>
                <a:cs typeface="Arial"/>
              </a:rPr>
              <a:t>LDI</a:t>
            </a:r>
            <a:r>
              <a:rPr lang="en-US" sz="2000" spc="35" dirty="0">
                <a:solidFill>
                  <a:srgbClr val="0033CC"/>
                </a:solidFill>
                <a:latin typeface="Arial"/>
                <a:cs typeface="Arial"/>
              </a:rPr>
              <a:t>, </a:t>
            </a:r>
            <a:r>
              <a:rPr lang="en-US" sz="2000" spc="35" baseline="30000" dirty="0" err="1">
                <a:solidFill>
                  <a:srgbClr val="0033CC"/>
                </a:solidFill>
                <a:latin typeface="Arial"/>
                <a:cs typeface="Arial"/>
              </a:rPr>
              <a:t>3</a:t>
            </a:r>
            <a:r>
              <a:rPr lang="en-US" sz="2000" spc="35" dirty="0" err="1">
                <a:solidFill>
                  <a:srgbClr val="0033CC"/>
                </a:solidFill>
                <a:latin typeface="Arial"/>
                <a:cs typeface="Arial"/>
              </a:rPr>
              <a:t>CIUSS</a:t>
            </a:r>
            <a:r>
              <a:rPr lang="en-US" sz="2000" spc="35" dirty="0">
                <a:solidFill>
                  <a:srgbClr val="0033CC"/>
                </a:solidFill>
                <a:latin typeface="Arial"/>
                <a:cs typeface="Arial"/>
              </a:rPr>
              <a:t>, </a:t>
            </a:r>
            <a:r>
              <a:rPr lang="en-US" sz="2000" spc="35" baseline="30000" dirty="0" err="1">
                <a:solidFill>
                  <a:srgbClr val="0033CC"/>
                </a:solidFill>
                <a:latin typeface="Arial"/>
                <a:cs typeface="Arial"/>
              </a:rPr>
              <a:t>4</a:t>
            </a:r>
            <a:r>
              <a:rPr lang="en-US" sz="2000" spc="35" dirty="0" err="1">
                <a:solidFill>
                  <a:srgbClr val="0033CC"/>
                </a:solidFill>
                <a:latin typeface="Arial"/>
                <a:cs typeface="Arial"/>
              </a:rPr>
              <a:t>Dawson</a:t>
            </a:r>
            <a:r>
              <a:rPr lang="en-US" sz="2000" spc="35" dirty="0">
                <a:solidFill>
                  <a:srgbClr val="0033CC"/>
                </a:solidFill>
                <a:latin typeface="Arial"/>
                <a:cs typeface="Arial"/>
              </a:rPr>
              <a:t> College </a:t>
            </a:r>
            <a:r>
              <a:rPr lang="en-US" sz="2000" spc="35" baseline="30000" dirty="0" err="1">
                <a:solidFill>
                  <a:srgbClr val="0033CC"/>
                </a:solidFill>
                <a:latin typeface="Arial"/>
                <a:cs typeface="Arial"/>
              </a:rPr>
              <a:t>5</a:t>
            </a:r>
            <a:r>
              <a:rPr lang="en-US" sz="2000" spc="35" dirty="0" err="1">
                <a:solidFill>
                  <a:srgbClr val="0033CC"/>
                </a:solidFill>
                <a:latin typeface="Arial"/>
                <a:cs typeface="Arial"/>
              </a:rPr>
              <a:t>Adaptech</a:t>
            </a:r>
            <a:r>
              <a:rPr lang="en-US" sz="2000" spc="35" dirty="0">
                <a:solidFill>
                  <a:srgbClr val="0033CC"/>
                </a:solidFill>
                <a:latin typeface="Arial"/>
                <a:cs typeface="Arial"/>
              </a:rPr>
              <a:t> Research Network</a:t>
            </a:r>
          </a:p>
          <a:p>
            <a:pPr marR="381635" algn="ctr">
              <a:spcBef>
                <a:spcPts val="1585"/>
              </a:spcBef>
            </a:pPr>
            <a:r>
              <a:rPr lang="en-US" sz="2000" spc="35" dirty="0">
                <a:solidFill>
                  <a:srgbClr val="0033CC"/>
                </a:solidFill>
                <a:latin typeface="Arial"/>
                <a:cs typeface="Arial"/>
              </a:rPr>
              <a:t>Psychosocial Rounds, Montreal, </a:t>
            </a:r>
            <a:r>
              <a:rPr lang="en-US" sz="2000" spc="35">
                <a:solidFill>
                  <a:srgbClr val="0033CC"/>
                </a:solidFill>
                <a:latin typeface="Arial"/>
                <a:cs typeface="Arial"/>
              </a:rPr>
              <a:t>September 5, 2023</a:t>
            </a:r>
            <a:endParaRPr lang="en-US" sz="2000" spc="35" dirty="0">
              <a:solidFill>
                <a:srgbClr val="0033CC"/>
              </a:solidFill>
              <a:latin typeface="Arial"/>
              <a:cs typeface="Arial"/>
            </a:endParaRPr>
          </a:p>
          <a:p>
            <a:pPr marR="381635" algn="ctr">
              <a:spcBef>
                <a:spcPts val="1585"/>
              </a:spcBef>
            </a:pPr>
            <a:r>
              <a:rPr lang="en-CA" spc="35" dirty="0">
                <a:solidFill>
                  <a:srgbClr val="0033CC"/>
                </a:solidFill>
                <a:latin typeface="Arial"/>
                <a:cs typeface="Arial"/>
              </a:rPr>
              <a:t>https://shorturl.at/mxDGX</a:t>
            </a:r>
          </a:p>
          <a:p>
            <a:pPr marR="381635" algn="ctr">
              <a:lnSpc>
                <a:spcPct val="100000"/>
              </a:lnSpc>
              <a:spcBef>
                <a:spcPts val="1585"/>
              </a:spcBef>
            </a:pPr>
            <a:endParaRPr sz="2600" dirty="0">
              <a:latin typeface="Arial"/>
              <a:cs typeface="Arial"/>
            </a:endParaRPr>
          </a:p>
        </p:txBody>
      </p:sp>
      <p:pic>
        <p:nvPicPr>
          <p:cNvPr id="4" name="Picture 2" descr="Creative Commons Attribution - Non Commercia l- No Derivatives 4.0 International">
            <a:extLst>
              <a:ext uri="{FF2B5EF4-FFF2-40B4-BE49-F238E27FC236}">
                <a16:creationId xmlns:a16="http://schemas.microsoft.com/office/drawing/2014/main" id="{F09F7B93-64E5-4EE4-ADAD-58F2612EE0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7544" y="6178597"/>
            <a:ext cx="1193499" cy="415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6EC10D4-A2F3-AEFA-FF8D-14D0012F16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0841" y="6090270"/>
            <a:ext cx="517496" cy="57379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C233E31-387A-945B-FC8B-10A385B52E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1999" y="6058675"/>
            <a:ext cx="1681631" cy="60538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ABD88CA-4242-BAB2-69B8-E04E078759D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98254" y="6104696"/>
            <a:ext cx="1795269" cy="559367"/>
          </a:xfrm>
          <a:prstGeom prst="rect">
            <a:avLst/>
          </a:prstGeom>
        </p:spPr>
      </p:pic>
      <p:pic>
        <p:nvPicPr>
          <p:cNvPr id="9" name="Picture 8" descr="A close-up of a logo&#10;&#10;Description automatically generated">
            <a:extLst>
              <a:ext uri="{FF2B5EF4-FFF2-40B4-BE49-F238E27FC236}">
                <a16:creationId xmlns:a16="http://schemas.microsoft.com/office/drawing/2014/main" id="{56CD5156-03EA-ADFF-8BFD-E7C05377A0D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0733" y="5942129"/>
            <a:ext cx="1443866" cy="721934"/>
          </a:xfrm>
          <a:prstGeom prst="rect">
            <a:avLst/>
          </a:prstGeom>
        </p:spPr>
      </p:pic>
      <p:pic>
        <p:nvPicPr>
          <p:cNvPr id="13" name="Picture 12" descr="A close-up of a logo&#10;&#10;Description automatically generated">
            <a:extLst>
              <a:ext uri="{FF2B5EF4-FFF2-40B4-BE49-F238E27FC236}">
                <a16:creationId xmlns:a16="http://schemas.microsoft.com/office/drawing/2014/main" id="{015BD372-720D-F65E-BEB5-4A031B4FC08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5548" y="6047771"/>
            <a:ext cx="2134785" cy="61629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41069" y="107002"/>
            <a:ext cx="119509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800" dirty="0" err="1" smtClean="0"/>
              <a:t>Libman</a:t>
            </a:r>
            <a:r>
              <a:rPr lang="en-CA" sz="1800" dirty="0" smtClean="0"/>
              <a:t>, E., </a:t>
            </a:r>
            <a:r>
              <a:rPr lang="en-CA" sz="1800" dirty="0" err="1" smtClean="0"/>
              <a:t>Fichten</a:t>
            </a:r>
            <a:r>
              <a:rPr lang="en-CA" sz="1800" dirty="0" smtClean="0"/>
              <a:t>, C., </a:t>
            </a:r>
            <a:r>
              <a:rPr lang="en-CA" sz="1800" dirty="0" err="1" smtClean="0"/>
              <a:t>Creti</a:t>
            </a:r>
            <a:r>
              <a:rPr lang="en-CA" sz="1800" dirty="0" smtClean="0"/>
              <a:t>, L., &amp; </a:t>
            </a:r>
            <a:r>
              <a:rPr lang="en-CA" sz="1800" dirty="0" err="1" smtClean="0"/>
              <a:t>Bailes</a:t>
            </a:r>
            <a:r>
              <a:rPr lang="en-CA" sz="1800" dirty="0" smtClean="0"/>
              <a:t>, S. (2023, September 5). </a:t>
            </a:r>
            <a:r>
              <a:rPr lang="en-CA" sz="1800" i="1" dirty="0" smtClean="0"/>
              <a:t>Parasomnias and other negative sleep related phenomena among post-secondary students with and without disabilities </a:t>
            </a:r>
            <a:r>
              <a:rPr lang="en-CA" sz="1800" dirty="0" smtClean="0"/>
              <a:t>[Invited speakers]. Psychosocial Rounds at the Jewish General Hospital, Montreal, QC, Canada. </a:t>
            </a:r>
            <a:endParaRPr lang="en-CA" sz="1800" dirty="0"/>
          </a:p>
        </p:txBody>
      </p:sp>
    </p:spTree>
    <p:extLst>
      <p:ext uri="{BB962C8B-B14F-4D97-AF65-F5344CB8AC3E}">
        <p14:creationId xmlns:p14="http://schemas.microsoft.com/office/powerpoint/2010/main" val="6255831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Content Placeholder 2"/>
          <p:cNvSpPr>
            <a:spLocks noGrp="1"/>
          </p:cNvSpPr>
          <p:nvPr>
            <p:ph sz="quarter" idx="1"/>
          </p:nvPr>
        </p:nvSpPr>
        <p:spPr>
          <a:xfrm>
            <a:off x="1703512" y="1052736"/>
            <a:ext cx="8820472" cy="5256584"/>
          </a:xfrm>
        </p:spPr>
        <p:txBody>
          <a:bodyPr/>
          <a:lstStyle/>
          <a:p>
            <a:pPr marL="274637" lvl="1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en-US" altLang="en-US">
                <a:latin typeface="Arial" charset="0"/>
                <a:cs typeface="Arial" charset="0"/>
              </a:rPr>
              <a:t> </a:t>
            </a:r>
            <a:endParaRPr lang="en-US" altLang="en-US" baseline="30000" dirty="0">
              <a:latin typeface="Arial" charset="0"/>
              <a:cs typeface="Arial" charset="0"/>
            </a:endParaRPr>
          </a:p>
          <a:p>
            <a:pPr marL="0" indent="0">
              <a:buNone/>
            </a:pPr>
            <a:endParaRPr lang="en-US" altLang="en-US" sz="3200" dirty="0">
              <a:latin typeface="Arial" charset="0"/>
              <a:cs typeface="Arial" charset="0"/>
            </a:endParaRPr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8F8F8B03-436C-4694-876F-0660F5DD90A0}" type="slidenum">
              <a:rPr lang="fr-FR" altLang="fr-FR" sz="1400">
                <a:solidFill>
                  <a:srgbClr val="0033CC"/>
                </a:solidFill>
                <a:latin typeface="Arial" charset="0"/>
              </a:rPr>
              <a:pPr/>
              <a:t>10</a:t>
            </a:fld>
            <a:endParaRPr lang="fr-FR" altLang="fr-FR" sz="1400">
              <a:solidFill>
                <a:srgbClr val="0033CC"/>
              </a:solidFill>
              <a:latin typeface="Arial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944689" y="332657"/>
            <a:ext cx="8302625" cy="684213"/>
          </a:xfrm>
        </p:spPr>
        <p:txBody>
          <a:bodyPr/>
          <a:lstStyle/>
          <a:p>
            <a:pPr>
              <a:defRPr/>
            </a:pPr>
            <a:r>
              <a:rPr lang="en-US" noProof="0" dirty="0"/>
              <a:t>Our Research</a:t>
            </a:r>
            <a:endParaRPr lang="en-US" noProof="0" dirty="0">
              <a:effectLst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642620" y="1052736"/>
            <a:ext cx="11206480" cy="488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1950" indent="-3619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36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8650" indent="-354013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32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95350" indent="-301625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62050" indent="-293688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4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438275" indent="-295275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0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96875" lvl="3" indent="-396875">
              <a:spcAft>
                <a:spcPts val="0"/>
              </a:spcAft>
              <a:tabLst>
                <a:tab pos="690563" algn="l"/>
              </a:tabLst>
            </a:pPr>
            <a:r>
              <a:rPr lang="en-US" sz="3200" dirty="0"/>
              <a:t>As Eva mentioned we are interested </a:t>
            </a:r>
          </a:p>
          <a:p>
            <a:pPr marL="1063625" lvl="6" indent="-396875">
              <a:buClr>
                <a:schemeClr val="bg2">
                  <a:lumMod val="25000"/>
                </a:schemeClr>
              </a:buClr>
              <a:buSzPct val="100000"/>
              <a:buFont typeface="Arial" panose="020B0604020202020204" pitchFamily="34" charset="0"/>
              <a:buChar char="•"/>
              <a:tabLst>
                <a:tab pos="690563" algn="l"/>
              </a:tabLst>
            </a:pPr>
            <a:r>
              <a:rPr lang="en-US" sz="2200" dirty="0">
                <a:solidFill>
                  <a:schemeClr val="bg2">
                    <a:lumMod val="25000"/>
                  </a:schemeClr>
                </a:solidFill>
              </a:rPr>
              <a:t>Prevalence, impact, coping strategies</a:t>
            </a:r>
          </a:p>
          <a:p>
            <a:pPr marL="1063625" lvl="6" indent="-396875">
              <a:buClr>
                <a:schemeClr val="bg2">
                  <a:lumMod val="25000"/>
                </a:schemeClr>
              </a:buClr>
              <a:buSzPct val="100000"/>
              <a:buFont typeface="Arial" panose="020B0604020202020204" pitchFamily="34" charset="0"/>
              <a:buChar char="•"/>
              <a:tabLst>
                <a:tab pos="690563" algn="l"/>
              </a:tabLst>
            </a:pPr>
            <a:r>
              <a:rPr lang="en-US" sz="2200" dirty="0">
                <a:solidFill>
                  <a:schemeClr val="bg2">
                    <a:lumMod val="25000"/>
                  </a:schemeClr>
                </a:solidFill>
              </a:rPr>
              <a:t>Predictors: resilience and susceptibility</a:t>
            </a:r>
          </a:p>
          <a:p>
            <a:pPr marL="741363" lvl="4" indent="-344488">
              <a:spcAft>
                <a:spcPts val="0"/>
              </a:spcAft>
            </a:pPr>
            <a:r>
              <a:rPr lang="en-US" sz="2800" dirty="0"/>
              <a:t>Hypotheses: susceptibility</a:t>
            </a:r>
          </a:p>
          <a:p>
            <a:pPr marL="1063625" lvl="6" indent="-396875">
              <a:buSzPct val="100000"/>
              <a:buFont typeface="Arial" panose="020B0604020202020204" pitchFamily="34" charset="0"/>
              <a:buChar char="•"/>
              <a:tabLst>
                <a:tab pos="690563" algn="l"/>
              </a:tabLst>
            </a:pPr>
            <a:r>
              <a:rPr lang="en-US" sz="2200" dirty="0">
                <a:solidFill>
                  <a:schemeClr val="bg2">
                    <a:lumMod val="25000"/>
                  </a:schemeClr>
                </a:solidFill>
              </a:rPr>
              <a:t>Sleep deprivation</a:t>
            </a:r>
          </a:p>
          <a:p>
            <a:pPr marL="1063625" lvl="6" indent="-396875">
              <a:buSzPct val="100000"/>
              <a:buFont typeface="Arial" panose="020B0604020202020204" pitchFamily="34" charset="0"/>
              <a:buChar char="•"/>
              <a:tabLst>
                <a:tab pos="690563" algn="l"/>
              </a:tabLst>
            </a:pPr>
            <a:r>
              <a:rPr lang="en-US" sz="2200" dirty="0">
                <a:solidFill>
                  <a:schemeClr val="bg2">
                    <a:lumMod val="25000"/>
                  </a:schemeClr>
                </a:solidFill>
              </a:rPr>
              <a:t>“Poor sleepers” </a:t>
            </a:r>
          </a:p>
          <a:p>
            <a:pPr marL="1063625" lvl="6" indent="-396875">
              <a:buSzPct val="100000"/>
              <a:buFont typeface="Arial" panose="020B0604020202020204" pitchFamily="34" charset="0"/>
              <a:buChar char="•"/>
              <a:tabLst>
                <a:tab pos="690563" algn="l"/>
              </a:tabLst>
            </a:pPr>
            <a:r>
              <a:rPr lang="en-US" sz="2200" dirty="0">
                <a:solidFill>
                  <a:schemeClr val="bg2">
                    <a:lumMod val="25000"/>
                  </a:schemeClr>
                </a:solidFill>
              </a:rPr>
              <a:t>Multiple different parasomnias</a:t>
            </a:r>
          </a:p>
          <a:p>
            <a:pPr marL="1063625" lvl="6" indent="-396875">
              <a:buSzPct val="100000"/>
              <a:buFont typeface="Arial" panose="020B0604020202020204" pitchFamily="34" charset="0"/>
              <a:buChar char="•"/>
              <a:tabLst>
                <a:tab pos="690563" algn="l"/>
              </a:tabLst>
            </a:pPr>
            <a:r>
              <a:rPr lang="en-US" sz="2200" dirty="0">
                <a:solidFill>
                  <a:schemeClr val="bg2">
                    <a:lumMod val="25000"/>
                  </a:schemeClr>
                </a:solidFill>
              </a:rPr>
              <a:t>Psychological disorders</a:t>
            </a:r>
          </a:p>
          <a:p>
            <a:pPr marL="1063625" lvl="6" indent="-396875">
              <a:buSzPct val="100000"/>
              <a:buFont typeface="Arial" panose="020B0604020202020204" pitchFamily="34" charset="0"/>
              <a:buChar char="•"/>
              <a:tabLst>
                <a:tab pos="690563" algn="l"/>
              </a:tabLst>
            </a:pPr>
            <a:r>
              <a:rPr lang="en-US" sz="2200" dirty="0">
                <a:solidFill>
                  <a:schemeClr val="bg2">
                    <a:lumMod val="25000"/>
                  </a:schemeClr>
                </a:solidFill>
              </a:rPr>
              <a:t>ADHD</a:t>
            </a:r>
          </a:p>
          <a:p>
            <a:pPr marL="741363" lvl="4" indent="-344488">
              <a:spcAft>
                <a:spcPts val="0"/>
              </a:spcAft>
            </a:pPr>
            <a:r>
              <a:rPr lang="en-US" sz="2800" dirty="0"/>
              <a:t>Hypotheses: resilience = ???</a:t>
            </a:r>
          </a:p>
          <a:p>
            <a:pPr>
              <a:spcAft>
                <a:spcPts val="0"/>
              </a:spcAft>
            </a:pPr>
            <a:r>
              <a:rPr lang="en-US" sz="3200" dirty="0"/>
              <a:t>Now: ready to launch project</a:t>
            </a:r>
          </a:p>
          <a:p>
            <a:pPr lvl="1">
              <a:spcAft>
                <a:spcPts val="0"/>
              </a:spcAft>
            </a:pPr>
            <a:r>
              <a:rPr lang="en-US" sz="2800" dirty="0"/>
              <a:t>Waiting for ethics</a:t>
            </a:r>
            <a:endParaRPr lang="en-US" dirty="0"/>
          </a:p>
        </p:txBody>
      </p:sp>
      <p:pic>
        <p:nvPicPr>
          <p:cNvPr id="3" name="Picture 2" descr="A clock with a black hand&#10;&#10;Description automatically generated">
            <a:extLst>
              <a:ext uri="{FF2B5EF4-FFF2-40B4-BE49-F238E27FC236}">
                <a16:creationId xmlns:a16="http://schemas.microsoft.com/office/drawing/2014/main" id="{80890578-CC35-0742-CA05-C994A17D0F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8852" y="4003933"/>
            <a:ext cx="2143125" cy="214312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7778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92"/>
    </mc:Choice>
    <mc:Fallback xmlns="">
      <p:transition spd="slow" advTm="20792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Content Placeholder 2"/>
          <p:cNvSpPr>
            <a:spLocks noGrp="1"/>
          </p:cNvSpPr>
          <p:nvPr>
            <p:ph sz="quarter" idx="1"/>
          </p:nvPr>
        </p:nvSpPr>
        <p:spPr>
          <a:xfrm>
            <a:off x="1703512" y="1052736"/>
            <a:ext cx="8820472" cy="5256584"/>
          </a:xfrm>
        </p:spPr>
        <p:txBody>
          <a:bodyPr/>
          <a:lstStyle/>
          <a:p>
            <a:pPr marL="274637" lvl="1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en-US" altLang="en-US">
                <a:latin typeface="Arial" charset="0"/>
                <a:cs typeface="Arial" charset="0"/>
              </a:rPr>
              <a:t> </a:t>
            </a:r>
            <a:endParaRPr lang="en-US" altLang="en-US" baseline="30000" dirty="0">
              <a:latin typeface="Arial" charset="0"/>
              <a:cs typeface="Arial" charset="0"/>
            </a:endParaRPr>
          </a:p>
          <a:p>
            <a:pPr marL="0" indent="0">
              <a:buNone/>
            </a:pPr>
            <a:endParaRPr lang="en-US" altLang="en-US" sz="3200" dirty="0">
              <a:latin typeface="Arial" charset="0"/>
              <a:cs typeface="Arial" charset="0"/>
            </a:endParaRPr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8F8F8B03-436C-4694-876F-0660F5DD90A0}" type="slidenum">
              <a:rPr lang="fr-FR" altLang="fr-FR" sz="1400">
                <a:solidFill>
                  <a:srgbClr val="0033CC"/>
                </a:solidFill>
                <a:latin typeface="Arial" charset="0"/>
              </a:rPr>
              <a:pPr/>
              <a:t>11</a:t>
            </a:fld>
            <a:endParaRPr lang="fr-FR" altLang="fr-FR" sz="1400">
              <a:solidFill>
                <a:srgbClr val="0033CC"/>
              </a:solidFill>
              <a:latin typeface="Arial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944689" y="332657"/>
            <a:ext cx="8302625" cy="684213"/>
          </a:xfrm>
        </p:spPr>
        <p:txBody>
          <a:bodyPr/>
          <a:lstStyle/>
          <a:p>
            <a:r>
              <a:rPr lang="en-US" dirty="0"/>
              <a:t>Advisory Board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502920" y="1135927"/>
            <a:ext cx="11567160" cy="5722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1950" indent="-3619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36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8650" indent="-354013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32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95350" indent="-301625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62050" indent="-293688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4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438275" indent="-295275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0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/>
              <a:t>Two 1 hr. Zoom meetings with experts</a:t>
            </a:r>
          </a:p>
          <a:p>
            <a:pPr lvl="1"/>
            <a:r>
              <a:rPr lang="en-US" sz="2800" dirty="0">
                <a:latin typeface="Calibri" panose="020F0502020204030204" pitchFamily="34" charset="0"/>
              </a:rPr>
              <a:t>Outside opinions </a:t>
            </a:r>
          </a:p>
          <a:p>
            <a:r>
              <a:rPr lang="en-US" sz="2800" dirty="0">
                <a:effectLst/>
              </a:rPr>
              <a:t>Animator, 2</a:t>
            </a:r>
            <a:r>
              <a:rPr lang="en-US" sz="2800" dirty="0"/>
              <a:t> note takers</a:t>
            </a:r>
          </a:p>
          <a:p>
            <a:r>
              <a:rPr lang="en-US" sz="2800" dirty="0"/>
              <a:t>Research team were “flies on the wall”</a:t>
            </a:r>
          </a:p>
          <a:p>
            <a:r>
              <a:rPr lang="en-US" sz="2800" dirty="0"/>
              <a:t>Questions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sz="3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What are your thoughts concerning parasomnias and other negative sleep-related phenomena?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sz="3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What information do you think we need to gather from post-secondary students to </a:t>
            </a:r>
            <a:endParaRPr lang="en-US" sz="3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333500" lvl="3" indent="-342900">
              <a:spcBef>
                <a:spcPts val="0"/>
              </a:spcBef>
              <a:spcAft>
                <a:spcPts val="0"/>
              </a:spcAft>
            </a:pPr>
            <a:r>
              <a:rPr lang="en-US" sz="2600" i="1" dirty="0">
                <a:effectLst/>
                <a:ea typeface="Times New Roman" panose="02020603050405020304" pitchFamily="18" charset="0"/>
              </a:rPr>
              <a:t>Understand the phenomena</a:t>
            </a:r>
            <a:endParaRPr lang="en-US" sz="2600" i="1" dirty="0">
              <a:effectLst/>
              <a:ea typeface="Calibri" panose="020F0502020204030204" pitchFamily="34" charset="0"/>
            </a:endParaRPr>
          </a:p>
          <a:p>
            <a:pPr marL="1333500" lvl="3" indent="-342900">
              <a:spcBef>
                <a:spcPts val="0"/>
              </a:spcBef>
              <a:spcAft>
                <a:spcPts val="1000"/>
              </a:spcAft>
            </a:pPr>
            <a:r>
              <a:rPr lang="en-US" sz="2600" i="1" dirty="0">
                <a:effectLst/>
                <a:ea typeface="Times New Roman" panose="02020603050405020304" pitchFamily="18" charset="0"/>
              </a:rPr>
              <a:t>Ultimately make recommendations</a:t>
            </a:r>
            <a:endParaRPr lang="en-US" sz="2600" i="1" dirty="0">
              <a:effectLst/>
            </a:endParaRPr>
          </a:p>
          <a:p>
            <a:endParaRPr lang="en-US" dirty="0">
              <a:effectLst/>
            </a:endParaRPr>
          </a:p>
          <a:p>
            <a:endParaRPr lang="en-US" dirty="0">
              <a:effectLst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AEFF729-635D-6C61-11C2-F80D98D315A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29893" y="1265007"/>
            <a:ext cx="3359187" cy="192650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73182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92"/>
    </mc:Choice>
    <mc:Fallback xmlns="">
      <p:transition spd="slow" advTm="20792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Content Placeholder 2"/>
          <p:cNvSpPr>
            <a:spLocks noGrp="1"/>
          </p:cNvSpPr>
          <p:nvPr>
            <p:ph sz="quarter" idx="1"/>
          </p:nvPr>
        </p:nvSpPr>
        <p:spPr>
          <a:xfrm>
            <a:off x="1703512" y="1052736"/>
            <a:ext cx="8820472" cy="5256584"/>
          </a:xfrm>
        </p:spPr>
        <p:txBody>
          <a:bodyPr/>
          <a:lstStyle/>
          <a:p>
            <a:pPr marL="274637" lvl="1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en-US" altLang="en-US">
                <a:latin typeface="Arial" charset="0"/>
                <a:cs typeface="Arial" charset="0"/>
              </a:rPr>
              <a:t> </a:t>
            </a:r>
            <a:endParaRPr lang="en-US" altLang="en-US" baseline="30000" dirty="0">
              <a:latin typeface="Arial" charset="0"/>
              <a:cs typeface="Arial" charset="0"/>
            </a:endParaRPr>
          </a:p>
          <a:p>
            <a:pPr marL="0" indent="0">
              <a:buNone/>
            </a:pPr>
            <a:endParaRPr lang="en-US" altLang="en-US" sz="3200" dirty="0">
              <a:latin typeface="Arial" charset="0"/>
              <a:cs typeface="Arial" charset="0"/>
            </a:endParaRPr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8F8F8B03-436C-4694-876F-0660F5DD90A0}" type="slidenum">
              <a:rPr lang="fr-FR" altLang="fr-FR" sz="1400">
                <a:solidFill>
                  <a:srgbClr val="0033CC"/>
                </a:solidFill>
                <a:latin typeface="Arial" charset="0"/>
              </a:rPr>
              <a:pPr/>
              <a:t>12</a:t>
            </a:fld>
            <a:endParaRPr lang="fr-FR" altLang="fr-FR" sz="1400">
              <a:solidFill>
                <a:srgbClr val="0033CC"/>
              </a:solidFill>
              <a:latin typeface="Arial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7748" y="167916"/>
            <a:ext cx="12192000" cy="684213"/>
          </a:xfrm>
        </p:spPr>
        <p:txBody>
          <a:bodyPr/>
          <a:lstStyle/>
          <a:p>
            <a:pPr>
              <a:defRPr/>
            </a:pPr>
            <a:r>
              <a:rPr lang="en-US" altLang="en-US" sz="3600" dirty="0">
                <a:effectLst/>
              </a:rPr>
              <a:t>Curating English and French Validated Questionnaires</a:t>
            </a:r>
            <a:endParaRPr lang="en-US" sz="3600" noProof="0" dirty="0">
              <a:effectLst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92760" y="1158554"/>
            <a:ext cx="11600180" cy="488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1950" indent="-3619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36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8650" indent="-354013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32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95350" indent="-301625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62050" indent="-293688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4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438275" indent="-295275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0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00"/>
              </a:spcBef>
            </a:pPr>
            <a:r>
              <a:rPr lang="en-US" dirty="0">
                <a:effectLst/>
              </a:rPr>
              <a:t>Literature search (French </a:t>
            </a:r>
            <a:r>
              <a:rPr lang="en-US" dirty="0"/>
              <a:t>Google, </a:t>
            </a:r>
            <a:r>
              <a:rPr lang="en-US" dirty="0" err="1"/>
              <a:t>Érudit</a:t>
            </a:r>
            <a:r>
              <a:rPr lang="en-US" dirty="0"/>
              <a:t>)</a:t>
            </a:r>
          </a:p>
          <a:p>
            <a:pPr>
              <a:spcBef>
                <a:spcPts val="100"/>
              </a:spcBef>
            </a:pPr>
            <a:r>
              <a:rPr lang="en-US" dirty="0"/>
              <a:t>Email colleagues</a:t>
            </a:r>
          </a:p>
          <a:p>
            <a:pPr>
              <a:spcBef>
                <a:spcPts val="100"/>
              </a:spcBef>
            </a:pPr>
            <a:r>
              <a:rPr lang="en-US" dirty="0">
                <a:effectLst/>
              </a:rPr>
              <a:t>Email scholars who used the French version</a:t>
            </a:r>
          </a:p>
          <a:p>
            <a:pPr>
              <a:spcBef>
                <a:spcPts val="100"/>
              </a:spcBef>
            </a:pPr>
            <a:r>
              <a:rPr lang="en-US" dirty="0"/>
              <a:t>Managed to get most measures BUT</a:t>
            </a:r>
          </a:p>
          <a:p>
            <a:pPr lvl="1">
              <a:spcBef>
                <a:spcPts val="100"/>
              </a:spcBef>
            </a:pPr>
            <a:r>
              <a:rPr lang="en-US" sz="3000" dirty="0"/>
              <a:t>Different French versions differed from each other</a:t>
            </a:r>
          </a:p>
          <a:p>
            <a:pPr lvl="1">
              <a:spcBef>
                <a:spcPts val="100"/>
              </a:spcBef>
            </a:pPr>
            <a:r>
              <a:rPr lang="en-US" sz="3000" dirty="0"/>
              <a:t>Colleagues said they used the measure but it was not validated</a:t>
            </a:r>
          </a:p>
          <a:p>
            <a:pPr lvl="1">
              <a:spcBef>
                <a:spcPts val="100"/>
              </a:spcBef>
            </a:pPr>
            <a:r>
              <a:rPr lang="en-US" sz="3000" dirty="0"/>
              <a:t>Etc. etc.</a:t>
            </a:r>
          </a:p>
          <a:p>
            <a:pPr lvl="1">
              <a:spcBef>
                <a:spcPts val="100"/>
              </a:spcBef>
            </a:pPr>
            <a:r>
              <a:rPr lang="en-US" sz="3000" dirty="0"/>
              <a:t>Had to translate two measures ourselves (DeepL really helped)</a:t>
            </a:r>
          </a:p>
          <a:p>
            <a:pPr lvl="1"/>
            <a:endParaRPr lang="en-US" dirty="0">
              <a:effectLst/>
            </a:endParaRPr>
          </a:p>
        </p:txBody>
      </p:sp>
      <p:pic>
        <p:nvPicPr>
          <p:cNvPr id="3" name="Picture 2" descr="A red white and blue flag&#10;&#10;Description automatically generated">
            <a:extLst>
              <a:ext uri="{FF2B5EF4-FFF2-40B4-BE49-F238E27FC236}">
                <a16:creationId xmlns:a16="http://schemas.microsoft.com/office/drawing/2014/main" id="{7E722B79-8357-0F55-730D-C03CE96C74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6968" y="1285570"/>
            <a:ext cx="1150620" cy="7651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81876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92"/>
    </mc:Choice>
    <mc:Fallback xmlns="">
      <p:transition spd="slow" advTm="20792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Content Placeholder 2"/>
          <p:cNvSpPr>
            <a:spLocks noGrp="1"/>
          </p:cNvSpPr>
          <p:nvPr>
            <p:ph sz="quarter" idx="1"/>
          </p:nvPr>
        </p:nvSpPr>
        <p:spPr>
          <a:xfrm>
            <a:off x="1703512" y="1052736"/>
            <a:ext cx="8820472" cy="5256584"/>
          </a:xfrm>
        </p:spPr>
        <p:txBody>
          <a:bodyPr/>
          <a:lstStyle/>
          <a:p>
            <a:pPr marL="274637" lvl="1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en-US" altLang="en-US">
                <a:latin typeface="Arial" charset="0"/>
                <a:cs typeface="Arial" charset="0"/>
              </a:rPr>
              <a:t> </a:t>
            </a:r>
            <a:endParaRPr lang="en-US" altLang="en-US" baseline="30000" dirty="0">
              <a:latin typeface="Arial" charset="0"/>
              <a:cs typeface="Arial" charset="0"/>
            </a:endParaRPr>
          </a:p>
          <a:p>
            <a:pPr marL="0" indent="0">
              <a:buNone/>
            </a:pPr>
            <a:endParaRPr lang="en-US" altLang="en-US" sz="3200" dirty="0">
              <a:latin typeface="Arial" charset="0"/>
              <a:cs typeface="Arial" charset="0"/>
            </a:endParaRPr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8F8F8B03-436C-4694-876F-0660F5DD90A0}" type="slidenum">
              <a:rPr lang="fr-FR" altLang="fr-FR" sz="1400">
                <a:solidFill>
                  <a:srgbClr val="0033CC"/>
                </a:solidFill>
                <a:latin typeface="Arial" charset="0"/>
              </a:rPr>
              <a:pPr/>
              <a:t>13</a:t>
            </a:fld>
            <a:endParaRPr lang="fr-FR" altLang="fr-FR" sz="1400">
              <a:solidFill>
                <a:srgbClr val="0033CC"/>
              </a:solidFill>
              <a:latin typeface="Arial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944689" y="332657"/>
            <a:ext cx="8302625" cy="684213"/>
          </a:xfrm>
        </p:spPr>
        <p:txBody>
          <a:bodyPr/>
          <a:lstStyle/>
          <a:p>
            <a:pPr>
              <a:defRPr/>
            </a:pPr>
            <a:r>
              <a:rPr lang="en-US" sz="4000" dirty="0"/>
              <a:t>Parasomnia </a:t>
            </a:r>
            <a:r>
              <a:rPr lang="en-US" altLang="en-US" dirty="0">
                <a:effectLst/>
              </a:rPr>
              <a:t>Measures</a:t>
            </a:r>
            <a:endParaRPr lang="en-US" noProof="0" dirty="0">
              <a:effectLst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-317500" y="1144176"/>
            <a:ext cx="12314808" cy="4799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1950" indent="-3619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36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8650" indent="-354013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32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95350" indent="-301625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62050" indent="-293688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4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438275" indent="-295275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0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76300" lvl="2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3200" dirty="0">
                <a:highlight>
                  <a:srgbClr val="00FFFF"/>
                </a:highlight>
              </a:rPr>
              <a:t>Munich Parasomnia Screening (MUPS): </a:t>
            </a:r>
            <a:r>
              <a:rPr lang="en-US" sz="3200" dirty="0">
                <a:ea typeface="Times New Roman" panose="02020603050405020304" pitchFamily="18" charset="0"/>
              </a:rPr>
              <a:t>21 items</a:t>
            </a:r>
          </a:p>
          <a:p>
            <a:pPr marL="1143000" lvl="3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900" dirty="0"/>
              <a:t>During the past year, how often did you experience the following</a:t>
            </a:r>
          </a:p>
          <a:p>
            <a:pPr marL="1419225" lvl="4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/>
              <a:t>0= never to 6= very often  If ≥ 3 then</a:t>
            </a:r>
          </a:p>
          <a:p>
            <a:pPr marL="1626870" lvl="5" indent="-342900"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2600" dirty="0">
                <a:solidFill>
                  <a:schemeClr val="bg2">
                    <a:lumMod val="25000"/>
                  </a:schemeClr>
                </a:solidFill>
              </a:rPr>
              <a:t>How disturbing was this? 1= not at all to 10 = very disturbing </a:t>
            </a:r>
          </a:p>
          <a:p>
            <a:pPr marL="1626870" lvl="5" indent="-342900"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2600" dirty="0">
                <a:solidFill>
                  <a:schemeClr val="bg2">
                    <a:lumMod val="25000"/>
                  </a:schemeClr>
                </a:solidFill>
              </a:rPr>
              <a:t>What did you do about this? </a:t>
            </a:r>
          </a:p>
          <a:p>
            <a:pPr marL="876300" lvl="2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3200" dirty="0">
                <a:highlight>
                  <a:srgbClr val="00FFFF"/>
                </a:highlight>
              </a:rPr>
              <a:t>Paris Arousal Disorders Severity Scale: </a:t>
            </a:r>
            <a:r>
              <a:rPr lang="en-US" sz="3200" dirty="0"/>
              <a:t>17 items </a:t>
            </a:r>
          </a:p>
          <a:p>
            <a:pPr marL="857250" lvl="1" indent="2857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900" dirty="0"/>
              <a:t>During the past year, how often did you exhibit the following</a:t>
            </a:r>
          </a:p>
          <a:p>
            <a:pPr marL="1419225" lvl="4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/>
              <a:t>0= never, 1 = sometimes, 2= often If ≥ 1 then </a:t>
            </a:r>
          </a:p>
          <a:p>
            <a:pPr marL="1626870" lvl="5" indent="-342900"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2600" dirty="0">
                <a:solidFill>
                  <a:schemeClr val="bg2">
                    <a:lumMod val="25000"/>
                  </a:schemeClr>
                </a:solidFill>
              </a:rPr>
              <a:t>How disturbing was this? 1= not at all to 10 = very disturbing </a:t>
            </a:r>
          </a:p>
          <a:p>
            <a:pPr marL="1626870" lvl="5" indent="-342900"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2600" dirty="0">
                <a:solidFill>
                  <a:schemeClr val="bg2">
                    <a:lumMod val="25000"/>
                  </a:schemeClr>
                </a:solidFill>
              </a:rPr>
              <a:t>What did you do about this? 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33400" lvl="2" indent="0">
              <a:spcBef>
                <a:spcPts val="0"/>
              </a:spcBef>
              <a:spcAft>
                <a:spcPts val="600"/>
              </a:spcAft>
              <a:buNone/>
            </a:pPr>
            <a:endParaRPr lang="en-US" sz="3200" dirty="0">
              <a:highlight>
                <a:srgbClr val="00FFFF"/>
              </a:highlight>
            </a:endParaRPr>
          </a:p>
          <a:p>
            <a:pPr marL="0" indent="0">
              <a:buNone/>
            </a:pP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79156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92"/>
    </mc:Choice>
    <mc:Fallback xmlns="">
      <p:transition spd="slow" advTm="20792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Content Placeholder 2"/>
          <p:cNvSpPr>
            <a:spLocks noGrp="1"/>
          </p:cNvSpPr>
          <p:nvPr>
            <p:ph sz="quarter" idx="1"/>
          </p:nvPr>
        </p:nvSpPr>
        <p:spPr>
          <a:xfrm>
            <a:off x="1703512" y="1052736"/>
            <a:ext cx="8820472" cy="5256584"/>
          </a:xfrm>
        </p:spPr>
        <p:txBody>
          <a:bodyPr/>
          <a:lstStyle/>
          <a:p>
            <a:pPr marL="274637" lvl="1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en-US" altLang="en-US">
                <a:latin typeface="Arial" charset="0"/>
                <a:cs typeface="Arial" charset="0"/>
              </a:rPr>
              <a:t> </a:t>
            </a:r>
            <a:endParaRPr lang="en-US" altLang="en-US" baseline="30000" dirty="0">
              <a:latin typeface="Arial" charset="0"/>
              <a:cs typeface="Arial" charset="0"/>
            </a:endParaRPr>
          </a:p>
          <a:p>
            <a:pPr marL="0" indent="0">
              <a:buNone/>
            </a:pPr>
            <a:endParaRPr lang="en-US" altLang="en-US" sz="3200" dirty="0">
              <a:latin typeface="Arial" charset="0"/>
              <a:cs typeface="Arial" charset="0"/>
            </a:endParaRPr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8F8F8B03-436C-4694-876F-0660F5DD90A0}" type="slidenum">
              <a:rPr lang="fr-FR" altLang="fr-FR" sz="1400">
                <a:solidFill>
                  <a:srgbClr val="0033CC"/>
                </a:solidFill>
                <a:latin typeface="Arial" charset="0"/>
              </a:rPr>
              <a:pPr/>
              <a:t>14</a:t>
            </a:fld>
            <a:endParaRPr lang="fr-FR" altLang="fr-FR" sz="1400">
              <a:solidFill>
                <a:srgbClr val="0033CC"/>
              </a:solidFill>
              <a:latin typeface="Arial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944689" y="332657"/>
            <a:ext cx="8302625" cy="684213"/>
          </a:xfrm>
        </p:spPr>
        <p:txBody>
          <a:bodyPr/>
          <a:lstStyle/>
          <a:p>
            <a:pPr>
              <a:defRPr/>
            </a:pPr>
            <a:r>
              <a:rPr lang="en-US" altLang="en-US" dirty="0">
                <a:effectLst/>
              </a:rPr>
              <a:t>Other Measures</a:t>
            </a:r>
            <a:endParaRPr lang="en-US" noProof="0" dirty="0">
              <a:effectLst/>
            </a:endParaRPr>
          </a:p>
        </p:txBody>
      </p:sp>
      <p:sp>
        <p:nvSpPr>
          <p:cNvPr id="7" name="Content Placeholder 2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 txBox="1">
            <a:spLocks/>
          </p:cNvSpPr>
          <p:nvPr/>
        </p:nvSpPr>
        <p:spPr bwMode="auto">
          <a:xfrm>
            <a:off x="492760" y="1202638"/>
            <a:ext cx="11699240" cy="488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1950" indent="-3619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36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8650" indent="-354013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32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95350" indent="-301625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62050" indent="-293688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4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438275" indent="-295275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0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lvl="2" indent="-51435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CA" sz="3200" dirty="0"/>
              <a:t>Insomnia Severity Index </a:t>
            </a:r>
          </a:p>
          <a:p>
            <a:pPr marL="514350" lvl="2" indent="-51435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3200" dirty="0"/>
              <a:t>Chronobiology: Reduced Morningness-Eveningness Scale </a:t>
            </a:r>
          </a:p>
          <a:p>
            <a:pPr marL="514350" lvl="2" indent="-51435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3200" dirty="0"/>
              <a:t>Eysenck Personality Questionnaire (EPQ-RA: Neuroticism)</a:t>
            </a:r>
          </a:p>
          <a:p>
            <a:pPr marL="514350" lvl="2" indent="-51435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fr-CA" sz="3200" dirty="0"/>
              <a:t>Sleep Questionnaire </a:t>
            </a:r>
          </a:p>
          <a:p>
            <a:pPr marL="514350" lvl="2" indent="-51435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3200" dirty="0"/>
              <a:t>Sleep Symptom Checklist</a:t>
            </a:r>
          </a:p>
          <a:p>
            <a:pPr marL="514350" lvl="2" indent="-5143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3200" dirty="0"/>
              <a:t>Quality of Life Enjoyment and Satisfaction</a:t>
            </a:r>
          </a:p>
          <a:p>
            <a:pPr marL="514350" lvl="2" indent="-5143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3200" dirty="0"/>
              <a:t>Hospital Anxiety and Depression Scale (</a:t>
            </a:r>
            <a:r>
              <a:rPr lang="en-US" sz="3200" dirty="0" err="1"/>
              <a:t>HADS</a:t>
            </a:r>
            <a:r>
              <a:rPr lang="en-US" sz="3200" dirty="0"/>
              <a:t>)</a:t>
            </a:r>
          </a:p>
          <a:p>
            <a:pPr marL="514350" lvl="2" indent="-51435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3200" dirty="0"/>
              <a:t>Demographics &amp; disability</a:t>
            </a:r>
          </a:p>
          <a:p>
            <a:pPr marL="514350" lvl="2" indent="-51435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3200" dirty="0"/>
              <a:t>Anything else?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 descr="Bubble sheet test paper and pencil">
            <a:extLst>
              <a:ext uri="{FF2B5EF4-FFF2-40B4-BE49-F238E27FC236}">
                <a16:creationId xmlns:a16="http://schemas.microsoft.com/office/drawing/2014/main" id="{F022496A-BAE7-BD10-E916-019A16006B0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6890" y="2891790"/>
            <a:ext cx="2327846" cy="151059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45727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92"/>
    </mc:Choice>
    <mc:Fallback xmlns="">
      <p:transition spd="slow" advTm="20792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Content Placeholder 2"/>
          <p:cNvSpPr>
            <a:spLocks noGrp="1"/>
          </p:cNvSpPr>
          <p:nvPr>
            <p:ph sz="quarter" idx="1"/>
          </p:nvPr>
        </p:nvSpPr>
        <p:spPr>
          <a:xfrm>
            <a:off x="1703512" y="1052736"/>
            <a:ext cx="8820472" cy="5256584"/>
          </a:xfrm>
        </p:spPr>
        <p:txBody>
          <a:bodyPr/>
          <a:lstStyle/>
          <a:p>
            <a:pPr marL="274637" lvl="1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en-US" altLang="en-US">
                <a:latin typeface="Arial" charset="0"/>
                <a:cs typeface="Arial" charset="0"/>
              </a:rPr>
              <a:t> </a:t>
            </a:r>
            <a:endParaRPr lang="en-US" altLang="en-US" baseline="30000" dirty="0">
              <a:latin typeface="Arial" charset="0"/>
              <a:cs typeface="Arial" charset="0"/>
            </a:endParaRPr>
          </a:p>
          <a:p>
            <a:pPr marL="0" indent="0">
              <a:buNone/>
            </a:pPr>
            <a:endParaRPr lang="en-US" altLang="en-US" sz="3200" dirty="0">
              <a:latin typeface="Arial" charset="0"/>
              <a:cs typeface="Arial" charset="0"/>
            </a:endParaRPr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8F8F8B03-436C-4694-876F-0660F5DD90A0}" type="slidenum">
              <a:rPr lang="fr-FR" altLang="fr-FR" sz="1400">
                <a:solidFill>
                  <a:srgbClr val="0033CC"/>
                </a:solidFill>
                <a:latin typeface="Arial" charset="0"/>
              </a:rPr>
              <a:pPr/>
              <a:t>15</a:t>
            </a:fld>
            <a:endParaRPr lang="fr-FR" altLang="fr-FR" sz="1400">
              <a:solidFill>
                <a:srgbClr val="0033CC"/>
              </a:solidFill>
              <a:latin typeface="Arial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944689" y="332657"/>
            <a:ext cx="8302625" cy="684213"/>
          </a:xfrm>
        </p:spPr>
        <p:txBody>
          <a:bodyPr/>
          <a:lstStyle/>
          <a:p>
            <a:pPr>
              <a:defRPr/>
            </a:pPr>
            <a:r>
              <a:rPr lang="en-US" altLang="en-US" dirty="0">
                <a:effectLst/>
              </a:rPr>
              <a:t>Method</a:t>
            </a:r>
            <a:endParaRPr lang="en-US" noProof="0" dirty="0">
              <a:effectLst/>
            </a:endParaRPr>
          </a:p>
        </p:txBody>
      </p:sp>
      <p:sp>
        <p:nvSpPr>
          <p:cNvPr id="7" name="Content Placeholder 2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 txBox="1">
            <a:spLocks/>
          </p:cNvSpPr>
          <p:nvPr/>
        </p:nvSpPr>
        <p:spPr bwMode="auto">
          <a:xfrm>
            <a:off x="228600" y="1236928"/>
            <a:ext cx="11963400" cy="488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1950" indent="-3619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36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8650" indent="-354013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32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95350" indent="-301625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62050" indent="-293688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4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438275" indent="-295275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0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CA" sz="3600" dirty="0"/>
              <a:t>Administer 2 linked surveys</a:t>
            </a:r>
          </a:p>
          <a:p>
            <a:pPr lvl="1"/>
            <a:r>
              <a:rPr lang="en-US" sz="3600" dirty="0"/>
              <a:t>Offer Amazon gift cards ($30)</a:t>
            </a:r>
          </a:p>
          <a:p>
            <a:pPr lvl="1"/>
            <a:r>
              <a:rPr lang="en-US" sz="3600" dirty="0"/>
              <a:t>Sample</a:t>
            </a:r>
          </a:p>
          <a:p>
            <a:pPr lvl="2"/>
            <a:r>
              <a:rPr lang="en-US" sz="3000" dirty="0"/>
              <a:t>Email participants in our data bank (2210 students since 2013)</a:t>
            </a:r>
          </a:p>
          <a:p>
            <a:pPr lvl="2"/>
            <a:r>
              <a:rPr lang="en-US" sz="3000" dirty="0"/>
              <a:t>Current students or student during the past 5 years</a:t>
            </a:r>
          </a:p>
          <a:p>
            <a:pPr lvl="3"/>
            <a:r>
              <a:rPr lang="en-US" sz="2900" dirty="0"/>
              <a:t>Past experience </a:t>
            </a:r>
          </a:p>
          <a:p>
            <a:pPr lvl="4"/>
            <a:r>
              <a:rPr lang="en-US" sz="2800" dirty="0">
                <a:effectLst/>
              </a:rPr>
              <a:t>Many emails don’t work any more</a:t>
            </a:r>
          </a:p>
          <a:p>
            <a:pPr lvl="4"/>
            <a:r>
              <a:rPr lang="en-US" sz="2800" dirty="0"/>
              <a:t>Some students not interested</a:t>
            </a:r>
            <a:endParaRPr lang="en-US" sz="2800" dirty="0">
              <a:effectLst/>
            </a:endParaRPr>
          </a:p>
          <a:p>
            <a:pPr lvl="4"/>
            <a:r>
              <a:rPr lang="en-US" sz="2800" dirty="0"/>
              <a:t>Expect 20% response rate (approx. 400 participants)</a:t>
            </a:r>
          </a:p>
        </p:txBody>
      </p:sp>
      <p:pic>
        <p:nvPicPr>
          <p:cNvPr id="3" name="Picture 2" descr="A group of beakers with colored liquid&#10;&#10;Description automatically generated">
            <a:extLst>
              <a:ext uri="{FF2B5EF4-FFF2-40B4-BE49-F238E27FC236}">
                <a16:creationId xmlns:a16="http://schemas.microsoft.com/office/drawing/2014/main" id="{A840861F-34F7-C15B-0F8E-2F74063766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7626" y="1244922"/>
            <a:ext cx="2619375" cy="174307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50622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92"/>
    </mc:Choice>
    <mc:Fallback xmlns="">
      <p:transition spd="slow" advTm="20792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drawing of a person with her arms crossed&#10;&#10;Description automatically generated">
            <a:extLst>
              <a:ext uri="{FF2B5EF4-FFF2-40B4-BE49-F238E27FC236}">
                <a16:creationId xmlns:a16="http://schemas.microsoft.com/office/drawing/2014/main" id="{F7B12E2D-5E40-A2AD-82CB-AAC9A15935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9118" y="347959"/>
            <a:ext cx="1927102" cy="1927102"/>
          </a:xfrm>
          <a:prstGeom prst="rect">
            <a:avLst/>
          </a:prstGeom>
        </p:spPr>
      </p:pic>
      <p:sp>
        <p:nvSpPr>
          <p:cNvPr id="9219" name="Content Placeholder 2"/>
          <p:cNvSpPr>
            <a:spLocks noGrp="1"/>
          </p:cNvSpPr>
          <p:nvPr>
            <p:ph sz="quarter" idx="1"/>
          </p:nvPr>
        </p:nvSpPr>
        <p:spPr>
          <a:xfrm>
            <a:off x="1703512" y="1052736"/>
            <a:ext cx="8820472" cy="5256584"/>
          </a:xfrm>
        </p:spPr>
        <p:txBody>
          <a:bodyPr/>
          <a:lstStyle/>
          <a:p>
            <a:pPr marL="274637" lvl="1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en-US" altLang="en-US" dirty="0">
                <a:latin typeface="Arial" charset="0"/>
                <a:cs typeface="Arial" charset="0"/>
              </a:rPr>
              <a:t> </a:t>
            </a:r>
            <a:endParaRPr lang="en-US" altLang="en-US" baseline="30000" dirty="0">
              <a:latin typeface="Arial" charset="0"/>
              <a:cs typeface="Arial" charset="0"/>
            </a:endParaRPr>
          </a:p>
          <a:p>
            <a:pPr marL="0" indent="0">
              <a:buNone/>
            </a:pPr>
            <a:endParaRPr lang="en-US" altLang="en-US" sz="3200" dirty="0">
              <a:latin typeface="Arial" charset="0"/>
              <a:cs typeface="Arial" charset="0"/>
            </a:endParaRPr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8F8F8B03-436C-4694-876F-0660F5DD90A0}" type="slidenum">
              <a:rPr lang="fr-FR" altLang="fr-FR" sz="1400">
                <a:solidFill>
                  <a:srgbClr val="0033CC"/>
                </a:solidFill>
                <a:latin typeface="Arial" charset="0"/>
              </a:rPr>
              <a:pPr/>
              <a:t>16</a:t>
            </a:fld>
            <a:endParaRPr lang="fr-FR" altLang="fr-FR" sz="1400">
              <a:solidFill>
                <a:srgbClr val="0033CC"/>
              </a:solidFill>
              <a:latin typeface="Arial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28601" y="332657"/>
            <a:ext cx="11620500" cy="684213"/>
          </a:xfrm>
        </p:spPr>
        <p:txBody>
          <a:bodyPr/>
          <a:lstStyle/>
          <a:p>
            <a:pPr>
              <a:defRPr/>
            </a:pPr>
            <a:r>
              <a:rPr lang="en-CA" noProof="0" dirty="0">
                <a:effectLst/>
              </a:rPr>
              <a:t>Preliminary Pilot Data: Participant 1</a:t>
            </a:r>
            <a:endParaRPr lang="en-US" noProof="0" dirty="0">
              <a:effectLst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228600" y="1311510"/>
            <a:ext cx="11277600" cy="488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1950" indent="-3619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36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8650" indent="-354013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32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95350" indent="-301625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62050" indent="-293688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4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438275" indent="-295275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0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Participant 1: 25 year old female student	</a:t>
            </a:r>
          </a:p>
          <a:p>
            <a:pPr lvl="1"/>
            <a:r>
              <a:rPr lang="en-US" dirty="0"/>
              <a:t>Nightmare disorder </a:t>
            </a:r>
          </a:p>
          <a:p>
            <a:pPr marL="990600" lvl="2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ea typeface="Times New Roman" panose="02020603050405020304" pitchFamily="18" charset="0"/>
              </a:rPr>
              <a:t>MUPS item </a:t>
            </a:r>
            <a:r>
              <a:rPr lang="en-US" sz="2400" dirty="0">
                <a:effectLst/>
                <a:ea typeface="Times New Roman" panose="02020603050405020304" pitchFamily="18" charset="0"/>
              </a:rPr>
              <a:t>13. </a:t>
            </a:r>
            <a:r>
              <a:rPr lang="en-US" sz="2400" dirty="0">
                <a:ea typeface="Times New Roman" panose="02020603050405020304" pitchFamily="18" charset="0"/>
              </a:rPr>
              <a:t>During the past year, how often did you experience </a:t>
            </a:r>
            <a:r>
              <a:rPr lang="en-US" sz="2400" dirty="0">
                <a:effectLst/>
                <a:ea typeface="Times New Roman" panose="02020603050405020304" pitchFamily="18" charset="0"/>
              </a:rPr>
              <a:t>frightening dreams and nightmares: 6 = very often</a:t>
            </a:r>
          </a:p>
          <a:p>
            <a:pPr lvl="1"/>
            <a:r>
              <a:rPr lang="en-US" dirty="0"/>
              <a:t>Confusional awakenings</a:t>
            </a:r>
          </a:p>
          <a:p>
            <a:pPr marL="1009650" lvl="1" indent="-3238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/>
              <a:t>MUPS item 17. Upon waking, completely confused / difficult orientation / slowed speech: 4 = sometimes</a:t>
            </a:r>
          </a:p>
          <a:p>
            <a:pPr lvl="1"/>
            <a:r>
              <a:rPr lang="en-US" dirty="0"/>
              <a:t>Other </a:t>
            </a:r>
          </a:p>
          <a:p>
            <a:pPr marL="990600" lvl="2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/>
              <a:t>MUPS item 8. Teeth grinding during the night: 5 = often</a:t>
            </a:r>
          </a:p>
          <a:p>
            <a:pPr marL="0" indent="171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sz="3200" dirty="0">
              <a:effectLst/>
              <a:ea typeface="Times New Roman" panose="02020603050405020304" pitchFamily="18" charset="0"/>
            </a:endParaRPr>
          </a:p>
          <a:p>
            <a:pPr lvl="1"/>
            <a:endParaRPr lang="en-US" dirty="0"/>
          </a:p>
          <a:p>
            <a:pPr marL="274637" lvl="1" indent="0">
              <a:buNone/>
            </a:pP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65335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92"/>
    </mc:Choice>
    <mc:Fallback xmlns="">
      <p:transition spd="slow" advTm="20792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80A1B3C-5552-174D-A144-222EAFBA54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83557" y="152402"/>
            <a:ext cx="1926503" cy="192650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BF714BA-D562-544D-F064-945B8CFE12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noProof="0" dirty="0">
                <a:effectLst/>
              </a:rPr>
              <a:t>Preliminary Pilot Data: Participant 1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2C6891-ECBC-59EF-8F45-474830C27322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40677" y="1268760"/>
            <a:ext cx="12051323" cy="4888200"/>
          </a:xfrm>
        </p:spPr>
        <p:txBody>
          <a:bodyPr/>
          <a:lstStyle/>
          <a:p>
            <a:r>
              <a:rPr lang="en-CA" dirty="0">
                <a:solidFill>
                  <a:schemeClr val="bg2">
                    <a:lumMod val="25000"/>
                  </a:schemeClr>
                </a:solidFill>
              </a:rPr>
              <a:t>Context</a:t>
            </a:r>
          </a:p>
          <a:p>
            <a:pPr marL="685800" lvl="2" indent="-28575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3000" dirty="0">
                <a:solidFill>
                  <a:schemeClr val="bg2">
                    <a:lumMod val="25000"/>
                  </a:schemeClr>
                </a:solidFill>
                <a:effectLst/>
                <a:ea typeface="Calibri" panose="020F0502020204030204" pitchFamily="34" charset="0"/>
              </a:rPr>
              <a:t>Sleeps 12 hours during the night plus a 2-hour nap daily </a:t>
            </a:r>
          </a:p>
          <a:p>
            <a:pPr marL="742950" marR="0" indent="-360363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3000" dirty="0">
                <a:solidFill>
                  <a:schemeClr val="bg2">
                    <a:lumMod val="25000"/>
                  </a:schemeClr>
                </a:solidFill>
                <a:effectLst/>
                <a:ea typeface="Calibri" panose="020F0502020204030204" pitchFamily="34" charset="0"/>
              </a:rPr>
              <a:t>Severe daytime fatigue/sleepiness (despite many hours sleeping)</a:t>
            </a:r>
          </a:p>
          <a:p>
            <a:pPr marL="742950" marR="0" indent="-360363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3000" dirty="0">
                <a:solidFill>
                  <a:schemeClr val="bg2">
                    <a:lumMod val="25000"/>
                  </a:schemeClr>
                </a:solidFill>
                <a:effectLst/>
                <a:ea typeface="Calibri" panose="020F0502020204030204" pitchFamily="34" charset="0"/>
              </a:rPr>
              <a:t>Concentration and cognitive function appear unimpaired</a:t>
            </a:r>
          </a:p>
          <a:p>
            <a:pPr marL="742950" marR="0" indent="-360363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3000" dirty="0">
                <a:solidFill>
                  <a:schemeClr val="bg2">
                    <a:lumMod val="25000"/>
                  </a:schemeClr>
                </a:solidFill>
                <a:effectLst/>
                <a:ea typeface="Calibri" panose="020F0502020204030204" pitchFamily="34" charset="0"/>
              </a:rPr>
              <a:t>Competitive sports &amp; social activities have become limited</a:t>
            </a:r>
          </a:p>
          <a:p>
            <a:pPr marL="742950" marR="0" indent="-360363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3000" dirty="0">
                <a:solidFill>
                  <a:schemeClr val="bg2">
                    <a:lumMod val="25000"/>
                  </a:schemeClr>
                </a:solidFill>
                <a:effectLst/>
                <a:ea typeface="Calibri" panose="020F0502020204030204" pitchFamily="34" charset="0"/>
              </a:rPr>
              <a:t>Perceives she has more energy in the summer</a:t>
            </a:r>
          </a:p>
          <a:p>
            <a:pPr marL="742950" marR="0" indent="-360363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3000" dirty="0">
                <a:solidFill>
                  <a:schemeClr val="bg2">
                    <a:lumMod val="25000"/>
                  </a:schemeClr>
                </a:solidFill>
                <a:ea typeface="Calibri" panose="020F0502020204030204" pitchFamily="34" charset="0"/>
              </a:rPr>
              <a:t>U</a:t>
            </a:r>
            <a:r>
              <a:rPr lang="en-US" sz="3000" dirty="0">
                <a:solidFill>
                  <a:schemeClr val="bg2">
                    <a:lumMod val="25000"/>
                  </a:schemeClr>
                </a:solidFill>
                <a:effectLst/>
                <a:ea typeface="Calibri" panose="020F0502020204030204" pitchFamily="34" charset="0"/>
              </a:rPr>
              <a:t>ses bright light exposure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9D3817-CB38-B381-51B0-178063E969A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17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32237432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Content Placeholder 2"/>
          <p:cNvSpPr>
            <a:spLocks noGrp="1"/>
          </p:cNvSpPr>
          <p:nvPr>
            <p:ph sz="quarter" idx="1"/>
          </p:nvPr>
        </p:nvSpPr>
        <p:spPr>
          <a:xfrm>
            <a:off x="1703512" y="1052736"/>
            <a:ext cx="8820472" cy="5256584"/>
          </a:xfrm>
        </p:spPr>
        <p:txBody>
          <a:bodyPr/>
          <a:lstStyle/>
          <a:p>
            <a:pPr marL="274637" lvl="1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en-US" altLang="en-US" dirty="0">
                <a:latin typeface="Arial" charset="0"/>
                <a:cs typeface="Arial" charset="0"/>
              </a:rPr>
              <a:t> </a:t>
            </a:r>
            <a:endParaRPr lang="en-US" altLang="en-US" baseline="30000" dirty="0">
              <a:latin typeface="Arial" charset="0"/>
              <a:cs typeface="Arial" charset="0"/>
            </a:endParaRPr>
          </a:p>
          <a:p>
            <a:pPr marL="0" indent="0">
              <a:buNone/>
            </a:pPr>
            <a:endParaRPr lang="en-US" altLang="en-US" sz="3200" dirty="0">
              <a:latin typeface="Arial" charset="0"/>
              <a:cs typeface="Arial" charset="0"/>
            </a:endParaRPr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8F8F8B03-436C-4694-876F-0660F5DD90A0}" type="slidenum">
              <a:rPr lang="fr-FR" altLang="fr-FR" sz="1400">
                <a:solidFill>
                  <a:srgbClr val="0033CC"/>
                </a:solidFill>
                <a:latin typeface="Arial" charset="0"/>
              </a:rPr>
              <a:pPr/>
              <a:t>18</a:t>
            </a:fld>
            <a:endParaRPr lang="fr-FR" altLang="fr-FR" sz="1400">
              <a:solidFill>
                <a:srgbClr val="0033CC"/>
              </a:solidFill>
              <a:latin typeface="Arial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28601" y="332657"/>
            <a:ext cx="11620500" cy="684213"/>
          </a:xfrm>
        </p:spPr>
        <p:txBody>
          <a:bodyPr/>
          <a:lstStyle/>
          <a:p>
            <a:pPr>
              <a:defRPr/>
            </a:pPr>
            <a:r>
              <a:rPr lang="en-CA" noProof="0" dirty="0">
                <a:effectLst/>
              </a:rPr>
              <a:t>Preliminary Pilot Data: Participant 2</a:t>
            </a:r>
            <a:endParaRPr lang="en-US" noProof="0" dirty="0">
              <a:effectLst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228600" y="1311510"/>
            <a:ext cx="11882120" cy="488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1950" indent="-3619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36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8650" indent="-354013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32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95350" indent="-301625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62050" indent="-293688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4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438275" indent="-295275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0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/>
              <a:t>Participant 2: 22-year old male student</a:t>
            </a:r>
            <a:r>
              <a:rPr lang="en-US" sz="2800" dirty="0"/>
              <a:t>	</a:t>
            </a:r>
          </a:p>
          <a:p>
            <a:pPr marL="609600" lvl="1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/>
              <a:t>Sleep-related movement disorder </a:t>
            </a:r>
            <a:r>
              <a:rPr lang="en-US" sz="2800" dirty="0">
                <a:effectLst/>
                <a:ea typeface="Calibri" panose="020F0502020204030204" pitchFamily="34" charset="0"/>
              </a:rPr>
              <a:t> </a:t>
            </a:r>
          </a:p>
          <a:p>
            <a:pPr marL="723900" lvl="1" indent="-15557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/>
              <a:t>MUPS item 1: leg or body twitches that occur suddenly and unintentionally when falling asleep, often with the sensation of falling; 5= often</a:t>
            </a:r>
          </a:p>
          <a:p>
            <a:pPr marL="609600" lvl="1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/>
              <a:t>Confusional awakenings</a:t>
            </a:r>
          </a:p>
          <a:p>
            <a:pPr marL="723900" lvl="1" indent="-15557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/>
              <a:t>MUPS item 17; Upon waking, completely confused/difficult orientation, slowed speech; 4=sometimes</a:t>
            </a:r>
          </a:p>
          <a:p>
            <a:pPr marL="609600" lvl="1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/>
              <a:t>Other</a:t>
            </a:r>
          </a:p>
          <a:p>
            <a:pPr marL="723900" marR="0" lvl="1" indent="-15557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dirty="0"/>
              <a:t> </a:t>
            </a:r>
            <a:r>
              <a:rPr lang="en-US" sz="2200" dirty="0"/>
              <a:t>MUPS item 8: Teeth grinding: 6=very often</a:t>
            </a:r>
          </a:p>
          <a:p>
            <a:pPr marL="723900" marR="0" lvl="1" indent="-15557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200" dirty="0"/>
              <a:t> MUPS item 5: Auditory/ visual illusions: 4=sometimes</a:t>
            </a:r>
          </a:p>
          <a:p>
            <a:pPr marL="723900" marR="0" lvl="1" indent="-15557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200" dirty="0"/>
              <a:t> MUPS item 13: Nightmare disorder frightening dreams and nightmares; 4=sometimes</a:t>
            </a:r>
          </a:p>
          <a:p>
            <a:pPr marL="274637" lvl="1" indent="0">
              <a:buNone/>
            </a:pPr>
            <a:endParaRPr lang="en-US" sz="2800" dirty="0"/>
          </a:p>
        </p:txBody>
      </p:sp>
      <p:pic>
        <p:nvPicPr>
          <p:cNvPr id="4" name="Picture 3" descr="A person's face with a line drawing&#10;&#10;Description automatically generated with medium confidence">
            <a:extLst>
              <a:ext uri="{FF2B5EF4-FFF2-40B4-BE49-F238E27FC236}">
                <a16:creationId xmlns:a16="http://schemas.microsoft.com/office/drawing/2014/main" id="{6F5E67D2-7493-0F25-C3E1-D01BCA600FA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8856" y="119057"/>
            <a:ext cx="1590040" cy="159004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57143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92"/>
    </mc:Choice>
    <mc:Fallback xmlns="">
      <p:transition spd="slow" advTm="20792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Content Placeholder 2"/>
          <p:cNvSpPr>
            <a:spLocks noGrp="1"/>
          </p:cNvSpPr>
          <p:nvPr>
            <p:ph sz="quarter" idx="1"/>
          </p:nvPr>
        </p:nvSpPr>
        <p:spPr>
          <a:xfrm>
            <a:off x="1703512" y="1052736"/>
            <a:ext cx="8820472" cy="5256584"/>
          </a:xfrm>
        </p:spPr>
        <p:txBody>
          <a:bodyPr/>
          <a:lstStyle/>
          <a:p>
            <a:pPr marL="274637" lvl="1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en-US" altLang="en-US" dirty="0">
                <a:latin typeface="Arial" charset="0"/>
                <a:cs typeface="Arial" charset="0"/>
              </a:rPr>
              <a:t> </a:t>
            </a:r>
            <a:endParaRPr lang="en-US" altLang="en-US" baseline="30000" dirty="0">
              <a:latin typeface="Arial" charset="0"/>
              <a:cs typeface="Arial" charset="0"/>
            </a:endParaRPr>
          </a:p>
          <a:p>
            <a:pPr marL="0" indent="0">
              <a:buNone/>
            </a:pPr>
            <a:endParaRPr lang="en-US" altLang="en-US" sz="3200" dirty="0">
              <a:latin typeface="Arial" charset="0"/>
              <a:cs typeface="Arial" charset="0"/>
            </a:endParaRPr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8F8F8B03-436C-4694-876F-0660F5DD90A0}" type="slidenum">
              <a:rPr lang="fr-FR" altLang="fr-FR" sz="1400">
                <a:solidFill>
                  <a:srgbClr val="0033CC"/>
                </a:solidFill>
                <a:latin typeface="Arial" charset="0"/>
              </a:rPr>
              <a:pPr/>
              <a:t>19</a:t>
            </a:fld>
            <a:endParaRPr lang="fr-FR" altLang="fr-FR" sz="1400">
              <a:solidFill>
                <a:srgbClr val="0033CC"/>
              </a:solidFill>
              <a:latin typeface="Arial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28601" y="332657"/>
            <a:ext cx="11620500" cy="684213"/>
          </a:xfrm>
        </p:spPr>
        <p:txBody>
          <a:bodyPr/>
          <a:lstStyle/>
          <a:p>
            <a:pPr>
              <a:defRPr/>
            </a:pPr>
            <a:r>
              <a:rPr lang="en-CA" noProof="0" dirty="0">
                <a:effectLst/>
              </a:rPr>
              <a:t>Preliminary Pilot Data: Participant 2</a:t>
            </a:r>
            <a:endParaRPr lang="en-US" noProof="0" dirty="0">
              <a:effectLst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69900" y="1052736"/>
            <a:ext cx="11620500" cy="488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1950" indent="-3619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36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8650" indent="-354013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32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95350" indent="-301625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62050" indent="-293688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4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438275" indent="-295275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0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CA" sz="3200" dirty="0">
                <a:solidFill>
                  <a:schemeClr val="bg2">
                    <a:lumMod val="25000"/>
                  </a:schemeClr>
                </a:solidFill>
              </a:rPr>
              <a:t>Context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7525" indent="-233363">
              <a:lnSpc>
                <a:spcPct val="115000"/>
              </a:lnSpc>
              <a:spcBef>
                <a:spcPts val="0"/>
              </a:spcBef>
              <a:spcAft>
                <a:spcPts val="500"/>
              </a:spcAft>
            </a:pPr>
            <a:r>
              <a:rPr lang="en-US" sz="3000" dirty="0">
                <a:latin typeface="Calibri" panose="020F0502020204030204" pitchFamily="34" charset="0"/>
                <a:cs typeface="Times New Roman" panose="02020603050405020304" pitchFamily="18" charset="0"/>
              </a:rPr>
              <a:t>Main complaint was overwhelming daytime fatigue </a:t>
            </a:r>
          </a:p>
          <a:p>
            <a:pPr marL="914400" lvl="2" indent="-223838">
              <a:lnSpc>
                <a:spcPct val="115000"/>
              </a:lnSpc>
              <a:spcBef>
                <a:spcPts val="0"/>
              </a:spcBef>
              <a:spcAft>
                <a:spcPts val="500"/>
              </a:spcAft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Interfered with ability to complete assignments (although good student)</a:t>
            </a:r>
          </a:p>
          <a:p>
            <a:pPr marL="568325" marR="0" indent="-222250">
              <a:lnSpc>
                <a:spcPct val="115000"/>
              </a:lnSpc>
              <a:spcBef>
                <a:spcPts val="0"/>
              </a:spcBef>
              <a:spcAft>
                <a:spcPts val="500"/>
              </a:spcAft>
            </a:pPr>
            <a:r>
              <a:rPr lang="en-US" sz="3000" dirty="0">
                <a:latin typeface="Calibri" panose="020F0502020204030204" pitchFamily="34" charset="0"/>
                <a:cs typeface="Times New Roman" panose="02020603050405020304" pitchFamily="18" charset="0"/>
              </a:rPr>
              <a:t>Relatively frequent nightmares &amp; vivid dreams reported as unpleasant</a:t>
            </a:r>
          </a:p>
          <a:p>
            <a:pPr marL="1198563" lvl="2" indent="-284163">
              <a:lnSpc>
                <a:spcPct val="115000"/>
              </a:lnSpc>
              <a:spcBef>
                <a:spcPts val="0"/>
              </a:spcBef>
              <a:spcAft>
                <a:spcPts val="500"/>
              </a:spcAf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But not 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distressed by these </a:t>
            </a:r>
          </a:p>
          <a:p>
            <a:pPr marL="1198563" lvl="2" indent="-284163">
              <a:lnSpc>
                <a:spcPct val="115000"/>
              </a:lnSpc>
              <a:spcBef>
                <a:spcPts val="0"/>
              </a:spcBef>
              <a:spcAft>
                <a:spcPts val="500"/>
              </a:spcAft>
            </a:pPr>
            <a:r>
              <a:rPr lang="en-US" dirty="0">
                <a:latin typeface="Calibri" panose="020F0502020204030204" pitchFamily="34" charset="0"/>
                <a:cs typeface="Times New Roman" panose="02020603050405020304" pitchFamily="18" charset="0"/>
              </a:rPr>
              <a:t>Learned to wake himself up from these</a:t>
            </a:r>
          </a:p>
          <a:p>
            <a:pPr marL="1198563" lvl="2" indent="-284163">
              <a:lnSpc>
                <a:spcPct val="115000"/>
              </a:lnSpc>
              <a:spcBef>
                <a:spcPts val="0"/>
              </a:spcBef>
              <a:spcAft>
                <a:spcPts val="500"/>
              </a:spcAft>
            </a:pPr>
            <a:r>
              <a:rPr lang="en-US" dirty="0">
                <a:latin typeface="Calibri" panose="020F0502020204030204" pitchFamily="34" charset="0"/>
                <a:cs typeface="Times New Roman" panose="02020603050405020304" pitchFamily="18" charset="0"/>
              </a:rPr>
              <a:t>Then walk around to calm himself down &amp; return to bed</a:t>
            </a:r>
          </a:p>
          <a:p>
            <a:pPr marL="741363" marR="0" indent="-284163">
              <a:lnSpc>
                <a:spcPct val="115000"/>
              </a:lnSpc>
              <a:spcBef>
                <a:spcPts val="0"/>
              </a:spcBef>
              <a:spcAft>
                <a:spcPts val="500"/>
              </a:spcAft>
              <a:tabLst>
                <a:tab pos="568325" algn="l"/>
              </a:tabLst>
            </a:pPr>
            <a:r>
              <a:rPr lang="en-US" sz="3000" dirty="0">
                <a:latin typeface="Calibri" panose="020F0502020204030204" pitchFamily="34" charset="0"/>
                <a:cs typeface="Times New Roman" panose="02020603050405020304" pitchFamily="18" charset="0"/>
              </a:rPr>
              <a:t>Also a constitutionally long and delayed sleeper</a:t>
            </a:r>
          </a:p>
          <a:p>
            <a:pPr marL="1198563" lvl="2" indent="-346075">
              <a:lnSpc>
                <a:spcPct val="115000"/>
              </a:lnSpc>
              <a:spcBef>
                <a:spcPts val="0"/>
              </a:spcBef>
              <a:spcAft>
                <a:spcPts val="500"/>
              </a:spcAft>
            </a:pPr>
            <a:r>
              <a:rPr lang="en-US" dirty="0">
                <a:latin typeface="Calibri" panose="020F0502020204030204" pitchFamily="34" charset="0"/>
                <a:cs typeface="Times New Roman" panose="02020603050405020304" pitchFamily="18" charset="0"/>
              </a:rPr>
              <a:t>Contributed to sleep deprivation</a:t>
            </a:r>
          </a:p>
          <a:p>
            <a:pPr marL="274637" lvl="1" indent="0">
              <a:buNone/>
            </a:pPr>
            <a:endParaRPr lang="en-US" sz="2800" dirty="0"/>
          </a:p>
        </p:txBody>
      </p:sp>
      <p:pic>
        <p:nvPicPr>
          <p:cNvPr id="4" name="Picture 3" descr="A person's face with a line drawing&#10;&#10;Description automatically generated with medium confidence">
            <a:extLst>
              <a:ext uri="{FF2B5EF4-FFF2-40B4-BE49-F238E27FC236}">
                <a16:creationId xmlns:a16="http://schemas.microsoft.com/office/drawing/2014/main" id="{6F5E67D2-7493-0F25-C3E1-D01BCA600FA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8856" y="119057"/>
            <a:ext cx="1590040" cy="159004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42455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92"/>
    </mc:Choice>
    <mc:Fallback xmlns="">
      <p:transition spd="slow" advTm="20792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8207D-0BFD-3E5E-A38D-89B55F14F9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Team Members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24268-CA5B-ABBA-D087-B26460B961C3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dirty="0"/>
              <a:t> Adaptech Research Network </a:t>
            </a:r>
          </a:p>
          <a:p>
            <a:pPr lvl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dirty="0"/>
              <a:t>Post-secondary students with and without disabilities</a:t>
            </a:r>
          </a:p>
          <a:p>
            <a:pPr marL="723893" lvl="2" indent="-4572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3200" dirty="0"/>
              <a:t>Focus on academic success</a:t>
            </a:r>
          </a:p>
          <a:p>
            <a:pPr marL="457200" lvl="1" indent="-4572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dirty="0"/>
              <a:t>JGH Sleep Team </a:t>
            </a:r>
          </a:p>
          <a:p>
            <a:pPr marL="723893" lvl="2" indent="-4572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3200" dirty="0"/>
              <a:t>Clinical and research</a:t>
            </a:r>
          </a:p>
          <a:p>
            <a:pPr marL="723893" lvl="2" indent="-4572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3200" dirty="0"/>
              <a:t>Focus on sleep and sleep disorder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19AB47-49CA-3111-9FC2-FDF920DAA59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2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11917829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Content Placeholder 2"/>
          <p:cNvSpPr>
            <a:spLocks noGrp="1"/>
          </p:cNvSpPr>
          <p:nvPr>
            <p:ph sz="quarter" idx="1"/>
          </p:nvPr>
        </p:nvSpPr>
        <p:spPr>
          <a:xfrm>
            <a:off x="1703512" y="1052736"/>
            <a:ext cx="8820472" cy="5256584"/>
          </a:xfrm>
        </p:spPr>
        <p:txBody>
          <a:bodyPr/>
          <a:lstStyle/>
          <a:p>
            <a:pPr marL="274637" lvl="1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en-US" altLang="en-US" dirty="0">
                <a:latin typeface="Arial" charset="0"/>
                <a:cs typeface="Arial" charset="0"/>
              </a:rPr>
              <a:t> </a:t>
            </a:r>
            <a:endParaRPr lang="en-US" altLang="en-US" baseline="30000" dirty="0">
              <a:latin typeface="Arial" charset="0"/>
              <a:cs typeface="Arial" charset="0"/>
            </a:endParaRPr>
          </a:p>
          <a:p>
            <a:pPr marL="0" indent="0">
              <a:buNone/>
            </a:pPr>
            <a:endParaRPr lang="en-US" altLang="en-US" sz="3200" dirty="0">
              <a:latin typeface="Arial" charset="0"/>
              <a:cs typeface="Arial" charset="0"/>
            </a:endParaRPr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8F8F8B03-436C-4694-876F-0660F5DD90A0}" type="slidenum">
              <a:rPr lang="fr-FR" altLang="fr-FR" sz="1400">
                <a:solidFill>
                  <a:srgbClr val="0033CC"/>
                </a:solidFill>
                <a:latin typeface="Arial" charset="0"/>
              </a:rPr>
              <a:pPr/>
              <a:t>20</a:t>
            </a:fld>
            <a:endParaRPr lang="fr-FR" altLang="fr-FR" sz="1400">
              <a:solidFill>
                <a:srgbClr val="0033CC"/>
              </a:solidFill>
              <a:latin typeface="Arial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28601" y="332657"/>
            <a:ext cx="11620500" cy="684213"/>
          </a:xfrm>
        </p:spPr>
        <p:txBody>
          <a:bodyPr/>
          <a:lstStyle/>
          <a:p>
            <a:pPr>
              <a:defRPr/>
            </a:pPr>
            <a:r>
              <a:rPr lang="en-CA" noProof="0" dirty="0">
                <a:effectLst/>
              </a:rPr>
              <a:t>Preliminary Pilot Data</a:t>
            </a:r>
            <a:endParaRPr lang="en-US" noProof="0" dirty="0">
              <a:effectLst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69900" y="1052736"/>
            <a:ext cx="11620500" cy="488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1950" indent="-3619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36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8650" indent="-354013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32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95350" indent="-301625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62050" indent="-293688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4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438275" indent="-295275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0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CA" sz="3200" dirty="0">
                <a:solidFill>
                  <a:schemeClr val="bg2">
                    <a:lumMod val="25000"/>
                  </a:schemeClr>
                </a:solidFill>
              </a:rPr>
              <a:t>Context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7525" indent="-233363">
              <a:lnSpc>
                <a:spcPct val="115000"/>
              </a:lnSpc>
              <a:spcBef>
                <a:spcPts val="0"/>
              </a:spcBef>
              <a:spcAft>
                <a:spcPts val="500"/>
              </a:spcAft>
            </a:pPr>
            <a:r>
              <a:rPr lang="en-US" sz="3000" dirty="0">
                <a:latin typeface="Calibri" panose="020F0502020204030204" pitchFamily="34" charset="0"/>
                <a:cs typeface="Times New Roman" panose="02020603050405020304" pitchFamily="18" charset="0"/>
              </a:rPr>
              <a:t>Main complaint was overwhelming daytime fatigue </a:t>
            </a:r>
          </a:p>
          <a:p>
            <a:pPr marL="914400" lvl="2" indent="-223838">
              <a:lnSpc>
                <a:spcPct val="115000"/>
              </a:lnSpc>
              <a:spcBef>
                <a:spcPts val="0"/>
              </a:spcBef>
              <a:spcAft>
                <a:spcPts val="500"/>
              </a:spcAft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Interfered with ability to complete assignments (although good student)</a:t>
            </a:r>
          </a:p>
          <a:p>
            <a:pPr marL="568325" marR="0" indent="-222250">
              <a:lnSpc>
                <a:spcPct val="115000"/>
              </a:lnSpc>
              <a:spcBef>
                <a:spcPts val="0"/>
              </a:spcBef>
              <a:spcAft>
                <a:spcPts val="500"/>
              </a:spcAft>
            </a:pPr>
            <a:r>
              <a:rPr lang="en-US" sz="3000" dirty="0">
                <a:latin typeface="Calibri" panose="020F0502020204030204" pitchFamily="34" charset="0"/>
                <a:cs typeface="Times New Roman" panose="02020603050405020304" pitchFamily="18" charset="0"/>
              </a:rPr>
              <a:t>Relatively frequent nightmares &amp; vivid dreams reported as unpleasant</a:t>
            </a:r>
          </a:p>
          <a:p>
            <a:pPr marL="1198563" lvl="2" indent="-284163">
              <a:lnSpc>
                <a:spcPct val="115000"/>
              </a:lnSpc>
              <a:spcBef>
                <a:spcPts val="0"/>
              </a:spcBef>
              <a:spcAft>
                <a:spcPts val="500"/>
              </a:spcAf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But not 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distressed by these </a:t>
            </a:r>
          </a:p>
          <a:p>
            <a:pPr marL="1198563" lvl="2" indent="-284163">
              <a:lnSpc>
                <a:spcPct val="115000"/>
              </a:lnSpc>
              <a:spcBef>
                <a:spcPts val="0"/>
              </a:spcBef>
              <a:spcAft>
                <a:spcPts val="500"/>
              </a:spcAft>
            </a:pPr>
            <a:r>
              <a:rPr lang="en-US" dirty="0">
                <a:latin typeface="Calibri" panose="020F0502020204030204" pitchFamily="34" charset="0"/>
                <a:cs typeface="Times New Roman" panose="02020603050405020304" pitchFamily="18" charset="0"/>
              </a:rPr>
              <a:t>Learned to wake himself up from these</a:t>
            </a:r>
          </a:p>
          <a:p>
            <a:pPr marL="1198563" lvl="2" indent="-284163">
              <a:lnSpc>
                <a:spcPct val="115000"/>
              </a:lnSpc>
              <a:spcBef>
                <a:spcPts val="0"/>
              </a:spcBef>
              <a:spcAft>
                <a:spcPts val="500"/>
              </a:spcAft>
            </a:pPr>
            <a:r>
              <a:rPr lang="en-US" dirty="0">
                <a:latin typeface="Calibri" panose="020F0502020204030204" pitchFamily="34" charset="0"/>
                <a:cs typeface="Times New Roman" panose="02020603050405020304" pitchFamily="18" charset="0"/>
              </a:rPr>
              <a:t>Then walk around to calm himself down &amp; return to bed</a:t>
            </a:r>
          </a:p>
          <a:p>
            <a:pPr marL="741363" marR="0" indent="-284163">
              <a:lnSpc>
                <a:spcPct val="115000"/>
              </a:lnSpc>
              <a:spcBef>
                <a:spcPts val="0"/>
              </a:spcBef>
              <a:spcAft>
                <a:spcPts val="500"/>
              </a:spcAft>
              <a:tabLst>
                <a:tab pos="568325" algn="l"/>
              </a:tabLst>
            </a:pPr>
            <a:r>
              <a:rPr lang="en-US" sz="3000" dirty="0">
                <a:latin typeface="Calibri" panose="020F0502020204030204" pitchFamily="34" charset="0"/>
                <a:cs typeface="Times New Roman" panose="02020603050405020304" pitchFamily="18" charset="0"/>
              </a:rPr>
              <a:t>Also a constitutionally long and delayed sleeper</a:t>
            </a:r>
          </a:p>
          <a:p>
            <a:pPr marL="1198563" lvl="2" indent="-346075">
              <a:lnSpc>
                <a:spcPct val="115000"/>
              </a:lnSpc>
              <a:spcBef>
                <a:spcPts val="0"/>
              </a:spcBef>
              <a:spcAft>
                <a:spcPts val="500"/>
              </a:spcAft>
            </a:pPr>
            <a:r>
              <a:rPr lang="en-US" dirty="0">
                <a:latin typeface="Calibri" panose="020F0502020204030204" pitchFamily="34" charset="0"/>
                <a:cs typeface="Times New Roman" panose="02020603050405020304" pitchFamily="18" charset="0"/>
              </a:rPr>
              <a:t>Contributed to sleep deprivation</a:t>
            </a:r>
          </a:p>
          <a:p>
            <a:pPr marL="274637" lvl="1" indent="0">
              <a:buNone/>
            </a:pPr>
            <a:endParaRPr lang="en-US" sz="2800" dirty="0"/>
          </a:p>
        </p:txBody>
      </p:sp>
      <p:pic>
        <p:nvPicPr>
          <p:cNvPr id="4" name="Picture 3" descr="A person's face with a line drawing&#10;&#10;Description automatically generated with medium confidence">
            <a:extLst>
              <a:ext uri="{FF2B5EF4-FFF2-40B4-BE49-F238E27FC236}">
                <a16:creationId xmlns:a16="http://schemas.microsoft.com/office/drawing/2014/main" id="{6F5E67D2-7493-0F25-C3E1-D01BCA600FA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8856" y="119057"/>
            <a:ext cx="1590040" cy="159004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16703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92"/>
    </mc:Choice>
    <mc:Fallback xmlns="">
      <p:transition spd="slow" advTm="20792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Content Placeholder 2"/>
          <p:cNvSpPr>
            <a:spLocks noGrp="1"/>
          </p:cNvSpPr>
          <p:nvPr>
            <p:ph sz="quarter" idx="1"/>
          </p:nvPr>
        </p:nvSpPr>
        <p:spPr>
          <a:xfrm>
            <a:off x="1703512" y="1052736"/>
            <a:ext cx="8820472" cy="5256584"/>
          </a:xfrm>
        </p:spPr>
        <p:txBody>
          <a:bodyPr/>
          <a:lstStyle/>
          <a:p>
            <a:pPr marL="274637" lvl="1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en-US" altLang="en-US" dirty="0">
                <a:latin typeface="Arial" charset="0"/>
                <a:cs typeface="Arial" charset="0"/>
              </a:rPr>
              <a:t> </a:t>
            </a:r>
            <a:endParaRPr lang="en-US" altLang="en-US" baseline="30000" dirty="0">
              <a:latin typeface="Arial" charset="0"/>
              <a:cs typeface="Arial" charset="0"/>
            </a:endParaRPr>
          </a:p>
          <a:p>
            <a:pPr marL="0" indent="0">
              <a:buNone/>
            </a:pPr>
            <a:endParaRPr lang="en-US" altLang="en-US" sz="3200" dirty="0">
              <a:latin typeface="Arial" charset="0"/>
              <a:cs typeface="Arial" charset="0"/>
            </a:endParaRPr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8F8F8B03-436C-4694-876F-0660F5DD90A0}" type="slidenum">
              <a:rPr lang="fr-FR" altLang="fr-FR" sz="1400">
                <a:solidFill>
                  <a:srgbClr val="0033CC"/>
                </a:solidFill>
                <a:latin typeface="Arial" charset="0"/>
              </a:rPr>
              <a:pPr/>
              <a:t>21</a:t>
            </a:fld>
            <a:endParaRPr lang="fr-FR" altLang="fr-FR" sz="1400">
              <a:solidFill>
                <a:srgbClr val="0033CC"/>
              </a:solidFill>
              <a:latin typeface="Arial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28601" y="332657"/>
            <a:ext cx="11620500" cy="684213"/>
          </a:xfrm>
        </p:spPr>
        <p:txBody>
          <a:bodyPr/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Our Parasomnia Story So Far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69900" y="1052736"/>
            <a:ext cx="11722100" cy="488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1950" indent="-3619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36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8650" indent="-354013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32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95350" indent="-301625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62050" indent="-293688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4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438275" indent="-295275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0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3200" dirty="0">
                <a:effectLst/>
                <a:ea typeface="Calibri" panose="020F0502020204030204" pitchFamily="34" charset="0"/>
              </a:rPr>
              <a:t>Importance of stakeholder experts for diverse viewpoints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3200" dirty="0">
                <a:effectLst/>
                <a:ea typeface="Calibri" panose="020F0502020204030204" pitchFamily="34" charset="0"/>
              </a:rPr>
              <a:t>Bilingual studies are difficult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3200" dirty="0">
                <a:effectLst/>
                <a:ea typeface="Calibri" panose="020F0502020204030204" pitchFamily="34" charset="0"/>
              </a:rPr>
              <a:t>More than one parasomnia may be common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en-US" sz="3200" dirty="0">
                <a:effectLst/>
                <a:ea typeface="Calibri" panose="020F0502020204030204" pitchFamily="34" charset="0"/>
              </a:rPr>
              <a:t>Importance of subjective perception as well as objective score</a:t>
            </a:r>
          </a:p>
          <a:p>
            <a:pPr marL="274637" lvl="1" indent="0">
              <a:buNone/>
            </a:pPr>
            <a:endParaRPr lang="en-US" sz="28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6525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92"/>
    </mc:Choice>
    <mc:Fallback xmlns="">
      <p:transition spd="slow" advTm="20792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19536" y="260648"/>
            <a:ext cx="83529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33CC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Questions   </a:t>
            </a:r>
          </a:p>
        </p:txBody>
      </p:sp>
      <p:pic>
        <p:nvPicPr>
          <p:cNvPr id="7" name="Picture 11" descr="Question mark with a clock underneath it. " title="Question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60606">
            <a:off x="392180" y="2060382"/>
            <a:ext cx="2544762" cy="253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3180945" y="1358442"/>
            <a:ext cx="845333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3600" dirty="0"/>
          </a:p>
          <a:p>
            <a:endParaRPr lang="en-US" sz="36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C4AF69E-BB3A-68A9-AF84-9D9FE64A29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85685E-33F0-4A6E-9A66-F8E805781C78}" type="slidenum">
              <a:rPr lang="en-US" altLang="en-US" smtClean="0"/>
              <a:pPr>
                <a:defRPr/>
              </a:pPr>
              <a:t>22</a:t>
            </a:fld>
            <a:endParaRPr lang="en-US" alt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5B81C61-40A5-A3EF-C1BF-AFCD177DBE1D}"/>
              </a:ext>
            </a:extLst>
          </p:cNvPr>
          <p:cNvSpPr txBox="1"/>
          <p:nvPr/>
        </p:nvSpPr>
        <p:spPr>
          <a:xfrm>
            <a:off x="3031067" y="3749457"/>
            <a:ext cx="9434063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2800" dirty="0"/>
              <a:t>Eva Libman: </a:t>
            </a:r>
            <a:r>
              <a:rPr lang="en-CA" sz="2800" dirty="0">
                <a:hlinkClick r:id="rId5"/>
              </a:rPr>
              <a:t>eva/libman@mcgill.ca</a:t>
            </a:r>
            <a:r>
              <a:rPr lang="en-CA" sz="2800" dirty="0"/>
              <a:t> </a:t>
            </a:r>
          </a:p>
          <a:p>
            <a:r>
              <a:rPr lang="en-CA" sz="2800" dirty="0"/>
              <a:t>Catherine Fichten: </a:t>
            </a:r>
            <a:r>
              <a:rPr lang="en-CA" sz="2800" dirty="0">
                <a:hlinkClick r:id="rId6"/>
              </a:rPr>
              <a:t>catherine.fichten@mcgill.ca</a:t>
            </a:r>
            <a:r>
              <a:rPr lang="en-CA" sz="2800" dirty="0"/>
              <a:t> </a:t>
            </a:r>
          </a:p>
          <a:p>
            <a:r>
              <a:rPr lang="en-CA" sz="2800" dirty="0"/>
              <a:t>Laura Creti: </a:t>
            </a:r>
            <a:r>
              <a:rPr lang="en-CA" sz="2800" dirty="0">
                <a:hlinkClick r:id="rId7"/>
              </a:rPr>
              <a:t>laura.creti@mcgill.ca</a:t>
            </a:r>
            <a:endParaRPr lang="en-CA" sz="2800" dirty="0"/>
          </a:p>
          <a:p>
            <a:r>
              <a:rPr lang="en-CA" sz="2800" dirty="0"/>
              <a:t>Sally Bailes: </a:t>
            </a:r>
            <a:r>
              <a:rPr lang="en-CA" sz="2800" dirty="0">
                <a:hlinkClick r:id="rId8"/>
              </a:rPr>
              <a:t>sally.bailes@mcgill.ca</a:t>
            </a:r>
            <a:r>
              <a:rPr lang="en-CA" sz="2800" dirty="0"/>
              <a:t> </a:t>
            </a:r>
          </a:p>
          <a:p>
            <a:r>
              <a:rPr lang="en-CA" sz="2800" dirty="0"/>
              <a:t>Alice Havel: </a:t>
            </a:r>
            <a:r>
              <a:rPr lang="en-CA" sz="2800" dirty="0">
                <a:hlinkClick r:id="rId9"/>
              </a:rPr>
              <a:t>ahavel@dawsoncollege.qc.ca</a:t>
            </a:r>
            <a:r>
              <a:rPr lang="en-CA" sz="2800" dirty="0"/>
              <a:t> </a:t>
            </a:r>
          </a:p>
          <a:p>
            <a:endParaRPr lang="en-CA" sz="2800" dirty="0"/>
          </a:p>
          <a:p>
            <a:endParaRPr lang="en-CA" sz="28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79E36AB-8329-6AD3-B740-A81F8ABE9075}"/>
              </a:ext>
            </a:extLst>
          </p:cNvPr>
          <p:cNvSpPr txBox="1"/>
          <p:nvPr/>
        </p:nvSpPr>
        <p:spPr>
          <a:xfrm>
            <a:off x="3031067" y="2411562"/>
            <a:ext cx="916093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3600" dirty="0"/>
              <a:t>PPT available at: </a:t>
            </a:r>
            <a:r>
              <a:rPr lang="en-CA" sz="3600" dirty="0">
                <a:hlinkClick r:id="rId10"/>
              </a:rPr>
              <a:t>https://shorturl.at/mxDGX</a:t>
            </a:r>
            <a:endParaRPr lang="en-CA" sz="3600" dirty="0"/>
          </a:p>
          <a:p>
            <a:endParaRPr lang="en-CA" sz="2400" dirty="0"/>
          </a:p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20766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Content Placeholder 2"/>
          <p:cNvSpPr>
            <a:spLocks noGrp="1"/>
          </p:cNvSpPr>
          <p:nvPr>
            <p:ph sz="quarter" idx="1"/>
          </p:nvPr>
        </p:nvSpPr>
        <p:spPr>
          <a:xfrm>
            <a:off x="1703512" y="1052736"/>
            <a:ext cx="8820472" cy="5256584"/>
          </a:xfrm>
        </p:spPr>
        <p:txBody>
          <a:bodyPr/>
          <a:lstStyle/>
          <a:p>
            <a:pPr marL="274637" lvl="1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en-US" altLang="en-US">
                <a:latin typeface="Arial" charset="0"/>
                <a:cs typeface="Arial" charset="0"/>
              </a:rPr>
              <a:t> </a:t>
            </a:r>
            <a:endParaRPr lang="en-US" altLang="en-US" baseline="30000" dirty="0">
              <a:latin typeface="Arial" charset="0"/>
              <a:cs typeface="Arial" charset="0"/>
            </a:endParaRPr>
          </a:p>
          <a:p>
            <a:pPr marL="0" indent="0">
              <a:buNone/>
            </a:pPr>
            <a:endParaRPr lang="en-US" altLang="en-US" sz="3200" dirty="0">
              <a:latin typeface="Arial" charset="0"/>
              <a:cs typeface="Arial" charset="0"/>
            </a:endParaRPr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8F8F8B03-436C-4694-876F-0660F5DD90A0}" type="slidenum">
              <a:rPr lang="fr-FR" altLang="fr-FR" sz="1400">
                <a:solidFill>
                  <a:srgbClr val="0033CC"/>
                </a:solidFill>
                <a:latin typeface="Arial" charset="0"/>
              </a:rPr>
              <a:pPr/>
              <a:t>3</a:t>
            </a:fld>
            <a:endParaRPr lang="fr-FR" altLang="fr-FR" sz="1400">
              <a:solidFill>
                <a:srgbClr val="0033CC"/>
              </a:solidFill>
              <a:latin typeface="Arial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944689" y="332657"/>
            <a:ext cx="8302625" cy="684213"/>
          </a:xfrm>
        </p:spPr>
        <p:txBody>
          <a:bodyPr/>
          <a:lstStyle/>
          <a:p>
            <a:pPr>
              <a:defRPr/>
            </a:pPr>
            <a:r>
              <a:rPr lang="en-US" altLang="en-US" dirty="0">
                <a:effectLst/>
              </a:rPr>
              <a:t> Overview</a:t>
            </a:r>
            <a:endParaRPr lang="en-US" noProof="0" dirty="0">
              <a:effectLst/>
            </a:endParaRPr>
          </a:p>
        </p:txBody>
      </p:sp>
      <p:sp>
        <p:nvSpPr>
          <p:cNvPr id="7" name="Content Placeholder 2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 txBox="1">
            <a:spLocks/>
          </p:cNvSpPr>
          <p:nvPr/>
        </p:nvSpPr>
        <p:spPr bwMode="auto">
          <a:xfrm>
            <a:off x="510508" y="1421120"/>
            <a:ext cx="11206480" cy="488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1950" indent="-3619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36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8650" indent="-354013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32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95350" indent="-301625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62050" indent="-293688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4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438275" indent="-295275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0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Understanding parasomnias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</a:rPr>
              <a:t>Our research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Preliminary pilot data</a:t>
            </a:r>
            <a:endParaRPr lang="en-US" dirty="0">
              <a:effectLst/>
            </a:endParaRPr>
          </a:p>
        </p:txBody>
      </p:sp>
      <p:pic>
        <p:nvPicPr>
          <p:cNvPr id="3" name="Picture 2" descr="Picture of a hand writing the word agenda. Copyright is: https://unsplash.com/s/photos/meeting-agenda">
            <a:extLst>
              <a:ext uri="{FF2B5EF4-FFF2-40B4-BE49-F238E27FC236}">
                <a16:creationId xmlns:a16="http://schemas.microsoft.com/office/drawing/2014/main" id="{7CA4B61A-3705-0DB0-DE7A-AF7DA9CD9C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8846" y="3172598"/>
            <a:ext cx="3665962" cy="243953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03922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92"/>
    </mc:Choice>
    <mc:Fallback xmlns="">
      <p:transition spd="slow" advTm="20792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4391C-5D75-A5F2-2F4B-E5725C7252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Parasomnias?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ABFCFC-21A3-7292-2BBF-8A2D14104138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091580"/>
            <a:ext cx="11582400" cy="4888200"/>
          </a:xfrm>
        </p:spPr>
        <p:txBody>
          <a:bodyPr/>
          <a:lstStyle/>
          <a:p>
            <a:pPr marL="34290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During sleep the brain cycles</a:t>
            </a:r>
          </a:p>
          <a:p>
            <a:pPr marL="609593" lvl="1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Wakefulness</a:t>
            </a:r>
          </a:p>
          <a:p>
            <a:pPr marL="609593" lvl="1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NREM sleep</a:t>
            </a:r>
          </a:p>
          <a:p>
            <a:pPr marL="609593" lvl="1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REM sleep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3200" dirty="0">
                <a:latin typeface="Calibri" panose="020F0502020204030204" pitchFamily="34" charset="0"/>
                <a:cs typeface="Times New Roman" panose="02020603050405020304" pitchFamily="18" charset="0"/>
              </a:rPr>
              <a:t>Parasomnias</a:t>
            </a:r>
          </a:p>
          <a:p>
            <a:pPr marL="609593" lvl="1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latin typeface="Calibri" panose="020F0502020204030204" pitchFamily="34" charset="0"/>
                <a:cs typeface="Times New Roman" panose="02020603050405020304" pitchFamily="18" charset="0"/>
              </a:rPr>
              <a:t>Classified according to whether they emerged from NREM or REM sleep</a:t>
            </a:r>
          </a:p>
          <a:p>
            <a:pPr marL="609593" lvl="1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latin typeface="Calibri" panose="020F0502020204030204" pitchFamily="34" charset="0"/>
                <a:cs typeface="Times New Roman" panose="02020603050405020304" pitchFamily="18" charset="0"/>
              </a:rPr>
              <a:t>Occur when transitions between these stages are incomplete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en-US" sz="3200" dirty="0">
                <a:latin typeface="Calibri" panose="020F0502020204030204" pitchFamily="34" charset="0"/>
                <a:cs typeface="Times New Roman" panose="02020603050405020304" pitchFamily="18" charset="0"/>
              </a:rPr>
              <a:t>People are </a:t>
            </a:r>
          </a:p>
          <a:p>
            <a:pPr marL="609593" lvl="1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latin typeface="Calibri" panose="020F0502020204030204" pitchFamily="34" charset="0"/>
                <a:cs typeface="Times New Roman" panose="02020603050405020304" pitchFamily="18" charset="0"/>
              </a:rPr>
              <a:t>Amnesic for the content from NREM parasomnias</a:t>
            </a:r>
          </a:p>
          <a:p>
            <a:pPr marL="609593" lvl="1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latin typeface="Calibri" panose="020F0502020204030204" pitchFamily="34" charset="0"/>
                <a:cs typeface="Times New Roman" panose="02020603050405020304" pitchFamily="18" charset="0"/>
              </a:rPr>
              <a:t>Usually recall that from REM </a:t>
            </a:r>
          </a:p>
          <a:p>
            <a:pPr marL="231768" lvl="2" indent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  <a:effectLst/>
                <a:ea typeface="Calibri" panose="020F0502020204030204" pitchFamily="34" charset="0"/>
              </a:rPr>
              <a:t>	</a:t>
            </a:r>
            <a:endParaRPr lang="en-US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89FF77-35D5-D489-D2C7-75F35C95468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4</a:t>
            </a:fld>
            <a:endParaRPr lang="fr-FR" altLang="fr-FR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0D40F5E-832B-0F7A-C5BF-D728DA7104B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7840" y="710534"/>
            <a:ext cx="3634359" cy="2825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8752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4391C-5D75-A5F2-2F4B-E5725C7252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Parasomnias?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ABFCFC-21A3-7292-2BBF-8A2D14104138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  <a:effectLst/>
                <a:ea typeface="Calibri" panose="020F0502020204030204" pitchFamily="34" charset="0"/>
              </a:rPr>
              <a:t>NREM-Related Parasomnias</a:t>
            </a:r>
          </a:p>
          <a:p>
            <a:pPr marL="533386" lvl="2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3200" dirty="0">
                <a:solidFill>
                  <a:schemeClr val="bg2">
                    <a:lumMod val="25000"/>
                  </a:schemeClr>
                </a:solidFill>
                <a:effectLst/>
                <a:ea typeface="Calibri" panose="020F0502020204030204" pitchFamily="34" charset="0"/>
              </a:rPr>
              <a:t>Confusional arousals</a:t>
            </a:r>
          </a:p>
          <a:p>
            <a:pPr marL="533386" lvl="2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3200" dirty="0">
                <a:solidFill>
                  <a:schemeClr val="bg2">
                    <a:lumMod val="25000"/>
                  </a:schemeClr>
                </a:solidFill>
                <a:effectLst/>
                <a:ea typeface="Calibri" panose="020F0502020204030204" pitchFamily="34" charset="0"/>
              </a:rPr>
              <a:t>Sleepwalking	</a:t>
            </a:r>
          </a:p>
          <a:p>
            <a:pPr marL="533386" lvl="2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3200" dirty="0">
                <a:solidFill>
                  <a:schemeClr val="bg2">
                    <a:lumMod val="25000"/>
                  </a:schemeClr>
                </a:solidFill>
                <a:effectLst/>
                <a:ea typeface="Calibri" panose="020F0502020204030204" pitchFamily="34" charset="0"/>
              </a:rPr>
              <a:t>Sleep talking				</a:t>
            </a:r>
          </a:p>
          <a:p>
            <a:pPr marL="533386" lvl="2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3200" dirty="0">
                <a:solidFill>
                  <a:schemeClr val="bg2">
                    <a:lumMod val="25000"/>
                  </a:schemeClr>
                </a:solidFill>
                <a:effectLst/>
                <a:ea typeface="Calibri" panose="020F0502020204030204" pitchFamily="34" charset="0"/>
              </a:rPr>
              <a:t>Sleep terrors					</a:t>
            </a:r>
          </a:p>
          <a:p>
            <a:pPr marL="533386" lvl="2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3200" dirty="0">
                <a:solidFill>
                  <a:schemeClr val="bg2">
                    <a:lumMod val="25000"/>
                  </a:schemeClr>
                </a:solidFill>
                <a:effectLst/>
                <a:ea typeface="Calibri" panose="020F0502020204030204" pitchFamily="34" charset="0"/>
              </a:rPr>
              <a:t>Sleep-related eating disorder</a:t>
            </a:r>
          </a:p>
          <a:p>
            <a:pPr marL="533386" lvl="2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3200" dirty="0">
                <a:solidFill>
                  <a:schemeClr val="bg2">
                    <a:lumMod val="25000"/>
                  </a:schemeClr>
                </a:solidFill>
                <a:effectLst/>
                <a:ea typeface="Calibri" panose="020F0502020204030204" pitchFamily="34" charset="0"/>
              </a:rPr>
              <a:t>Sexsomnia (sexual act during sleep)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effectLst/>
                <a:ea typeface="Calibri" panose="020F0502020204030204" pitchFamily="34" charset="0"/>
              </a:rPr>
              <a:t>	</a:t>
            </a:r>
            <a:endParaRPr lang="en-US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89FF77-35D5-D489-D2C7-75F35C95468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5</a:t>
            </a:fld>
            <a:endParaRPr lang="fr-FR" altLang="fr-FR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4502858-1E78-73DE-9173-A913177C91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2165" y="2325510"/>
            <a:ext cx="2632364" cy="3394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958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8207D-0BFD-3E5E-A38D-89B55F14F9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Parasomnias?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24268-CA5B-ABBA-D087-B26460B961C3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REM-related parasomnias</a:t>
            </a:r>
          </a:p>
          <a:p>
            <a:pPr marL="533386" lvl="2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3200" dirty="0">
                <a:solidFill>
                  <a:schemeClr val="bg2">
                    <a:lumMod val="25000"/>
                  </a:schemeClr>
                </a:solidFill>
              </a:rPr>
              <a:t>Nightmare disorder</a:t>
            </a:r>
          </a:p>
          <a:p>
            <a:pPr marL="533386" lvl="2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3200" dirty="0">
                <a:solidFill>
                  <a:schemeClr val="bg2">
                    <a:lumMod val="25000"/>
                  </a:schemeClr>
                </a:solidFill>
              </a:rPr>
              <a:t>REM behavior disorder			</a:t>
            </a:r>
          </a:p>
          <a:p>
            <a:pPr marL="533386" lvl="2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3200" dirty="0">
                <a:solidFill>
                  <a:schemeClr val="bg2">
                    <a:lumMod val="25000"/>
                  </a:schemeClr>
                </a:solidFill>
              </a:rPr>
              <a:t>Recurrent sleep paralysis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19AB47-49CA-3111-9FC2-FDF920DAA59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6</a:t>
            </a:fld>
            <a:endParaRPr lang="fr-FR" altLang="fr-FR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D25C6E5-9DC2-1827-90B3-1D15F7E1D7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9686" y="2063378"/>
            <a:ext cx="3520379" cy="1971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6544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8207D-0BFD-3E5E-A38D-89B55F14F9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Parasomnias?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24268-CA5B-ABBA-D087-B26460B961C3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dirty="0"/>
              <a:t>Parasomnias</a:t>
            </a:r>
            <a:r>
              <a:rPr lang="en-US" dirty="0">
                <a:effectLst/>
                <a:ea typeface="Calibri" panose="020F0502020204030204" pitchFamily="34" charset="0"/>
              </a:rPr>
              <a:t> emerging in either sleep phase</a:t>
            </a:r>
          </a:p>
          <a:p>
            <a:pPr marL="533386" lvl="2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3200" dirty="0"/>
              <a:t>Exploding head syndrome</a:t>
            </a:r>
          </a:p>
          <a:p>
            <a:pPr marL="533386" lvl="2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3200" dirty="0"/>
              <a:t>Sleep-related hallucinations (hypnogogic/hypnopompic)</a:t>
            </a:r>
          </a:p>
          <a:p>
            <a:pPr marL="533386" lvl="2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3200" dirty="0"/>
              <a:t>Sleep enuresis</a:t>
            </a:r>
          </a:p>
          <a:p>
            <a:pPr marL="533386" lvl="2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3200" dirty="0"/>
              <a:t>Sleep related leg cramps </a:t>
            </a:r>
          </a:p>
          <a:p>
            <a:pPr marL="533386" lvl="2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3200" dirty="0"/>
              <a:t>Sleep related bruxism </a:t>
            </a:r>
          </a:p>
          <a:p>
            <a:pPr marL="533386" lvl="2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3200" dirty="0"/>
              <a:t>Abnormal swallowing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19AB47-49CA-3111-9FC2-FDF920DAA59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7</a:t>
            </a:fld>
            <a:endParaRPr lang="fr-FR" altLang="fr-FR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D2E7A4A-6FC1-58DC-B3C3-14F64611BA0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6522" y="3429000"/>
            <a:ext cx="3486775" cy="2320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7351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Content Placeholder 2"/>
          <p:cNvSpPr>
            <a:spLocks noGrp="1"/>
          </p:cNvSpPr>
          <p:nvPr>
            <p:ph sz="quarter" idx="1"/>
          </p:nvPr>
        </p:nvSpPr>
        <p:spPr>
          <a:xfrm>
            <a:off x="1703512" y="1052736"/>
            <a:ext cx="8820472" cy="5256584"/>
          </a:xfrm>
        </p:spPr>
        <p:txBody>
          <a:bodyPr/>
          <a:lstStyle/>
          <a:p>
            <a:pPr marL="274637" lvl="1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en-US" altLang="en-US">
                <a:latin typeface="Arial" charset="0"/>
                <a:cs typeface="Arial" charset="0"/>
              </a:rPr>
              <a:t> </a:t>
            </a:r>
            <a:endParaRPr lang="en-US" altLang="en-US" baseline="30000" dirty="0">
              <a:latin typeface="Arial" charset="0"/>
              <a:cs typeface="Arial" charset="0"/>
            </a:endParaRPr>
          </a:p>
          <a:p>
            <a:pPr marL="0" indent="0">
              <a:buNone/>
            </a:pPr>
            <a:endParaRPr lang="en-US" altLang="en-US" sz="3200" dirty="0">
              <a:latin typeface="Arial" charset="0"/>
              <a:cs typeface="Arial" charset="0"/>
            </a:endParaRPr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8F8F8B03-436C-4694-876F-0660F5DD90A0}" type="slidenum">
              <a:rPr lang="fr-FR" altLang="fr-FR" sz="1400">
                <a:solidFill>
                  <a:srgbClr val="0033CC"/>
                </a:solidFill>
                <a:latin typeface="Arial" charset="0"/>
              </a:rPr>
              <a:pPr/>
              <a:t>8</a:t>
            </a:fld>
            <a:endParaRPr lang="fr-FR" altLang="fr-FR" sz="1400">
              <a:solidFill>
                <a:srgbClr val="0033CC"/>
              </a:solidFill>
              <a:latin typeface="Arial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944689" y="332657"/>
            <a:ext cx="8302625" cy="684213"/>
          </a:xfrm>
        </p:spPr>
        <p:txBody>
          <a:bodyPr/>
          <a:lstStyle/>
          <a:p>
            <a:pPr>
              <a:defRPr/>
            </a:pPr>
            <a:r>
              <a:rPr lang="en-US" noProof="0" dirty="0"/>
              <a:t>Present Study</a:t>
            </a:r>
            <a:endParaRPr lang="en-US" noProof="0" dirty="0">
              <a:effectLst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92760" y="1236928"/>
            <a:ext cx="11206480" cy="488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1950" indent="-3619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36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8650" indent="-354013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32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95350" indent="-301625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62050" indent="-293688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4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438275" indent="-295275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0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FRQS funded project </a:t>
            </a:r>
          </a:p>
          <a:p>
            <a:pPr lvl="1"/>
            <a:r>
              <a:rPr lang="en-US" dirty="0"/>
              <a:t>Catherine, Eva, Laura Creti, Sally Bailes, Alice Havel</a:t>
            </a:r>
          </a:p>
          <a:p>
            <a:pPr lvl="1"/>
            <a:r>
              <a:rPr lang="en-US" dirty="0"/>
              <a:t>Descriptive study</a:t>
            </a:r>
          </a:p>
          <a:p>
            <a:r>
              <a:rPr lang="en-US" dirty="0"/>
              <a:t>Goal: find out, in a post-secondary population</a:t>
            </a:r>
          </a:p>
          <a:p>
            <a:pPr marL="685800" lvl="2" indent="-400050">
              <a:tabLst>
                <a:tab pos="914400" algn="l"/>
              </a:tabLst>
            </a:pPr>
            <a:r>
              <a:rPr lang="en-US" sz="3200" dirty="0"/>
              <a:t>About parasomnias</a:t>
            </a:r>
          </a:p>
          <a:p>
            <a:pPr marL="952500" lvl="3" indent="-400050">
              <a:tabLst>
                <a:tab pos="914400" algn="l"/>
              </a:tabLst>
            </a:pPr>
            <a:r>
              <a:rPr lang="en-US" sz="2800" dirty="0"/>
              <a:t>Prevalence, impact, coping strategies</a:t>
            </a:r>
          </a:p>
          <a:p>
            <a:pPr marL="952500" lvl="3" indent="-400050">
              <a:tabLst>
                <a:tab pos="914400" algn="l"/>
              </a:tabLst>
            </a:pPr>
            <a:r>
              <a:rPr lang="en-US" sz="2800" dirty="0"/>
              <a:t>Predictors</a:t>
            </a:r>
          </a:p>
          <a:p>
            <a:pPr lvl="4"/>
            <a:r>
              <a:rPr lang="en-US" sz="2600" dirty="0"/>
              <a:t>Resilience and susceptibility</a:t>
            </a:r>
          </a:p>
          <a:p>
            <a:pPr lvl="4"/>
            <a:r>
              <a:rPr lang="en-US" sz="2600" dirty="0"/>
              <a:t>Students with and without disabilities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C88BCD7-3DCD-CD57-4348-E9A1DC5F438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8201" y="3722649"/>
            <a:ext cx="2907560" cy="218067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54773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92"/>
    </mc:Choice>
    <mc:Fallback xmlns="">
      <p:transition spd="slow" advTm="20792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Content Placeholder 2"/>
          <p:cNvSpPr>
            <a:spLocks noGrp="1"/>
          </p:cNvSpPr>
          <p:nvPr>
            <p:ph sz="quarter" idx="1"/>
          </p:nvPr>
        </p:nvSpPr>
        <p:spPr>
          <a:xfrm>
            <a:off x="1703512" y="1052736"/>
            <a:ext cx="8820472" cy="5256584"/>
          </a:xfrm>
        </p:spPr>
        <p:txBody>
          <a:bodyPr/>
          <a:lstStyle/>
          <a:p>
            <a:pPr marL="274637" lvl="1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en-US" altLang="en-US">
                <a:latin typeface="Arial" charset="0"/>
                <a:cs typeface="Arial" charset="0"/>
              </a:rPr>
              <a:t> </a:t>
            </a:r>
            <a:endParaRPr lang="en-US" altLang="en-US" baseline="30000" dirty="0">
              <a:latin typeface="Arial" charset="0"/>
              <a:cs typeface="Arial" charset="0"/>
            </a:endParaRPr>
          </a:p>
          <a:p>
            <a:pPr marL="0" indent="0">
              <a:buNone/>
            </a:pPr>
            <a:endParaRPr lang="en-US" altLang="en-US" sz="3200" dirty="0">
              <a:latin typeface="Arial" charset="0"/>
              <a:cs typeface="Arial" charset="0"/>
            </a:endParaRPr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8F8F8B03-436C-4694-876F-0660F5DD90A0}" type="slidenum">
              <a:rPr lang="fr-FR" altLang="fr-FR" sz="1400">
                <a:solidFill>
                  <a:srgbClr val="0033CC"/>
                </a:solidFill>
                <a:latin typeface="Arial" charset="0"/>
              </a:rPr>
              <a:pPr/>
              <a:t>9</a:t>
            </a:fld>
            <a:endParaRPr lang="fr-FR" altLang="fr-FR" sz="1400">
              <a:solidFill>
                <a:srgbClr val="0033CC"/>
              </a:solidFill>
              <a:latin typeface="Arial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944689" y="332657"/>
            <a:ext cx="8302625" cy="684213"/>
          </a:xfrm>
        </p:spPr>
        <p:txBody>
          <a:bodyPr/>
          <a:lstStyle/>
          <a:p>
            <a:pPr>
              <a:defRPr/>
            </a:pPr>
            <a:r>
              <a:rPr lang="en-US" altLang="en-US" dirty="0">
                <a:effectLst/>
              </a:rPr>
              <a:t>Where Ideas Came From</a:t>
            </a:r>
            <a:endParaRPr lang="en-US" noProof="0" dirty="0">
              <a:effectLst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92760" y="1148754"/>
            <a:ext cx="11206480" cy="488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1950" indent="-3619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36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8650" indent="-354013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32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95350" indent="-301625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62050" indent="-293688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4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438275" indent="-295275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0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dirty="0"/>
              <a:t>I gave a talk to students</a:t>
            </a:r>
          </a:p>
          <a:p>
            <a:pPr>
              <a:spcBef>
                <a:spcPts val="0"/>
              </a:spcBef>
            </a:pPr>
            <a:r>
              <a:rPr lang="en-US" dirty="0"/>
              <a:t>“I never told anyone. I thought I was crazy!” </a:t>
            </a:r>
          </a:p>
          <a:p>
            <a:pPr>
              <a:spcBef>
                <a:spcPts val="0"/>
              </a:spcBef>
            </a:pPr>
            <a:r>
              <a:rPr lang="en-US" dirty="0">
                <a:effectLst/>
              </a:rPr>
              <a:t>Students’ examples</a:t>
            </a:r>
          </a:p>
          <a:p>
            <a:pPr lvl="1">
              <a:spcBef>
                <a:spcPts val="0"/>
              </a:spcBef>
            </a:pPr>
            <a:r>
              <a:rPr lang="en-US" dirty="0"/>
              <a:t>Why I couldn't lose weight </a:t>
            </a:r>
          </a:p>
          <a:p>
            <a:pPr lvl="2">
              <a:spcBef>
                <a:spcPts val="0"/>
              </a:spcBef>
            </a:pPr>
            <a:r>
              <a:rPr lang="en-US" dirty="0"/>
              <a:t>Sleep-related eating disorder</a:t>
            </a:r>
          </a:p>
          <a:p>
            <a:pPr lvl="1">
              <a:spcBef>
                <a:spcPts val="0"/>
              </a:spcBef>
            </a:pPr>
            <a:r>
              <a:rPr lang="en-US" dirty="0"/>
              <a:t>Praying to Mother Teresa </a:t>
            </a:r>
          </a:p>
          <a:p>
            <a:pPr lvl="2">
              <a:spcBef>
                <a:spcPts val="0"/>
              </a:spcBef>
            </a:pPr>
            <a:r>
              <a:rPr lang="en-US" dirty="0">
                <a:effectLst/>
                <a:ea typeface="Times New Roman" panose="02020603050405020304" pitchFamily="18" charset="0"/>
              </a:rPr>
              <a:t>Hypnopompic hallucinations</a:t>
            </a:r>
          </a:p>
          <a:p>
            <a:pPr lvl="2">
              <a:spcBef>
                <a:spcPts val="0"/>
              </a:spcBef>
            </a:pPr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Recurrent sleep paralysis</a:t>
            </a:r>
          </a:p>
          <a:p>
            <a:pPr lvl="1">
              <a:spcBef>
                <a:spcPts val="0"/>
              </a:spcBef>
            </a:pPr>
            <a:r>
              <a:rPr lang="en-US" dirty="0"/>
              <a:t>A modern exorcism</a:t>
            </a:r>
          </a:p>
          <a:p>
            <a:pPr lvl="2">
              <a:spcBef>
                <a:spcPts val="0"/>
              </a:spcBef>
            </a:pPr>
            <a:r>
              <a:rPr lang="en-US" dirty="0"/>
              <a:t>Pavor </a:t>
            </a:r>
            <a:r>
              <a:rPr lang="en-US" dirty="0" err="1"/>
              <a:t>nocturnus</a:t>
            </a:r>
            <a:r>
              <a:rPr lang="en-US" dirty="0"/>
              <a:t> (</a:t>
            </a:r>
            <a:r>
              <a:rPr lang="en-US" i="0" dirty="0">
                <a:solidFill>
                  <a:srgbClr val="202124"/>
                </a:solidFill>
                <a:effectLst/>
              </a:rPr>
              <a:t>Sleep terrors)</a:t>
            </a:r>
            <a:endParaRPr lang="en-US" dirty="0"/>
          </a:p>
          <a:p>
            <a:pPr lvl="1"/>
            <a:endParaRPr lang="en-US" dirty="0"/>
          </a:p>
          <a:p>
            <a:pPr lvl="1"/>
            <a:endParaRPr lang="en-US" dirty="0">
              <a:effectLst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D2D74BF-475F-B348-AC7E-EA629F3B5E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7120" y="2452464"/>
            <a:ext cx="4080587" cy="348847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19188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92"/>
    </mc:Choice>
    <mc:Fallback xmlns="">
      <p:transition spd="slow" advTm="20792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MICROSOFT_TRANSLATOR_CLM_SLIDEINFO" val="{&quot;Guid&quot;:&quot;22d60883-fc35-413a-a897-e3fc17a97e3c&quot;,&quot;TimeStamp&quot;:&quot;2020-08-08T16:58:44.9142256-04:00&quot;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MICROSOFT_TRANSLATOR_CLM_SLIDEINFO" val="{&quot;Guid&quot;:&quot;22d60883-fc35-413a-a897-e3fc17a97e3c&quot;,&quot;TimeStamp&quot;:&quot;2020-08-08T16:58:44.9142256-04:00&quot;}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MICROSOFT_TRANSLATOR_CLM_SLIDEINFO" val="{&quot;Guid&quot;:&quot;22d60883-fc35-413a-a897-e3fc17a97e3c&quot;,&quot;TimeStamp&quot;:&quot;2020-08-08T16:58:44.9142256-04:00&quot;}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MICROSOFT_TRANSLATOR_CLM_SLIDEINFO" val="{&quot;Guid&quot;:&quot;22d60883-fc35-413a-a897-e3fc17a97e3c&quot;,&quot;TimeStamp&quot;:&quot;2020-08-08T16:58:44.9142256-04:00&quot;}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MICROSOFT_TRANSLATOR_CLM_SLIDEINFO" val="{&quot;Guid&quot;:&quot;22d60883-fc35-413a-a897-e3fc17a97e3c&quot;,&quot;TimeStamp&quot;:&quot;2020-08-08T16:58:44.9142256-04:00&quot;}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MICROSOFT_TRANSLATOR_CLM_SLIDEINFO" val="{&quot;Guid&quot;:&quot;22d60883-fc35-413a-a897-e3fc17a97e3c&quot;,&quot;TimeStamp&quot;:&quot;2020-08-08T16:58:44.9142256-04:00&quot;}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MICROSOFT_TRANSLATOR_CLM_SLIDEINFO" val="{&quot;Guid&quot;:&quot;c9c838f2-2d40-434c-9bfa-ecee13fc9770&quot;,&quot;TimeStamp&quot;:&quot;2020-08-08T16:58:44.916226-04:00&quot;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MICROSOFT_TRANSLATOR_CLM_SLIDEINFO" val="{&quot;Guid&quot;:&quot;22d60883-fc35-413a-a897-e3fc17a97e3c&quot;,&quot;TimeStamp&quot;:&quot;2020-08-08T16:58:44.9142256-04:00&quot;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MICROSOFT_TRANSLATOR_CLM_SLIDEINFO" val="{&quot;Guid&quot;:&quot;22d60883-fc35-413a-a897-e3fc17a97e3c&quot;,&quot;TimeStamp&quot;:&quot;2020-08-08T16:58:44.9142256-04:00&quot;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MICROSOFT_TRANSLATOR_CLM_SLIDEINFO" val="{&quot;Guid&quot;:&quot;22d60883-fc35-413a-a897-e3fc17a97e3c&quot;,&quot;TimeStamp&quot;:&quot;2020-08-08T16:58:44.9142256-04:00&quot;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MICROSOFT_TRANSLATOR_CLM_SLIDEINFO" val="{&quot;Guid&quot;:&quot;22d60883-fc35-413a-a897-e3fc17a97e3c&quot;,&quot;TimeStamp&quot;:&quot;2020-08-08T16:58:44.9142256-04:00&quot;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MICROSOFT_TRANSLATOR_CLM_SLIDEINFO" val="{&quot;Guid&quot;:&quot;22d60883-fc35-413a-a897-e3fc17a97e3c&quot;,&quot;TimeStamp&quot;:&quot;2020-08-08T16:58:44.9142256-04:00&quot;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MICROSOFT_TRANSLATOR_CLM_SLIDEINFO" val="{&quot;Guid&quot;:&quot;22d60883-fc35-413a-a897-e3fc17a97e3c&quot;,&quot;TimeStamp&quot;:&quot;2020-08-08T16:58:44.9142256-04:00&quot;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MICROSOFT_TRANSLATOR_CLM_SLIDEINFO" val="{&quot;Guid&quot;:&quot;22d60883-fc35-413a-a897-e3fc17a97e3c&quot;,&quot;TimeStamp&quot;:&quot;2020-08-08T16:58:44.9142256-04:00&quot;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MICROSOFT_TRANSLATOR_CLM_SLIDEINFO" val="{&quot;Guid&quot;:&quot;22d60883-fc35-413a-a897-e3fc17a97e3c&quot;,&quot;TimeStamp&quot;:&quot;2020-08-08T16:58:44.9142256-04:00&quot;}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e">
  <a:themeElements>
    <a:clrScheme name="Custom 1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0000CC"/>
      </a:hlink>
      <a:folHlink>
        <a:srgbClr val="002060"/>
      </a:folHlink>
    </a:clrScheme>
    <a:fontScheme name="Origine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fd79ccea-c56a-4b5a-a863-7af2507e7d9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0BEC438ED757447A57579AC5E5F1F0C" ma:contentTypeVersion="14" ma:contentTypeDescription="Create a new document." ma:contentTypeScope="" ma:versionID="7cebe7d85ca5677216bb9dd9b3194bc2">
  <xsd:schema xmlns:xsd="http://www.w3.org/2001/XMLSchema" xmlns:xs="http://www.w3.org/2001/XMLSchema" xmlns:p="http://schemas.microsoft.com/office/2006/metadata/properties" xmlns:ns3="fd79ccea-c56a-4b5a-a863-7af2507e7d95" xmlns:ns4="d1994694-7c99-4c82-a9b8-e1354ba12f8b" targetNamespace="http://schemas.microsoft.com/office/2006/metadata/properties" ma:root="true" ma:fieldsID="5860a12c1342534b83f506b751ae32ab" ns3:_="" ns4:_="">
    <xsd:import namespace="fd79ccea-c56a-4b5a-a863-7af2507e7d95"/>
    <xsd:import namespace="d1994694-7c99-4c82-a9b8-e1354ba12f8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_activity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79ccea-c56a-4b5a-a863-7af2507e7d9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_activity" ma:index="20" nillable="true" ma:displayName="_activity" ma:hidden="true" ma:internalName="_activity">
      <xsd:simpleType>
        <xsd:restriction base="dms:Note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994694-7c99-4c82-a9b8-e1354ba12f8b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E5F0A80-8836-4D10-AF9F-F911C8865F3A}">
  <ds:schemaRefs>
    <ds:schemaRef ds:uri="http://purl.org/dc/terms/"/>
    <ds:schemaRef ds:uri="http://purl.org/dc/dcmitype/"/>
    <ds:schemaRef ds:uri="http://schemas.openxmlformats.org/package/2006/metadata/core-properties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fd79ccea-c56a-4b5a-a863-7af2507e7d95"/>
    <ds:schemaRef ds:uri="d1994694-7c99-4c82-a9b8-e1354ba12f8b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53277AB8-3A45-4BDA-805B-04166E37748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B516F75-D73C-46CA-8711-4A56240F710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d79ccea-c56a-4b5a-a863-7af2507e7d95"/>
    <ds:schemaRef ds:uri="d1994694-7c99-4c82-a9b8-e1354ba12f8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7766</TotalTime>
  <Words>1247</Words>
  <Application>Microsoft Office PowerPoint</Application>
  <PresentationFormat>Widescreen</PresentationFormat>
  <Paragraphs>255</Paragraphs>
  <Slides>22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33" baseType="lpstr">
      <vt:lpstr>Arial</vt:lpstr>
      <vt:lpstr>Bookman Old Style</vt:lpstr>
      <vt:lpstr>Calibri</vt:lpstr>
      <vt:lpstr>Calibri Light</vt:lpstr>
      <vt:lpstr>Gill Sans MT</vt:lpstr>
      <vt:lpstr>Symbol</vt:lpstr>
      <vt:lpstr>Tahoma</vt:lpstr>
      <vt:lpstr>Times New Roman</vt:lpstr>
      <vt:lpstr>Wingdings 3</vt:lpstr>
      <vt:lpstr>Origine</vt:lpstr>
      <vt:lpstr>Custom Design</vt:lpstr>
      <vt:lpstr>Parasomnias and Other Negative Sleep Related Phenomena  Among Post-Secondary  Students With and Without Disabilities </vt:lpstr>
      <vt:lpstr>Team Members</vt:lpstr>
      <vt:lpstr> Overview</vt:lpstr>
      <vt:lpstr>What Are Parasomnias?</vt:lpstr>
      <vt:lpstr>What Are Parasomnias?</vt:lpstr>
      <vt:lpstr>What Are Parasomnias?</vt:lpstr>
      <vt:lpstr>What Are Parasomnias?</vt:lpstr>
      <vt:lpstr>Present Study</vt:lpstr>
      <vt:lpstr>Where Ideas Came From</vt:lpstr>
      <vt:lpstr>Our Research</vt:lpstr>
      <vt:lpstr>Advisory Board</vt:lpstr>
      <vt:lpstr>Curating English and French Validated Questionnaires</vt:lpstr>
      <vt:lpstr>Parasomnia Measures</vt:lpstr>
      <vt:lpstr>Other Measures</vt:lpstr>
      <vt:lpstr>Method</vt:lpstr>
      <vt:lpstr>Preliminary Pilot Data: Participant 1</vt:lpstr>
      <vt:lpstr>Preliminary Pilot Data: Participant 1</vt:lpstr>
      <vt:lpstr>Preliminary Pilot Data: Participant 2</vt:lpstr>
      <vt:lpstr>Preliminary Pilot Data: Participant 2</vt:lpstr>
      <vt:lpstr>Preliminary Pilot Data</vt:lpstr>
      <vt:lpstr>Our Parasomnia Story So Far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Inclusive Design:  Making Face-to-face and Online Courses Accessible to ALL Students, with or Without Disabilities</dc:title>
  <dc:creator>Catherine</dc:creator>
  <cp:lastModifiedBy>Adaptech Research Network</cp:lastModifiedBy>
  <cp:revision>1048</cp:revision>
  <cp:lastPrinted>2021-03-18T20:01:37Z</cp:lastPrinted>
  <dcterms:created xsi:type="dcterms:W3CDTF">2020-11-13T18:45:37Z</dcterms:created>
  <dcterms:modified xsi:type="dcterms:W3CDTF">2023-09-07T14:36:55Z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0x010100A0BEC438ED757447A57579AC5E5F1F0C</vt:lpwstr>
  </property>
</Properties>
</file>