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notesSlides/notesSlide12.xml" ContentType="application/vnd.openxmlformats-officedocument.presentationml.notesSlide+xml"/>
  <Override PartName="/ppt/charts/chart2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5"/>
  </p:notesMasterIdLst>
  <p:handoutMasterIdLst>
    <p:handoutMasterId r:id="rId26"/>
  </p:handoutMasterIdLst>
  <p:sldIdLst>
    <p:sldId id="294" r:id="rId2"/>
    <p:sldId id="319" r:id="rId3"/>
    <p:sldId id="339" r:id="rId4"/>
    <p:sldId id="311" r:id="rId5"/>
    <p:sldId id="316" r:id="rId6"/>
    <p:sldId id="343" r:id="rId7"/>
    <p:sldId id="298" r:id="rId8"/>
    <p:sldId id="313" r:id="rId9"/>
    <p:sldId id="347" r:id="rId10"/>
    <p:sldId id="348" r:id="rId11"/>
    <p:sldId id="301" r:id="rId12"/>
    <p:sldId id="302" r:id="rId13"/>
    <p:sldId id="346" r:id="rId14"/>
    <p:sldId id="320" r:id="rId15"/>
    <p:sldId id="305" r:id="rId16"/>
    <p:sldId id="306" r:id="rId17"/>
    <p:sldId id="349" r:id="rId18"/>
    <p:sldId id="322" r:id="rId19"/>
    <p:sldId id="323" r:id="rId20"/>
    <p:sldId id="324" r:id="rId21"/>
    <p:sldId id="325" r:id="rId22"/>
    <p:sldId id="326" r:id="rId23"/>
    <p:sldId id="351" r:id="rId24"/>
  </p:sldIdLst>
  <p:sldSz cx="9144000" cy="6858000" type="screen4x3"/>
  <p:notesSz cx="7315200" cy="96012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3333FF"/>
    <a:srgbClr val="FF3300"/>
    <a:srgbClr val="C91103"/>
    <a:srgbClr val="CC66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8" autoAdjust="0"/>
    <p:restoredTop sz="90588" autoAdjust="0"/>
  </p:normalViewPr>
  <p:slideViewPr>
    <p:cSldViewPr>
      <p:cViewPr>
        <p:scale>
          <a:sx n="80" d="100"/>
          <a:sy n="80" d="100"/>
        </p:scale>
        <p:origin x="-756" y="-3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1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513019883959257"/>
          <c:y val="3.8951198075378397E-2"/>
          <c:w val="0.86709913009569461"/>
          <c:h val="0.5446332750072907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</c:spPr>
          <c:invertIfNegative val="0"/>
          <c:dLbls>
            <c:txPr>
              <a:bodyPr/>
              <a:lstStyle/>
              <a:p>
                <a:pPr>
                  <a:defRPr sz="24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Sheet1!$A$4:$A$9</c:f>
              <c:strCache>
                <c:ptCount val="6"/>
                <c:pt idx="0">
                  <c:v>Strongly Disagree</c:v>
                </c:pt>
                <c:pt idx="1">
                  <c:v>Moderately Disagree</c:v>
                </c:pt>
                <c:pt idx="2">
                  <c:v>Slightly Disagree</c:v>
                </c:pt>
                <c:pt idx="3">
                  <c:v>Slightly Agree</c:v>
                </c:pt>
                <c:pt idx="4">
                  <c:v>Moderately Agree</c:v>
                </c:pt>
                <c:pt idx="5">
                  <c:v>Strongly Agree</c:v>
                </c:pt>
              </c:strCache>
            </c:strRef>
          </c:cat>
          <c:val>
            <c:numRef>
              <c:f>Sheet1!$B$4:$B$9</c:f>
              <c:numCache>
                <c:formatCode>0%</c:formatCode>
                <c:ptCount val="6"/>
                <c:pt idx="0">
                  <c:v>0.01</c:v>
                </c:pt>
                <c:pt idx="1">
                  <c:v>0.02</c:v>
                </c:pt>
                <c:pt idx="2">
                  <c:v>0.03</c:v>
                </c:pt>
                <c:pt idx="3">
                  <c:v>0.25</c:v>
                </c:pt>
                <c:pt idx="4">
                  <c:v>0.41</c:v>
                </c:pt>
                <c:pt idx="5">
                  <c:v>0.28000000000000003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0544512"/>
        <c:axId val="80546048"/>
      </c:barChart>
      <c:catAx>
        <c:axId val="805445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80546048"/>
        <c:crosses val="autoZero"/>
        <c:auto val="1"/>
        <c:lblAlgn val="ctr"/>
        <c:lblOffset val="100"/>
        <c:noMultiLvlLbl val="0"/>
      </c:catAx>
      <c:valAx>
        <c:axId val="8054604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80544512"/>
        <c:crosses val="autoZero"/>
        <c:crossBetween val="between"/>
        <c:majorUnit val="0.1"/>
        <c:minorUnit val="1.0000000000000002E-2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826708517401309"/>
          <c:y val="3.1407742134931867E-2"/>
          <c:w val="0.86292288461637656"/>
          <c:h val="0.766621140324182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Sheet1!$B$35</c:f>
              <c:strCache>
                <c:ptCount val="1"/>
                <c:pt idx="0">
                  <c:v>I like courses where my teacher allows me to use personal technology in class</c:v>
                </c:pt>
              </c:strCache>
            </c:strRef>
          </c:tx>
          <c:invertIfNegative val="0"/>
          <c:dLbls>
            <c:dLbl>
              <c:idx val="5"/>
              <c:spPr/>
              <c:txPr>
                <a:bodyPr/>
                <a:lstStyle/>
                <a:p>
                  <a:pPr>
                    <a:defRPr sz="1200" b="1"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Sheet1!$A$36:$A$41</c:f>
              <c:strCache>
                <c:ptCount val="6"/>
                <c:pt idx="0">
                  <c:v>Strongly Disagree</c:v>
                </c:pt>
                <c:pt idx="1">
                  <c:v>Moderately Disagree</c:v>
                </c:pt>
                <c:pt idx="2">
                  <c:v>Slightly Disagree</c:v>
                </c:pt>
                <c:pt idx="3">
                  <c:v>Slightly Agree</c:v>
                </c:pt>
                <c:pt idx="4">
                  <c:v>Moderately Agree</c:v>
                </c:pt>
                <c:pt idx="5">
                  <c:v>Strongly Agree</c:v>
                </c:pt>
              </c:strCache>
            </c:strRef>
          </c:cat>
          <c:val>
            <c:numRef>
              <c:f>Sheet1!$B$36:$B$41</c:f>
              <c:numCache>
                <c:formatCode>0%</c:formatCode>
                <c:ptCount val="6"/>
                <c:pt idx="0">
                  <c:v>0.02</c:v>
                </c:pt>
                <c:pt idx="1">
                  <c:v>0.02</c:v>
                </c:pt>
                <c:pt idx="2">
                  <c:v>0.05</c:v>
                </c:pt>
                <c:pt idx="3">
                  <c:v>0.21</c:v>
                </c:pt>
                <c:pt idx="4">
                  <c:v>0.3</c:v>
                </c:pt>
                <c:pt idx="5">
                  <c:v>0.4</c:v>
                </c:pt>
              </c:numCache>
            </c:numRef>
          </c:val>
        </c:ser>
        <c:ser>
          <c:idx val="1"/>
          <c:order val="1"/>
          <c:tx>
            <c:strRef>
              <c:f>Sheet1!$C$35</c:f>
              <c:strCache>
                <c:ptCount val="1"/>
                <c:pt idx="0">
                  <c:v>My teachers allow me to use personal technology in class</c:v>
                </c:pt>
              </c:strCache>
            </c:strRef>
          </c:tx>
          <c:spPr>
            <a:solidFill>
              <a:srgbClr val="FF3300"/>
            </a:solidFill>
          </c:spPr>
          <c:invertIfNegative val="0"/>
          <c:dLbls>
            <c:dLbl>
              <c:idx val="5"/>
              <c:spPr/>
              <c:txPr>
                <a:bodyPr/>
                <a:lstStyle/>
                <a:p>
                  <a:pPr>
                    <a:defRPr sz="1200" b="1"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Sheet1!$A$36:$A$41</c:f>
              <c:strCache>
                <c:ptCount val="6"/>
                <c:pt idx="0">
                  <c:v>Strongly Disagree</c:v>
                </c:pt>
                <c:pt idx="1">
                  <c:v>Moderately Disagree</c:v>
                </c:pt>
                <c:pt idx="2">
                  <c:v>Slightly Disagree</c:v>
                </c:pt>
                <c:pt idx="3">
                  <c:v>Slightly Agree</c:v>
                </c:pt>
                <c:pt idx="4">
                  <c:v>Moderately Agree</c:v>
                </c:pt>
                <c:pt idx="5">
                  <c:v>Strongly Agree</c:v>
                </c:pt>
              </c:strCache>
            </c:strRef>
          </c:cat>
          <c:val>
            <c:numRef>
              <c:f>Sheet1!$C$36:$C$41</c:f>
              <c:numCache>
                <c:formatCode>0%</c:formatCode>
                <c:ptCount val="6"/>
                <c:pt idx="0">
                  <c:v>0.11</c:v>
                </c:pt>
                <c:pt idx="1">
                  <c:v>0.13</c:v>
                </c:pt>
                <c:pt idx="2">
                  <c:v>0.22</c:v>
                </c:pt>
                <c:pt idx="3">
                  <c:v>0.21</c:v>
                </c:pt>
                <c:pt idx="4">
                  <c:v>0.27</c:v>
                </c:pt>
                <c:pt idx="5">
                  <c:v>0.06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0640640"/>
        <c:axId val="80667008"/>
      </c:barChart>
      <c:catAx>
        <c:axId val="8064064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80667008"/>
        <c:crosses val="autoZero"/>
        <c:auto val="1"/>
        <c:lblAlgn val="ctr"/>
        <c:lblOffset val="100"/>
        <c:noMultiLvlLbl val="0"/>
      </c:catAx>
      <c:valAx>
        <c:axId val="8066700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80640640"/>
        <c:crosses val="autoZero"/>
        <c:crossBetween val="between"/>
        <c:majorUnit val="0.1"/>
      </c:valAx>
    </c:plotArea>
    <c:legend>
      <c:legendPos val="r"/>
      <c:layout>
        <c:manualLayout>
          <c:xMode val="edge"/>
          <c:yMode val="edge"/>
          <c:x val="0.1229210546212588"/>
          <c:y val="1.3995626894918277E-2"/>
          <c:w val="0.67644159596573872"/>
          <c:h val="0.36777858015776027"/>
        </c:manualLayout>
      </c:layout>
      <c:overlay val="1"/>
      <c:txPr>
        <a:bodyPr/>
        <a:lstStyle/>
        <a:p>
          <a:pPr>
            <a:defRPr sz="2200">
              <a:latin typeface="Arial" panose="020B0604020202020204" pitchFamily="34" charset="0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6-01-11T11:25:48.037" idx="2">
    <p:pos x="4735" y="1960"/>
    <p:text>Posting what?</p:tex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169463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244" y="0"/>
            <a:ext cx="3170709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121142"/>
            <a:ext cx="3169463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244" y="9121142"/>
            <a:ext cx="3170709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8098D794-27F6-40F0-9C60-7F78BE284514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9901044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169463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5738" y="0"/>
            <a:ext cx="3169463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60475" y="720725"/>
            <a:ext cx="4797425" cy="3598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5029" y="4560571"/>
            <a:ext cx="5365145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 smtClean="0"/>
              <a:t>Cliquez pour modifier les styles du texte du masque</a:t>
            </a:r>
          </a:p>
          <a:p>
            <a:pPr lvl="1"/>
            <a:r>
              <a:rPr lang="fr-CA" noProof="0" smtClean="0"/>
              <a:t>Deuxième niveau</a:t>
            </a:r>
          </a:p>
          <a:p>
            <a:pPr lvl="2"/>
            <a:r>
              <a:rPr lang="fr-CA" noProof="0" smtClean="0"/>
              <a:t>Troisième niveau</a:t>
            </a:r>
          </a:p>
          <a:p>
            <a:pPr lvl="3"/>
            <a:r>
              <a:rPr lang="fr-CA" noProof="0" smtClean="0"/>
              <a:t>Quatrième niveau</a:t>
            </a:r>
          </a:p>
          <a:p>
            <a:pPr lvl="4"/>
            <a:r>
              <a:rPr lang="fr-CA" noProof="0" smtClean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121140"/>
            <a:ext cx="3169463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5738" y="9121140"/>
            <a:ext cx="3169463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1BFF0680-5299-4D04-92FC-C20F6A420067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1783852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81424" indent="-300548">
              <a:defRPr sz="25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202190" indent="-240438">
              <a:defRPr sz="25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83066" indent="-240438">
              <a:defRPr sz="25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163941" indent="-240438">
              <a:defRPr sz="25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644818" indent="-240438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3125693" indent="-240438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606569" indent="-240438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4087445" indent="-240438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FF743034-A4B4-4A06-A5E5-70745B7A0291}" type="slidenum">
              <a:rPr lang="fr-CA" altLang="fr-FR" sz="1300"/>
              <a:pPr/>
              <a:t>1</a:t>
            </a:fld>
            <a:endParaRPr lang="fr-CA" altLang="fr-FR" sz="13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10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7512833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11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9812978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12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9812978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13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0670757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14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1111394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15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7438441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16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6983929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17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6054843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18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792574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19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4843130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97013" y="1200150"/>
            <a:ext cx="4321175" cy="3241675"/>
          </a:xfrm>
          <a:ln/>
        </p:spPr>
      </p:sp>
      <p:sp>
        <p:nvSpPr>
          <p:cNvPr id="921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922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1pPr>
            <a:lvl2pPr marL="747059" indent="-287331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2pPr>
            <a:lvl3pPr marL="1149321" indent="-22986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3pPr>
            <a:lvl4pPr marL="1609049" indent="-22986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4pPr>
            <a:lvl5pPr marL="2068777" indent="-22986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5pPr>
            <a:lvl6pPr marL="2528506" indent="-2298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6pPr>
            <a:lvl7pPr marL="2988235" indent="-2298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7pPr>
            <a:lvl8pPr marL="3447963" indent="-2298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8pPr>
            <a:lvl9pPr marL="3907691" indent="-2298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4B4DF015-394A-46E5-868F-5D363B8BD40C}" type="slidenum">
              <a:rPr lang="fr-CA" altLang="fr-FR" smtClean="0">
                <a:latin typeface="Tahoma" pitchFamily="34" charset="0"/>
              </a:rPr>
              <a:pPr>
                <a:spcBef>
                  <a:spcPct val="0"/>
                </a:spcBef>
              </a:pPr>
              <a:t>2</a:t>
            </a:fld>
            <a:endParaRPr lang="fr-CA" altLang="fr-FR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20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4805203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21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40145251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22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4529063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3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701562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4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7015628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5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1602548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6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3080364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7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1715612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8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1715612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9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4018413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839788" y="3648075"/>
            <a:ext cx="7835900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840161" y="3648074"/>
            <a:ext cx="7836294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840160" y="5034508"/>
            <a:ext cx="7836295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dirty="0" smtClean="0"/>
              <a:t>Modifiez le style des sous-titres du masque</a:t>
            </a:r>
            <a:endParaRPr lang="en-US" dirty="0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21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/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>
            <a:lvl1pPr marL="361950" indent="-361950">
              <a:buSzPct val="110000"/>
              <a:defRPr/>
            </a:lvl1pPr>
            <a:lvl2pPr marL="628650" indent="-354013">
              <a:buSzPct val="110000"/>
              <a:defRPr sz="3200"/>
            </a:lvl2pPr>
            <a:lvl3pPr marL="895350" indent="-301625">
              <a:buSzPct val="110000"/>
              <a:defRPr sz="2800"/>
            </a:lvl3pPr>
            <a:lvl4pPr marL="1162050" indent="-293688">
              <a:buSzPct val="110000"/>
              <a:defRPr sz="2400"/>
            </a:lvl4pPr>
            <a:lvl5pPr marL="1438275" indent="-295275">
              <a:buSzPct val="110000"/>
              <a:defRPr sz="2000"/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8629650" y="6353175"/>
            <a:ext cx="514350" cy="3857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4DA61-A799-491C-8E9E-DC789FEF6F2B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51289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 smtClean="0"/>
              <a:t>Modifiez le style du titre</a:t>
            </a:r>
            <a:endParaRPr lang="en-US" altLang="fr-FR" dirty="0" smtClean="0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457200" y="1268413"/>
            <a:ext cx="82296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85788" y="6353175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29650" y="6469063"/>
            <a:ext cx="51435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1744951B-61B1-403F-9966-80B6ECCB098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dirty="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457200" y="1125538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388100"/>
            <a:ext cx="301625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88" indent="-357188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300" indent="-347663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700" indent="-307975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813" indent="-298450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925" indent="-288925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a/url?sa=i&amp;rct=j&amp;q=&amp;esrc=s&amp;frm=1&amp;source=images&amp;cd=&amp;cad=rja&amp;uact=8&amp;ved=0ahUKEwjltY3n7prKAhXBHR4KHV4rBD8QjRwIBw&amp;url=http://www.illustrationsource.com/stock/image/18500/illustration-of-rodins-statue-the-thinker/?&amp;results_per_page=1&amp;detail=TRUE&amp;page=6&amp;bvm=bv.110151844,d.dmo&amp;psig=AFQjCNGFzeCGMxIUFHwn1lzM-wxQLszf_A&amp;ust=1452364765128347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cs4world.com/vb/showthread.php?t=3677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a/url?sa=i&amp;rct=j&amp;q=&amp;esrc=s&amp;frm=1&amp;source=images&amp;cd=&amp;cad=rja&amp;uact=8&amp;ved=0ahUKEwjltY3n7prKAhXBHR4KHV4rBD8QjRwIBw&amp;url=http://www.illustrationsource.com/stock/image/18500/illustration-of-rodins-statue-the-thinker/?&amp;results_per_page=1&amp;detail=TRUE&amp;page=6&amp;bvm=bv.110151844,d.dmo&amp;psig=AFQjCNGFzeCGMxIUFHwn1lzM-wxQLszf_A&amp;ust=1452364765128347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684213"/>
          </a:xfrm>
        </p:spPr>
        <p:txBody>
          <a:bodyPr/>
          <a:lstStyle/>
          <a:p>
            <a:pPr marL="0" lvl="1" indent="0">
              <a:defRPr/>
            </a:pPr>
            <a:r>
              <a:rPr lang="en-CA" sz="2900" dirty="0"/>
              <a:t>Connecting the Dots: How Student Data on Their Use of ICTs Fits into a UDL Framework</a:t>
            </a:r>
            <a:endParaRPr lang="en-US" sz="2900" kern="12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805987" cy="5106988"/>
          </a:xfrm>
        </p:spPr>
        <p:txBody>
          <a:bodyPr>
            <a:noAutofit/>
          </a:bodyPr>
          <a:lstStyle/>
          <a:p>
            <a:pPr marL="0" lvl="1" indent="0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en-CA" dirty="0" smtClean="0">
                <a:solidFill>
                  <a:srgbClr val="002060"/>
                </a:solidFill>
              </a:rPr>
              <a:t>To download presentation:</a:t>
            </a:r>
          </a:p>
          <a:p>
            <a:pPr marL="0" lvl="1" indent="0">
              <a:spcBef>
                <a:spcPts val="600"/>
              </a:spcBef>
              <a:spcAft>
                <a:spcPts val="0"/>
              </a:spcAft>
              <a:buNone/>
              <a:defRPr/>
            </a:pPr>
            <a:endParaRPr lang="en-CA" sz="2400" dirty="0" smtClean="0">
              <a:solidFill>
                <a:srgbClr val="002060"/>
              </a:solidFill>
            </a:endParaRPr>
          </a:p>
          <a:p>
            <a:pPr marL="0" lvl="1" indent="0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en-CA" dirty="0" smtClean="0">
                <a:solidFill>
                  <a:srgbClr val="002060"/>
                </a:solidFill>
              </a:rPr>
              <a:t>PowerPoint </a:t>
            </a:r>
            <a:r>
              <a:rPr lang="en-US" dirty="0"/>
              <a:t>http://dc160.dawsoncollege.qc.ca/adapt2</a:t>
            </a:r>
            <a:r>
              <a:rPr lang="en-US" dirty="0" smtClean="0"/>
              <a:t>/</a:t>
            </a:r>
            <a:br>
              <a:rPr lang="en-US" dirty="0" smtClean="0"/>
            </a:br>
            <a:r>
              <a:rPr lang="en-US" dirty="0" smtClean="0"/>
              <a:t>Presentations/EdmontonConferenceJan26.pptx</a:t>
            </a:r>
            <a:endParaRPr lang="en-US" dirty="0"/>
          </a:p>
          <a:p>
            <a:pPr marL="0" lvl="1" indent="0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en-CA" dirty="0" smtClean="0"/>
              <a:t>      </a:t>
            </a:r>
          </a:p>
          <a:p>
            <a:pPr marL="0" lvl="1" indent="0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en-CA" dirty="0" smtClean="0">
                <a:solidFill>
                  <a:srgbClr val="002060"/>
                </a:solidFill>
              </a:rPr>
              <a:t>PDF</a:t>
            </a:r>
          </a:p>
          <a:p>
            <a:pPr marL="0" lvl="1" indent="0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en-US" dirty="0" smtClean="0"/>
              <a:t>http</a:t>
            </a:r>
            <a:r>
              <a:rPr lang="en-US" dirty="0"/>
              <a:t>://</a:t>
            </a:r>
            <a:r>
              <a:rPr lang="en-US" dirty="0" smtClean="0"/>
              <a:t>dc160.dawsoncollege.qc.ca/adapt2/</a:t>
            </a:r>
            <a:br>
              <a:rPr lang="en-US" dirty="0" smtClean="0"/>
            </a:br>
            <a:r>
              <a:rPr lang="en-US" dirty="0" smtClean="0"/>
              <a:t>Presentations/EdmontonConferenceJan26.pdf</a:t>
            </a:r>
            <a:endParaRPr lang="en-US" dirty="0"/>
          </a:p>
          <a:p>
            <a:pPr marL="0" lvl="1" indent="0">
              <a:spcBef>
                <a:spcPts val="600"/>
              </a:spcBef>
              <a:spcAft>
                <a:spcPts val="0"/>
              </a:spcAft>
              <a:buNone/>
              <a:defRPr/>
            </a:pPr>
            <a:endParaRPr lang="en-US" u="sng" dirty="0">
              <a:solidFill>
                <a:srgbClr val="0033CC"/>
              </a:solidFill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600">
                <a:solidFill>
                  <a:srgbClr val="072C62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400">
                <a:solidFill>
                  <a:srgbClr val="072C62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ts val="5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200">
                <a:solidFill>
                  <a:srgbClr val="072C62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ts val="4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3000">
                <a:solidFill>
                  <a:srgbClr val="072C62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ts val="300"/>
              </a:spcBef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>
                <a:solidFill>
                  <a:srgbClr val="072C62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CD243BF-92F6-4D21-AD4C-F7A3AB80E60F}" type="slidenum">
              <a:rPr lang="fr-CA" altLang="en-US" sz="1400" smtClean="0">
                <a:solidFill>
                  <a:srgbClr val="0033CC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fr-CA" altLang="en-US" sz="1400" smtClean="0">
              <a:solidFill>
                <a:srgbClr val="00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err="1" smtClean="0"/>
              <a:t>Connecting</a:t>
            </a:r>
            <a:r>
              <a:rPr lang="fr-CA" dirty="0" smtClean="0"/>
              <a:t> the Dots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CA" dirty="0" err="1">
                <a:solidFill>
                  <a:srgbClr val="002060"/>
                </a:solidFill>
              </a:rPr>
              <a:t>What</a:t>
            </a:r>
            <a:r>
              <a:rPr lang="fr-CA" dirty="0">
                <a:solidFill>
                  <a:srgbClr val="002060"/>
                </a:solidFill>
              </a:rPr>
              <a:t> </a:t>
            </a:r>
            <a:r>
              <a:rPr lang="fr-CA" dirty="0" err="1">
                <a:solidFill>
                  <a:srgbClr val="002060"/>
                </a:solidFill>
              </a:rPr>
              <a:t>is</a:t>
            </a:r>
            <a:r>
              <a:rPr lang="fr-CA" dirty="0">
                <a:solidFill>
                  <a:srgbClr val="002060"/>
                </a:solidFill>
              </a:rPr>
              <a:t> the </a:t>
            </a:r>
            <a:r>
              <a:rPr lang="fr-CA" dirty="0" err="1">
                <a:solidFill>
                  <a:srgbClr val="002060"/>
                </a:solidFill>
              </a:rPr>
              <a:t>connection</a:t>
            </a:r>
            <a:r>
              <a:rPr lang="fr-CA" dirty="0">
                <a:solidFill>
                  <a:srgbClr val="002060"/>
                </a:solidFill>
              </a:rPr>
              <a:t> </a:t>
            </a:r>
            <a:r>
              <a:rPr lang="fr-CA" dirty="0" err="1">
                <a:solidFill>
                  <a:srgbClr val="002060"/>
                </a:solidFill>
              </a:rPr>
              <a:t>between</a:t>
            </a:r>
            <a:r>
              <a:rPr lang="fr-CA" dirty="0">
                <a:solidFill>
                  <a:srgbClr val="002060"/>
                </a:solidFill>
              </a:rPr>
              <a:t> </a:t>
            </a:r>
            <a:r>
              <a:rPr lang="fr-CA" dirty="0" err="1">
                <a:solidFill>
                  <a:srgbClr val="002060"/>
                </a:solidFill>
              </a:rPr>
              <a:t>ICTs</a:t>
            </a:r>
            <a:r>
              <a:rPr lang="fr-CA" dirty="0">
                <a:solidFill>
                  <a:srgbClr val="002060"/>
                </a:solidFill>
              </a:rPr>
              <a:t> and </a:t>
            </a:r>
            <a:r>
              <a:rPr lang="fr-CA" dirty="0" smtClean="0">
                <a:solidFill>
                  <a:srgbClr val="002060"/>
                </a:solidFill>
              </a:rPr>
              <a:t>UD?</a:t>
            </a:r>
          </a:p>
          <a:p>
            <a:r>
              <a:rPr lang="fr-CA" dirty="0" smtClean="0">
                <a:solidFill>
                  <a:srgbClr val="002060"/>
                </a:solidFill>
              </a:rPr>
              <a:t>Are </a:t>
            </a:r>
            <a:r>
              <a:rPr lang="fr-CA" dirty="0" err="1" smtClean="0">
                <a:solidFill>
                  <a:srgbClr val="002060"/>
                </a:solidFill>
              </a:rPr>
              <a:t>ICTs</a:t>
            </a:r>
            <a:r>
              <a:rPr lang="fr-CA" dirty="0" smtClean="0">
                <a:solidFill>
                  <a:srgbClr val="002060"/>
                </a:solidFill>
              </a:rPr>
              <a:t> a </a:t>
            </a:r>
            <a:r>
              <a:rPr lang="fr-CA" dirty="0" err="1" smtClean="0">
                <a:solidFill>
                  <a:srgbClr val="002060"/>
                </a:solidFill>
              </a:rPr>
              <a:t>gateway</a:t>
            </a:r>
            <a:r>
              <a:rPr lang="fr-CA" dirty="0" smtClean="0">
                <a:solidFill>
                  <a:srgbClr val="002060"/>
                </a:solidFill>
              </a:rPr>
              <a:t> to UD? </a:t>
            </a:r>
          </a:p>
          <a:p>
            <a:pPr marL="0" indent="0">
              <a:buNone/>
            </a:pPr>
            <a:endParaRPr lang="fr-CA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fr-CA" dirty="0" smtClean="0">
              <a:solidFill>
                <a:srgbClr val="002060"/>
              </a:solidFill>
            </a:endParaRPr>
          </a:p>
          <a:p>
            <a:r>
              <a:rPr lang="fr-CA" dirty="0" err="1" smtClean="0">
                <a:solidFill>
                  <a:srgbClr val="002060"/>
                </a:solidFill>
              </a:rPr>
              <a:t>Reflect</a:t>
            </a:r>
            <a:r>
              <a:rPr lang="fr-CA" dirty="0" smtClean="0">
                <a:solidFill>
                  <a:srgbClr val="002060"/>
                </a:solidFill>
              </a:rPr>
              <a:t> / </a:t>
            </a:r>
            <a:r>
              <a:rPr lang="fr-CA" dirty="0" err="1" smtClean="0">
                <a:solidFill>
                  <a:srgbClr val="002060"/>
                </a:solidFill>
              </a:rPr>
              <a:t>Interact</a:t>
            </a:r>
            <a:endParaRPr lang="fr-CA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10</a:t>
            </a:fld>
            <a:endParaRPr lang="fr-FR" altLang="fr-FR"/>
          </a:p>
        </p:txBody>
      </p:sp>
      <p:pic>
        <p:nvPicPr>
          <p:cNvPr id="1026" name="Picture 2" descr="Image representing Auguste Rodin's &quot;The Thinker&quot;.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284984"/>
            <a:ext cx="2300155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9291471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352928" cy="936104"/>
          </a:xfrm>
        </p:spPr>
        <p:txBody>
          <a:bodyPr/>
          <a:lstStyle/>
          <a:p>
            <a:pPr>
              <a:defRPr/>
            </a:pPr>
            <a:r>
              <a:rPr lang="en-US" sz="3800" noProof="0" dirty="0" smtClean="0">
                <a:effectLst/>
              </a:rPr>
              <a:t>I Like Courses Where </a:t>
            </a:r>
            <a:br>
              <a:rPr lang="en-US" sz="3800" noProof="0" dirty="0" smtClean="0">
                <a:effectLst/>
              </a:rPr>
            </a:br>
            <a:r>
              <a:rPr lang="en-US" sz="3800" noProof="0" dirty="0" smtClean="0">
                <a:effectLst/>
              </a:rPr>
              <a:t>Teachers Use Technology</a:t>
            </a:r>
            <a:endParaRPr lang="en-US" sz="3800" noProof="0" dirty="0"/>
          </a:p>
        </p:txBody>
      </p:sp>
      <p:sp>
        <p:nvSpPr>
          <p:cNvPr id="12291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77AC8A10-73D5-402E-85D6-96BC17998A36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11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graphicFrame>
        <p:nvGraphicFramePr>
          <p:cNvPr id="5" name="Chart 4" descr="Strongly Disagree: 1%&#10;Moderately Disagree: 2%&#10;Slightly Disagree: 3%&#10;Slightly Agree: 25%&#10;Moderately Agree: 41%&#10;Strongly Agree: 28%" title="I Like Courses Where Teachers Use Technology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347278"/>
              </p:ext>
            </p:extLst>
          </p:nvPr>
        </p:nvGraphicFramePr>
        <p:xfrm>
          <a:off x="683568" y="1484784"/>
          <a:ext cx="7488832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1368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424937" cy="672859"/>
          </a:xfrm>
        </p:spPr>
        <p:txBody>
          <a:bodyPr/>
          <a:lstStyle/>
          <a:p>
            <a:pPr>
              <a:defRPr/>
            </a:pPr>
            <a:r>
              <a:rPr lang="en-US" sz="3800" dirty="0"/>
              <a:t>Use of Personal Technology in Class</a:t>
            </a:r>
          </a:p>
        </p:txBody>
      </p:sp>
      <p:sp>
        <p:nvSpPr>
          <p:cNvPr id="12291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77AC8A10-73D5-402E-85D6-96BC17998A36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12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graphicFrame>
        <p:nvGraphicFramePr>
          <p:cNvPr id="7" name="Chart 6" descr="Answer to the question &quot;I like courses where my teacher allows me to use personal technology in class&quot;:&#10;&#10;Strongly Disagree: 2%&#10;Moderately Disagree: 2%&#10;Slightly Disagree: 5%&#10;Slightly Agree: 21%&#10;Moderately Agree: 30%&#10;Strongly Agree: 40%&#10;&#10;Answer to the question &quot;My teachers allow me to use personal technology in class&quot;:&#10;&#10;Strongly Disagree: 11%&#10;Moderately Disagree: 13%&#10;Slightly Disagree: 22%&#10;Slightly Agree: 21%&#10;Moderately Agree: 27%&#10;Strongly Agree: 6%" title="Use of Personal Technology in Class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1887885"/>
              </p:ext>
            </p:extLst>
          </p:nvPr>
        </p:nvGraphicFramePr>
        <p:xfrm>
          <a:off x="539552" y="1268760"/>
          <a:ext cx="7560839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7449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52400"/>
            <a:ext cx="8568952" cy="684213"/>
          </a:xfrm>
        </p:spPr>
        <p:txBody>
          <a:bodyPr/>
          <a:lstStyle/>
          <a:p>
            <a:r>
              <a:rPr lang="fr-CA" dirty="0" err="1" smtClean="0"/>
              <a:t>ICTs</a:t>
            </a:r>
            <a:r>
              <a:rPr lang="fr-CA" dirty="0" smtClean="0"/>
              <a:t> </a:t>
            </a:r>
            <a:r>
              <a:rPr lang="fr-CA" dirty="0" err="1" smtClean="0"/>
              <a:t>Frequently</a:t>
            </a:r>
            <a:r>
              <a:rPr lang="fr-CA" dirty="0" smtClean="0"/>
              <a:t> </a:t>
            </a:r>
            <a:r>
              <a:rPr lang="fr-CA" dirty="0" err="1" smtClean="0"/>
              <a:t>Used</a:t>
            </a:r>
            <a:r>
              <a:rPr lang="fr-CA" dirty="0" smtClean="0"/>
              <a:t> by </a:t>
            </a:r>
            <a:r>
              <a:rPr lang="fr-CA" dirty="0" err="1" smtClean="0"/>
              <a:t>Teachers</a:t>
            </a:r>
            <a:endParaRPr lang="en-US" dirty="0"/>
          </a:p>
        </p:txBody>
      </p:sp>
      <p:graphicFrame>
        <p:nvGraphicFramePr>
          <p:cNvPr id="5" name="Content Placeholder 4" descr="Assignments posted online: n=297, worked well=97%&#10;Grades posted online: n=298, worked well=99%&#10;Presentation software: n=298, worked well=98%&#10;Course outline posted online: n=296, worked well=96%" title="ICTs Frequently Used by Teachers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129031048"/>
              </p:ext>
            </p:extLst>
          </p:nvPr>
        </p:nvGraphicFramePr>
        <p:xfrm>
          <a:off x="395536" y="1484784"/>
          <a:ext cx="8363271" cy="4300826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960440"/>
                <a:gridCol w="2232248"/>
                <a:gridCol w="2170583"/>
              </a:tblGrid>
              <a:tr h="672133"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3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en-US" sz="3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32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Worked</a:t>
                      </a:r>
                      <a:r>
                        <a:rPr lang="fr-CA" sz="3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CA" sz="32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well</a:t>
                      </a:r>
                      <a:r>
                        <a:rPr lang="fr-CA" sz="3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3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72133">
                <a:tc>
                  <a:txBody>
                    <a:bodyPr/>
                    <a:lstStyle/>
                    <a:p>
                      <a:r>
                        <a:rPr lang="fr-CA" sz="28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Assignments</a:t>
                      </a:r>
                      <a:r>
                        <a:rPr lang="fr-CA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CA" sz="28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posted</a:t>
                      </a:r>
                      <a:r>
                        <a:rPr lang="fr-CA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online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297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97%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72133">
                <a:tc>
                  <a:txBody>
                    <a:bodyPr/>
                    <a:lstStyle/>
                    <a:p>
                      <a:r>
                        <a:rPr lang="fr-CA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Grades </a:t>
                      </a:r>
                      <a:r>
                        <a:rPr lang="fr-CA" sz="28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posted</a:t>
                      </a:r>
                      <a:r>
                        <a:rPr lang="fr-CA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online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298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99%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72133">
                <a:tc>
                  <a:txBody>
                    <a:bodyPr/>
                    <a:lstStyle/>
                    <a:p>
                      <a:r>
                        <a:rPr lang="fr-CA" sz="28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Presentation</a:t>
                      </a:r>
                      <a:r>
                        <a:rPr lang="fr-CA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software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298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98%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72133">
                <a:tc>
                  <a:txBody>
                    <a:bodyPr/>
                    <a:lstStyle/>
                    <a:p>
                      <a:r>
                        <a:rPr lang="fr-CA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Course </a:t>
                      </a:r>
                      <a:r>
                        <a:rPr lang="fr-CA" sz="28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outline</a:t>
                      </a:r>
                      <a:r>
                        <a:rPr lang="fr-CA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CA" sz="28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posted</a:t>
                      </a:r>
                      <a:r>
                        <a:rPr lang="fr-CA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online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296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96%</a:t>
                      </a:r>
                      <a:endParaRPr lang="en-US" sz="280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13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240482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684213"/>
          </a:xfrm>
        </p:spPr>
        <p:txBody>
          <a:bodyPr/>
          <a:lstStyle/>
          <a:p>
            <a:r>
              <a:rPr lang="en-CA" sz="3800" dirty="0" smtClean="0"/>
              <a:t>Technologies Frequently </a:t>
            </a:r>
            <a:r>
              <a:rPr lang="en-CA" sz="3800" dirty="0"/>
              <a:t>Used by </a:t>
            </a:r>
            <a:r>
              <a:rPr lang="en-CA" sz="3800" dirty="0" smtClean="0"/>
              <a:t>Teachers (cont’d) – Rank Order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21120"/>
            <a:ext cx="8229600" cy="4888200"/>
          </a:xfrm>
        </p:spPr>
        <p:txBody>
          <a:bodyPr/>
          <a:lstStyle/>
          <a:p>
            <a:pPr marL="0" lvl="0" indent="0">
              <a:spcBef>
                <a:spcPts val="1000"/>
              </a:spcBef>
              <a:spcAft>
                <a:spcPts val="1000"/>
              </a:spcAft>
              <a:buNone/>
            </a:pPr>
            <a:endParaRPr lang="en-CA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14</a:t>
            </a:fld>
            <a:endParaRPr lang="fr-FR" altLang="fr-FR"/>
          </a:p>
        </p:txBody>
      </p:sp>
      <p:graphicFrame>
        <p:nvGraphicFramePr>
          <p:cNvPr id="5" name="Table 4" descr="Online submission of assignments: n=273, Worked well=95%&#10;Computer in a computer lab: n" title="Technologies Frequently Used by Teachers (cont'd) - Rank Order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0674875"/>
              </p:ext>
            </p:extLst>
          </p:nvPr>
        </p:nvGraphicFramePr>
        <p:xfrm>
          <a:off x="467544" y="1412776"/>
          <a:ext cx="8208912" cy="4781023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536504"/>
                <a:gridCol w="936104"/>
                <a:gridCol w="2736304"/>
              </a:tblGrid>
              <a:tr h="519343"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3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en-US" sz="3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32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Worked</a:t>
                      </a:r>
                      <a:r>
                        <a:rPr lang="fr-CA" sz="32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CA" sz="3200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Well</a:t>
                      </a:r>
                      <a:endParaRPr lang="en-US" sz="32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896400">
                <a:tc>
                  <a:txBody>
                    <a:bodyPr/>
                    <a:lstStyle/>
                    <a:p>
                      <a:r>
                        <a:rPr lang="fr-CA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Online </a:t>
                      </a:r>
                      <a:r>
                        <a:rPr lang="fr-CA" sz="28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submission</a:t>
                      </a:r>
                      <a:r>
                        <a:rPr lang="fr-CA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</a:t>
                      </a:r>
                      <a:r>
                        <a:rPr lang="fr-CA" sz="28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assignments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273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896400">
                <a:tc>
                  <a:txBody>
                    <a:bodyPr/>
                    <a:lstStyle/>
                    <a:p>
                      <a:r>
                        <a:rPr lang="fr-CA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Computer in a computer </a:t>
                      </a:r>
                      <a:r>
                        <a:rPr lang="fr-CA" sz="28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279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90%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896400">
                <a:tc>
                  <a:txBody>
                    <a:bodyPr/>
                    <a:lstStyle/>
                    <a:p>
                      <a:r>
                        <a:rPr lang="fr-CA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Computer </a:t>
                      </a:r>
                      <a:r>
                        <a:rPr lang="fr-CA" sz="28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used</a:t>
                      </a:r>
                      <a:r>
                        <a:rPr lang="fr-CA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 </a:t>
                      </a:r>
                      <a:r>
                        <a:rPr lang="fr-CA" sz="28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teach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284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91%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19343">
                <a:tc>
                  <a:txBody>
                    <a:bodyPr/>
                    <a:lstStyle/>
                    <a:p>
                      <a:r>
                        <a:rPr lang="fr-CA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E-mail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261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87%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896400">
                <a:tc>
                  <a:txBody>
                    <a:bodyPr/>
                    <a:lstStyle/>
                    <a:p>
                      <a:r>
                        <a:rPr lang="fr-CA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Course notes </a:t>
                      </a:r>
                      <a:r>
                        <a:rPr lang="fr-CA" sz="28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posted</a:t>
                      </a:r>
                      <a:r>
                        <a:rPr lang="fr-CA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online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271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2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97%</a:t>
                      </a:r>
                      <a:endParaRPr lang="en-US" sz="28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323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63272" cy="684213"/>
          </a:xfrm>
        </p:spPr>
        <p:txBody>
          <a:bodyPr/>
          <a:lstStyle/>
          <a:p>
            <a:pPr>
              <a:defRPr/>
            </a:pPr>
            <a:r>
              <a:rPr lang="en-US" sz="3800" noProof="0" dirty="0" smtClean="0">
                <a:effectLst/>
              </a:rPr>
              <a:t>What Worked Well</a:t>
            </a:r>
            <a:endParaRPr lang="en-US" sz="3800" noProof="0" dirty="0"/>
          </a:p>
        </p:txBody>
      </p:sp>
      <p:sp>
        <p:nvSpPr>
          <p:cNvPr id="2048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lvl="0" indent="-51435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dirty="0">
                <a:solidFill>
                  <a:srgbClr val="002060"/>
                </a:solidFill>
              </a:rPr>
              <a:t>Presentation software</a:t>
            </a:r>
          </a:p>
          <a:p>
            <a:pPr marL="514350" lvl="0" indent="-51435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dirty="0" smtClean="0">
                <a:solidFill>
                  <a:srgbClr val="002060"/>
                </a:solidFill>
              </a:rPr>
              <a:t>Notes posted online</a:t>
            </a:r>
            <a:endParaRPr lang="en-US" dirty="0">
              <a:solidFill>
                <a:srgbClr val="002060"/>
              </a:solidFill>
            </a:endParaRPr>
          </a:p>
          <a:p>
            <a:pPr marL="514350" lvl="0" indent="-51435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dirty="0" smtClean="0">
                <a:solidFill>
                  <a:srgbClr val="002060"/>
                </a:solidFill>
              </a:rPr>
              <a:t>Videos</a:t>
            </a:r>
            <a:endParaRPr lang="en-US" dirty="0">
              <a:solidFill>
                <a:srgbClr val="002060"/>
              </a:solidFill>
            </a:endParaRPr>
          </a:p>
          <a:p>
            <a:pPr marL="514350" lvl="0" indent="-51435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dirty="0">
                <a:solidFill>
                  <a:srgbClr val="002060"/>
                </a:solidFill>
              </a:rPr>
              <a:t>Grades posted </a:t>
            </a:r>
            <a:r>
              <a:rPr lang="en-US" dirty="0" smtClean="0">
                <a:solidFill>
                  <a:srgbClr val="002060"/>
                </a:solidFill>
              </a:rPr>
              <a:t>online</a:t>
            </a:r>
          </a:p>
          <a:p>
            <a:pPr marL="0" lvl="0" indent="0">
              <a:spcBef>
                <a:spcPts val="1200"/>
              </a:spcBef>
              <a:spcAft>
                <a:spcPts val="1200"/>
              </a:spcAft>
              <a:buNone/>
            </a:pPr>
            <a:endParaRPr lang="en-US" sz="3400" dirty="0" smtClean="0"/>
          </a:p>
          <a:p>
            <a:pPr marL="0" lvl="0" indent="0">
              <a:spcAft>
                <a:spcPts val="600"/>
              </a:spcAft>
              <a:buNone/>
            </a:pPr>
            <a:r>
              <a:rPr lang="en-US" sz="2800" dirty="0" smtClean="0"/>
              <a:t>	</a:t>
            </a:r>
            <a:endParaRPr lang="en-US" sz="3000" dirty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1BF1978D-A84D-4988-87C7-58C696E32BF0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15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pic>
        <p:nvPicPr>
          <p:cNvPr id="2050" name="Picture 2" descr="Image of a gold star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96752"/>
            <a:ext cx="2498477" cy="2498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437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648072"/>
          </a:xfrm>
        </p:spPr>
        <p:txBody>
          <a:bodyPr anchor="t"/>
          <a:lstStyle/>
          <a:p>
            <a:pPr>
              <a:defRPr/>
            </a:pPr>
            <a:r>
              <a:rPr lang="en-US" sz="3800" noProof="0" dirty="0" smtClean="0">
                <a:effectLst/>
              </a:rPr>
              <a:t>What Did Not Work Well</a:t>
            </a:r>
            <a:endParaRPr lang="en-US" sz="3800" noProof="0" dirty="0"/>
          </a:p>
        </p:txBody>
      </p:sp>
      <p:sp>
        <p:nvSpPr>
          <p:cNvPr id="21506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196752"/>
            <a:ext cx="8507288" cy="4888200"/>
          </a:xfrm>
        </p:spPr>
        <p:txBody>
          <a:bodyPr/>
          <a:lstStyle/>
          <a:p>
            <a:pPr marL="514350" lvl="0" indent="-51435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dirty="0">
                <a:solidFill>
                  <a:srgbClr val="002060"/>
                </a:solidFill>
              </a:rPr>
              <a:t>Presentation software</a:t>
            </a:r>
          </a:p>
          <a:p>
            <a:pPr marL="514350" indent="-51435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dirty="0" smtClean="0">
                <a:solidFill>
                  <a:srgbClr val="002060"/>
                </a:solidFill>
              </a:rPr>
              <a:t>Teachers’ use and knowledge of technology</a:t>
            </a:r>
          </a:p>
          <a:p>
            <a:pPr marL="514350" lvl="0" indent="-51435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dirty="0" smtClean="0">
                <a:solidFill>
                  <a:srgbClr val="002060"/>
                </a:solidFill>
              </a:rPr>
              <a:t>Online </a:t>
            </a:r>
            <a:r>
              <a:rPr lang="en-US" dirty="0">
                <a:solidFill>
                  <a:srgbClr val="002060"/>
                </a:solidFill>
              </a:rPr>
              <a:t>communication</a:t>
            </a:r>
          </a:p>
          <a:p>
            <a:pPr marL="514350" lvl="0" indent="-51435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dirty="0">
                <a:solidFill>
                  <a:srgbClr val="002060"/>
                </a:solidFill>
              </a:rPr>
              <a:t>Performance of technology at </a:t>
            </a:r>
            <a:r>
              <a:rPr lang="en-US" dirty="0" smtClean="0">
                <a:solidFill>
                  <a:srgbClr val="002060"/>
                </a:solidFill>
              </a:rPr>
              <a:t>school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BB7B2539-434C-4E95-B576-3A63B6DF104F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16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pic>
        <p:nvPicPr>
          <p:cNvPr id="23554" name="Picture 2" descr="Sad face thumbs dow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94518"/>
            <a:ext cx="1440160" cy="1382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131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err="1" smtClean="0"/>
              <a:t>Connecting</a:t>
            </a:r>
            <a:r>
              <a:rPr lang="fr-CA" dirty="0" smtClean="0"/>
              <a:t> the Dots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CA" dirty="0" smtClean="0">
                <a:solidFill>
                  <a:srgbClr val="002060"/>
                </a:solidFill>
              </a:rPr>
              <a:t>In online and </a:t>
            </a:r>
            <a:r>
              <a:rPr lang="fr-CA" dirty="0" err="1" smtClean="0">
                <a:solidFill>
                  <a:srgbClr val="002060"/>
                </a:solidFill>
              </a:rPr>
              <a:t>blended</a:t>
            </a:r>
            <a:r>
              <a:rPr lang="fr-CA" dirty="0" smtClean="0">
                <a:solidFill>
                  <a:srgbClr val="002060"/>
                </a:solidFill>
              </a:rPr>
              <a:t> courses </a:t>
            </a:r>
            <a:r>
              <a:rPr lang="fr-CA" dirty="0" err="1" smtClean="0">
                <a:solidFill>
                  <a:srgbClr val="002060"/>
                </a:solidFill>
              </a:rPr>
              <a:t>students</a:t>
            </a:r>
            <a:r>
              <a:rPr lang="fr-CA" dirty="0" smtClean="0">
                <a:solidFill>
                  <a:srgbClr val="002060"/>
                </a:solidFill>
              </a:rPr>
              <a:t>, </a:t>
            </a:r>
          </a:p>
          <a:p>
            <a:pPr lvl="1"/>
            <a:r>
              <a:rPr lang="fr-CA" dirty="0" smtClean="0">
                <a:solidFill>
                  <a:srgbClr val="002060"/>
                </a:solidFill>
              </a:rPr>
              <a:t>Use </a:t>
            </a:r>
            <a:r>
              <a:rPr lang="fr-CA" dirty="0" err="1" smtClean="0">
                <a:solidFill>
                  <a:srgbClr val="002060"/>
                </a:solidFill>
              </a:rPr>
              <a:t>ICTs</a:t>
            </a:r>
            <a:endParaRPr lang="fr-CA" dirty="0" smtClean="0">
              <a:solidFill>
                <a:srgbClr val="002060"/>
              </a:solidFill>
            </a:endParaRPr>
          </a:p>
          <a:p>
            <a:pPr lvl="1"/>
            <a:r>
              <a:rPr lang="fr-CA" dirty="0" smtClean="0">
                <a:solidFill>
                  <a:srgbClr val="002060"/>
                </a:solidFill>
              </a:rPr>
              <a:t>Use </a:t>
            </a:r>
            <a:r>
              <a:rPr lang="fr-CA" dirty="0" err="1" smtClean="0">
                <a:solidFill>
                  <a:srgbClr val="002060"/>
                </a:solidFill>
              </a:rPr>
              <a:t>their</a:t>
            </a:r>
            <a:r>
              <a:rPr lang="fr-CA" dirty="0" smtClean="0">
                <a:solidFill>
                  <a:srgbClr val="002060"/>
                </a:solidFill>
              </a:rPr>
              <a:t> </a:t>
            </a:r>
            <a:r>
              <a:rPr lang="fr-CA" dirty="0" err="1" smtClean="0">
                <a:solidFill>
                  <a:srgbClr val="002060"/>
                </a:solidFill>
              </a:rPr>
              <a:t>personal</a:t>
            </a:r>
            <a:r>
              <a:rPr lang="fr-CA" dirty="0" smtClean="0">
                <a:solidFill>
                  <a:srgbClr val="002060"/>
                </a:solidFill>
              </a:rPr>
              <a:t> </a:t>
            </a:r>
            <a:r>
              <a:rPr lang="fr-CA" dirty="0" err="1" smtClean="0">
                <a:solidFill>
                  <a:srgbClr val="002060"/>
                </a:solidFill>
              </a:rPr>
              <a:t>technology</a:t>
            </a:r>
            <a:endParaRPr lang="fr-CA" dirty="0" smtClean="0">
              <a:solidFill>
                <a:srgbClr val="002060"/>
              </a:solidFill>
            </a:endParaRPr>
          </a:p>
          <a:p>
            <a:pPr lvl="1"/>
            <a:r>
              <a:rPr lang="fr-CA" dirty="0" err="1" smtClean="0">
                <a:solidFill>
                  <a:srgbClr val="002060"/>
                </a:solidFill>
              </a:rPr>
              <a:t>Receive</a:t>
            </a:r>
            <a:r>
              <a:rPr lang="fr-CA" dirty="0" smtClean="0">
                <a:solidFill>
                  <a:srgbClr val="002060"/>
                </a:solidFill>
              </a:rPr>
              <a:t> and </a:t>
            </a:r>
            <a:r>
              <a:rPr lang="fr-CA" dirty="0" err="1" smtClean="0">
                <a:solidFill>
                  <a:srgbClr val="002060"/>
                </a:solidFill>
              </a:rPr>
              <a:t>submit</a:t>
            </a:r>
            <a:r>
              <a:rPr lang="fr-CA" dirty="0" smtClean="0">
                <a:solidFill>
                  <a:srgbClr val="002060"/>
                </a:solidFill>
              </a:rPr>
              <a:t> </a:t>
            </a:r>
            <a:r>
              <a:rPr lang="fr-CA" dirty="0" err="1" smtClean="0">
                <a:solidFill>
                  <a:srgbClr val="002060"/>
                </a:solidFill>
              </a:rPr>
              <a:t>material</a:t>
            </a:r>
            <a:r>
              <a:rPr lang="fr-CA" dirty="0" smtClean="0">
                <a:solidFill>
                  <a:srgbClr val="002060"/>
                </a:solidFill>
              </a:rPr>
              <a:t> online</a:t>
            </a:r>
            <a:endParaRPr lang="fr-CA" dirty="0">
              <a:solidFill>
                <a:srgbClr val="002060"/>
              </a:solidFill>
            </a:endParaRPr>
          </a:p>
          <a:p>
            <a:pPr marL="274637" lvl="1" indent="0">
              <a:buNone/>
            </a:pPr>
            <a:r>
              <a:rPr lang="fr-CA" sz="3600" dirty="0" smtClean="0">
                <a:solidFill>
                  <a:srgbClr val="002060"/>
                </a:solidFill>
              </a:rPr>
              <a:t>But not all </a:t>
            </a:r>
            <a:r>
              <a:rPr lang="fr-CA" sz="3600" dirty="0" err="1" smtClean="0">
                <a:solidFill>
                  <a:srgbClr val="002060"/>
                </a:solidFill>
              </a:rPr>
              <a:t>students</a:t>
            </a:r>
            <a:r>
              <a:rPr lang="fr-CA" sz="3600" dirty="0" smtClean="0">
                <a:solidFill>
                  <a:srgbClr val="002060"/>
                </a:solidFill>
              </a:rPr>
              <a:t> </a:t>
            </a:r>
            <a:r>
              <a:rPr lang="fr-CA" sz="3600" dirty="0" err="1" smtClean="0">
                <a:solidFill>
                  <a:srgbClr val="002060"/>
                </a:solidFill>
              </a:rPr>
              <a:t>like</a:t>
            </a:r>
            <a:r>
              <a:rPr lang="fr-CA" sz="3600" dirty="0" smtClean="0">
                <a:solidFill>
                  <a:srgbClr val="002060"/>
                </a:solidFill>
              </a:rPr>
              <a:t> online and </a:t>
            </a:r>
            <a:r>
              <a:rPr lang="fr-CA" sz="3600" dirty="0" err="1" smtClean="0">
                <a:solidFill>
                  <a:srgbClr val="002060"/>
                </a:solidFill>
              </a:rPr>
              <a:t>blended</a:t>
            </a:r>
            <a:r>
              <a:rPr lang="fr-CA" sz="3600" dirty="0" smtClean="0">
                <a:solidFill>
                  <a:srgbClr val="002060"/>
                </a:solidFill>
              </a:rPr>
              <a:t> classes…</a:t>
            </a:r>
            <a:r>
              <a:rPr lang="fr-CA" sz="3600" dirty="0" err="1" smtClean="0">
                <a:solidFill>
                  <a:srgbClr val="002060"/>
                </a:solidFill>
              </a:rPr>
              <a:t>why</a:t>
            </a:r>
            <a:r>
              <a:rPr lang="fr-CA" sz="3600" dirty="0" smtClean="0">
                <a:solidFill>
                  <a:srgbClr val="002060"/>
                </a:solidFill>
              </a:rPr>
              <a:t> </a:t>
            </a:r>
            <a:r>
              <a:rPr lang="fr-CA" sz="3600" dirty="0" err="1" smtClean="0">
                <a:solidFill>
                  <a:srgbClr val="002060"/>
                </a:solidFill>
              </a:rPr>
              <a:t>might</a:t>
            </a:r>
            <a:r>
              <a:rPr lang="fr-CA" sz="3600" dirty="0" smtClean="0">
                <a:solidFill>
                  <a:srgbClr val="002060"/>
                </a:solidFill>
              </a:rPr>
              <a:t> </a:t>
            </a:r>
            <a:r>
              <a:rPr lang="fr-CA" sz="3600" dirty="0" err="1" smtClean="0">
                <a:solidFill>
                  <a:srgbClr val="002060"/>
                </a:solidFill>
              </a:rPr>
              <a:t>that</a:t>
            </a:r>
            <a:r>
              <a:rPr lang="fr-CA" sz="3600" dirty="0" smtClean="0">
                <a:solidFill>
                  <a:srgbClr val="002060"/>
                </a:solidFill>
              </a:rPr>
              <a:t> </a:t>
            </a:r>
            <a:r>
              <a:rPr lang="fr-CA" sz="3600" dirty="0" err="1" smtClean="0">
                <a:solidFill>
                  <a:srgbClr val="002060"/>
                </a:solidFill>
              </a:rPr>
              <a:t>be</a:t>
            </a:r>
            <a:r>
              <a:rPr lang="fr-CA" sz="3600" dirty="0" smtClean="0">
                <a:solidFill>
                  <a:srgbClr val="002060"/>
                </a:solidFill>
              </a:rPr>
              <a:t>?</a:t>
            </a:r>
          </a:p>
          <a:p>
            <a:pPr lvl="1"/>
            <a:endParaRPr lang="fr-CA" dirty="0" smtClean="0">
              <a:solidFill>
                <a:srgbClr val="002060"/>
              </a:solidFill>
            </a:endParaRP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17</a:t>
            </a:fld>
            <a:endParaRPr lang="fr-FR" altLang="fr-FR"/>
          </a:p>
        </p:txBody>
      </p:sp>
      <p:pic>
        <p:nvPicPr>
          <p:cNvPr id="5" name="Picture 2" descr="http://s3.amazonaws.com/thumbnails.illustrationsource.com/huge.3.18500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556792"/>
            <a:ext cx="1728192" cy="2001785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3683787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684213"/>
          </a:xfrm>
        </p:spPr>
        <p:txBody>
          <a:bodyPr/>
          <a:lstStyle/>
          <a:p>
            <a:r>
              <a:rPr lang="fr-CA" sz="3800" dirty="0" smtClean="0"/>
              <a:t>Tips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Using only one platform</a:t>
            </a:r>
          </a:p>
          <a:p>
            <a:r>
              <a:rPr lang="fr-CA" dirty="0" err="1">
                <a:solidFill>
                  <a:srgbClr val="002060"/>
                </a:solidFill>
              </a:rPr>
              <a:t>Exploring</a:t>
            </a:r>
            <a:r>
              <a:rPr lang="fr-CA" dirty="0">
                <a:solidFill>
                  <a:srgbClr val="002060"/>
                </a:solidFill>
              </a:rPr>
              <a:t> </a:t>
            </a:r>
            <a:r>
              <a:rPr lang="fr-CA" dirty="0" err="1">
                <a:solidFill>
                  <a:srgbClr val="002060"/>
                </a:solidFill>
              </a:rPr>
              <a:t>platform</a:t>
            </a:r>
            <a:r>
              <a:rPr lang="fr-CA" dirty="0">
                <a:solidFill>
                  <a:srgbClr val="002060"/>
                </a:solidFill>
              </a:rPr>
              <a:t> </a:t>
            </a:r>
            <a:r>
              <a:rPr lang="fr-CA" dirty="0" err="1">
                <a:solidFill>
                  <a:srgbClr val="002060"/>
                </a:solidFill>
              </a:rPr>
              <a:t>features</a:t>
            </a:r>
            <a:r>
              <a:rPr lang="fr-CA" dirty="0">
                <a:solidFill>
                  <a:srgbClr val="002060"/>
                </a:solidFill>
              </a:rPr>
              <a:t> 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Verifying </a:t>
            </a:r>
            <a:r>
              <a:rPr lang="en-US" dirty="0">
                <a:solidFill>
                  <a:srgbClr val="002060"/>
                </a:solidFill>
              </a:rPr>
              <a:t>the platform, web links </a:t>
            </a:r>
          </a:p>
          <a:p>
            <a:r>
              <a:rPr lang="fr-CA" dirty="0" err="1" smtClean="0">
                <a:solidFill>
                  <a:srgbClr val="002060"/>
                </a:solidFill>
              </a:rPr>
              <a:t>Posting</a:t>
            </a:r>
            <a:r>
              <a:rPr lang="fr-CA" dirty="0" smtClean="0">
                <a:solidFill>
                  <a:srgbClr val="002060"/>
                </a:solidFill>
              </a:rPr>
              <a:t> </a:t>
            </a:r>
            <a:r>
              <a:rPr lang="fr-CA" dirty="0">
                <a:solidFill>
                  <a:srgbClr val="002060"/>
                </a:solidFill>
              </a:rPr>
              <a:t>in a </a:t>
            </a:r>
            <a:r>
              <a:rPr lang="fr-CA" dirty="0" err="1">
                <a:solidFill>
                  <a:srgbClr val="002060"/>
                </a:solidFill>
              </a:rPr>
              <a:t>timely</a:t>
            </a:r>
            <a:r>
              <a:rPr lang="fr-CA" dirty="0">
                <a:solidFill>
                  <a:srgbClr val="002060"/>
                </a:solidFill>
              </a:rPr>
              <a:t> and </a:t>
            </a:r>
            <a:r>
              <a:rPr lang="fr-CA" dirty="0" err="1">
                <a:solidFill>
                  <a:srgbClr val="002060"/>
                </a:solidFill>
              </a:rPr>
              <a:t>accurate</a:t>
            </a:r>
            <a:r>
              <a:rPr lang="fr-CA" dirty="0">
                <a:solidFill>
                  <a:srgbClr val="002060"/>
                </a:solidFill>
              </a:rPr>
              <a:t> </a:t>
            </a:r>
            <a:r>
              <a:rPr lang="fr-CA" dirty="0" err="1">
                <a:solidFill>
                  <a:srgbClr val="002060"/>
                </a:solidFill>
              </a:rPr>
              <a:t>manner</a:t>
            </a:r>
            <a:endParaRPr lang="fr-CA" dirty="0">
              <a:solidFill>
                <a:srgbClr val="002060"/>
              </a:solidFill>
            </a:endParaRPr>
          </a:p>
          <a:p>
            <a:r>
              <a:rPr lang="en-US" dirty="0">
                <a:solidFill>
                  <a:srgbClr val="002060"/>
                </a:solidFill>
              </a:rPr>
              <a:t>Focusing on content, not technology</a:t>
            </a: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18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14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302" y="476672"/>
            <a:ext cx="8229600" cy="684213"/>
          </a:xfrm>
        </p:spPr>
        <p:txBody>
          <a:bodyPr/>
          <a:lstStyle/>
          <a:p>
            <a:r>
              <a:rPr lang="en-US" sz="3800" dirty="0" smtClean="0"/>
              <a:t>Presentation Software 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340768"/>
            <a:ext cx="8229600" cy="48882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</a:rPr>
              <a:t>Keeping it simple</a:t>
            </a:r>
          </a:p>
          <a:p>
            <a:pPr marL="274637" lvl="1" indent="0">
              <a:buNone/>
            </a:pPr>
            <a:endParaRPr lang="en-US" dirty="0" smtClean="0">
              <a:solidFill>
                <a:srgbClr val="002060"/>
              </a:solidFill>
            </a:endParaRPr>
          </a:p>
          <a:p>
            <a:r>
              <a:rPr lang="en-US" dirty="0" smtClean="0">
                <a:solidFill>
                  <a:srgbClr val="002060"/>
                </a:solidFill>
              </a:rPr>
              <a:t>Discussing rather than reading</a:t>
            </a:r>
          </a:p>
          <a:p>
            <a:pPr marL="0" indent="0">
              <a:buNone/>
            </a:pPr>
            <a:endParaRPr lang="en-US" dirty="0" smtClean="0">
              <a:solidFill>
                <a:srgbClr val="002060"/>
              </a:solidFill>
            </a:endParaRPr>
          </a:p>
          <a:p>
            <a:r>
              <a:rPr lang="en-US" dirty="0">
                <a:solidFill>
                  <a:srgbClr val="002060"/>
                </a:solidFill>
              </a:rPr>
              <a:t>Caution using </a:t>
            </a:r>
            <a:r>
              <a:rPr lang="en-US" dirty="0" err="1" smtClean="0">
                <a:solidFill>
                  <a:srgbClr val="002060"/>
                </a:solidFill>
              </a:rPr>
              <a:t>Prezi</a:t>
            </a:r>
            <a:endParaRPr lang="en-US" dirty="0" smtClean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19</a:t>
            </a:fld>
            <a:endParaRPr lang="fr-FR" altLang="fr-FR"/>
          </a:p>
        </p:txBody>
      </p:sp>
      <p:pic>
        <p:nvPicPr>
          <p:cNvPr id="1026" name="Picture 2" descr=" powerpoint logo 20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797152"/>
            <a:ext cx="1368151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265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5938" y="639961"/>
            <a:ext cx="8112125" cy="221297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CA" sz="4000" dirty="0" smtClean="0">
                <a:solidFill>
                  <a:srgbClr val="0033CC"/>
                </a:solidFill>
                <a:effectLst/>
              </a:rPr>
              <a:t>Connecting the Dots: How Student Data on Their </a:t>
            </a:r>
            <a:r>
              <a:rPr lang="en-CA" sz="4000" dirty="0">
                <a:solidFill>
                  <a:srgbClr val="0033CC"/>
                </a:solidFill>
                <a:effectLst/>
              </a:rPr>
              <a:t>U</a:t>
            </a:r>
            <a:r>
              <a:rPr lang="en-CA" sz="4000" dirty="0" smtClean="0">
                <a:solidFill>
                  <a:srgbClr val="0033CC"/>
                </a:solidFill>
                <a:effectLst/>
              </a:rPr>
              <a:t>se of ICTs Fits into a UDL Framework</a:t>
            </a:r>
            <a:r>
              <a:rPr lang="en-US" sz="4000" dirty="0">
                <a:solidFill>
                  <a:srgbClr val="0033CC"/>
                </a:solidFill>
                <a:effectLst/>
              </a:rPr>
              <a:t/>
            </a:r>
            <a:br>
              <a:rPr lang="en-US" sz="4000" dirty="0">
                <a:solidFill>
                  <a:srgbClr val="0033CC"/>
                </a:solidFill>
                <a:effectLst/>
              </a:rPr>
            </a:br>
            <a:endParaRPr lang="en-US" sz="4000" dirty="0">
              <a:solidFill>
                <a:srgbClr val="0033CC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5549" y="2996952"/>
            <a:ext cx="8785225" cy="1931987"/>
          </a:xfrm>
        </p:spPr>
        <p:txBody>
          <a:bodyPr>
            <a:normAutofit/>
          </a:bodyPr>
          <a:lstStyle/>
          <a:p>
            <a:pPr algn="ctr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Laura King </a:t>
            </a:r>
          </a:p>
          <a:p>
            <a:pPr algn="ctr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sz="2400" baseline="30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Collaboration with </a:t>
            </a:r>
          </a:p>
          <a:p>
            <a:pPr algn="ctr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Alice Havel, Catherine </a:t>
            </a:r>
            <a:r>
              <a:rPr lang="en-US" sz="2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Fichten</a:t>
            </a:r>
            <a:r>
              <a:rPr lang="en-US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Mary Jorgensen, Jillian Budd, Rhonda </a:t>
            </a:r>
            <a:r>
              <a:rPr lang="en-US" sz="2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Amsel</a:t>
            </a:r>
            <a:r>
              <a:rPr lang="en-US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Cristina </a:t>
            </a:r>
            <a:r>
              <a:rPr lang="en-US" sz="2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Vitouchanskaia</a:t>
            </a:r>
            <a:r>
              <a:rPr lang="en-US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Alex </a:t>
            </a:r>
            <a:r>
              <a:rPr lang="en-US" sz="2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Lussier</a:t>
            </a:r>
            <a:r>
              <a:rPr lang="en-US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Tiiu</a:t>
            </a:r>
            <a:r>
              <a:rPr lang="en-US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Poldma</a:t>
            </a:r>
            <a:endParaRPr lang="en-US" sz="2200" baseline="30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2400" baseline="30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400" dirty="0" smtClean="0">
              <a:solidFill>
                <a:srgbClr val="002060"/>
              </a:solidFill>
            </a:endParaRPr>
          </a:p>
        </p:txBody>
      </p:sp>
      <p:sp>
        <p:nvSpPr>
          <p:cNvPr id="4101" name="Connecteur droit 28"/>
          <p:cNvSpPr>
            <a:spLocks noChangeShapeType="1"/>
          </p:cNvSpPr>
          <p:nvPr/>
        </p:nvSpPr>
        <p:spPr bwMode="auto">
          <a:xfrm>
            <a:off x="457200" y="2924944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17894" y="4725144"/>
            <a:ext cx="8424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Impact UDL, hosted by Athabasca University</a:t>
            </a:r>
          </a:p>
          <a:p>
            <a:pPr algn="ctr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January 30, 2016</a:t>
            </a:r>
          </a:p>
          <a:p>
            <a:pPr algn="ctr"/>
            <a:r>
              <a:rPr lang="fr-C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Edmonton, Alberta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14" descr="Logo for the Fonds de Recherche sur la Société et la Culture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436" y="6014141"/>
            <a:ext cx="2049463" cy="72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 descr="Dawson College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94" y="6188075"/>
            <a:ext cx="11811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6" descr="Adaptech 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6054725"/>
            <a:ext cx="565150" cy="63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 descr="Attribution - Non Commercia l- No Derivatives 4.0 International" title="Creative Commons Licens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468" y="5655248"/>
            <a:ext cx="801064" cy="278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égep André-Laurendeau 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6042428"/>
            <a:ext cx="1668298" cy="604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ESR Log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2912" y="6021288"/>
            <a:ext cx="1800187" cy="681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822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dirty="0" smtClean="0"/>
              <a:t>Communication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Having guidelines for E-mails</a:t>
            </a:r>
          </a:p>
          <a:p>
            <a:pPr marL="0" indent="0">
              <a:buNone/>
            </a:pPr>
            <a:endParaRPr lang="en-US" dirty="0" smtClean="0">
              <a:solidFill>
                <a:srgbClr val="002060"/>
              </a:solidFill>
            </a:endParaRPr>
          </a:p>
          <a:p>
            <a:r>
              <a:rPr lang="en-US" dirty="0" smtClean="0">
                <a:solidFill>
                  <a:srgbClr val="002060"/>
                </a:solidFill>
              </a:rPr>
              <a:t>Trying virtual office hours</a:t>
            </a:r>
          </a:p>
          <a:p>
            <a:pPr marL="0" indent="0">
              <a:buNone/>
            </a:pPr>
            <a:endParaRPr lang="en-US" dirty="0" smtClean="0">
              <a:solidFill>
                <a:srgbClr val="002060"/>
              </a:solidFill>
            </a:endParaRPr>
          </a:p>
          <a:p>
            <a:r>
              <a:rPr lang="en-US" dirty="0" smtClean="0">
                <a:solidFill>
                  <a:srgbClr val="002060"/>
                </a:solidFill>
              </a:rPr>
              <a:t>Avoiding social media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20</a:t>
            </a:fld>
            <a:endParaRPr lang="fr-FR" altLang="fr-FR"/>
          </a:p>
        </p:txBody>
      </p:sp>
      <p:pic>
        <p:nvPicPr>
          <p:cNvPr id="5" name="Picture 17" descr="Envelope representing an e-mail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502070"/>
            <a:ext cx="14859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078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684213"/>
          </a:xfrm>
        </p:spPr>
        <p:txBody>
          <a:bodyPr/>
          <a:lstStyle/>
          <a:p>
            <a:r>
              <a:rPr lang="en-US" sz="3800" dirty="0" smtClean="0"/>
              <a:t>Teaching Technology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268760"/>
            <a:ext cx="8640960" cy="4888200"/>
          </a:xfrm>
        </p:spPr>
        <p:txBody>
          <a:bodyPr/>
          <a:lstStyle/>
          <a:p>
            <a:pPr lvl="0"/>
            <a:r>
              <a:rPr lang="en-US" dirty="0" smtClean="0">
                <a:solidFill>
                  <a:srgbClr val="002060"/>
                </a:solidFill>
              </a:rPr>
              <a:t>Showing students how </a:t>
            </a:r>
            <a:r>
              <a:rPr lang="en-US" dirty="0">
                <a:solidFill>
                  <a:srgbClr val="002060"/>
                </a:solidFill>
              </a:rPr>
              <a:t>to</a:t>
            </a:r>
          </a:p>
          <a:p>
            <a:pPr lvl="1">
              <a:spcBef>
                <a:spcPts val="600"/>
              </a:spcBef>
            </a:pPr>
            <a:r>
              <a:rPr lang="en-US" dirty="0">
                <a:solidFill>
                  <a:srgbClr val="002060"/>
                </a:solidFill>
              </a:rPr>
              <a:t>Log onto the CMS</a:t>
            </a:r>
          </a:p>
          <a:p>
            <a:pPr lvl="1">
              <a:spcBef>
                <a:spcPts val="600"/>
              </a:spcBef>
            </a:pPr>
            <a:r>
              <a:rPr lang="en-US" dirty="0" smtClean="0">
                <a:solidFill>
                  <a:srgbClr val="002060"/>
                </a:solidFill>
              </a:rPr>
              <a:t>Access </a:t>
            </a:r>
            <a:r>
              <a:rPr lang="en-US" dirty="0">
                <a:solidFill>
                  <a:srgbClr val="002060"/>
                </a:solidFill>
              </a:rPr>
              <a:t>publisher’s </a:t>
            </a:r>
            <a:r>
              <a:rPr lang="en-US" dirty="0" smtClean="0">
                <a:solidFill>
                  <a:srgbClr val="002060"/>
                </a:solidFill>
              </a:rPr>
              <a:t>website</a:t>
            </a:r>
          </a:p>
          <a:p>
            <a:pPr lvl="1">
              <a:spcBef>
                <a:spcPts val="600"/>
              </a:spcBef>
            </a:pPr>
            <a:r>
              <a:rPr lang="en-US" smtClean="0">
                <a:solidFill>
                  <a:srgbClr val="002060"/>
                </a:solidFill>
              </a:rPr>
              <a:t>Use common software </a:t>
            </a:r>
            <a:r>
              <a:rPr lang="en-US" dirty="0">
                <a:solidFill>
                  <a:srgbClr val="002060"/>
                </a:solidFill>
              </a:rPr>
              <a:t>(e.g. Excel)</a:t>
            </a:r>
          </a:p>
          <a:p>
            <a:pPr lvl="1">
              <a:spcBef>
                <a:spcPts val="600"/>
              </a:spcBef>
            </a:pPr>
            <a:endParaRPr lang="en-US" dirty="0" smtClean="0"/>
          </a:p>
          <a:p>
            <a:pPr lvl="1">
              <a:spcBef>
                <a:spcPts val="60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21</a:t>
            </a:fld>
            <a:endParaRPr lang="fr-FR" altLang="fr-FR"/>
          </a:p>
        </p:txBody>
      </p:sp>
      <p:pic>
        <p:nvPicPr>
          <p:cNvPr id="5" name="Picture 3" descr="moodl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797152"/>
            <a:ext cx="25908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comput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259259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137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dirty="0" smtClean="0"/>
              <a:t>Online Textbooks / Group Work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Online textbooks</a:t>
            </a:r>
          </a:p>
          <a:p>
            <a:pPr lvl="1">
              <a:spcBef>
                <a:spcPts val="600"/>
              </a:spcBef>
            </a:pPr>
            <a:r>
              <a:rPr lang="en-US" dirty="0" smtClean="0">
                <a:solidFill>
                  <a:srgbClr val="002060"/>
                </a:solidFill>
              </a:rPr>
              <a:t>Availability of paper copies</a:t>
            </a:r>
          </a:p>
          <a:p>
            <a:pPr marL="274637" lvl="1" indent="0">
              <a:spcBef>
                <a:spcPts val="600"/>
              </a:spcBef>
              <a:buNone/>
            </a:pPr>
            <a:endParaRPr lang="en-US" dirty="0" smtClean="0">
              <a:solidFill>
                <a:srgbClr val="002060"/>
              </a:solidFill>
            </a:endParaRPr>
          </a:p>
          <a:p>
            <a:pPr lvl="0"/>
            <a:r>
              <a:rPr lang="en-US" dirty="0">
                <a:solidFill>
                  <a:srgbClr val="002060"/>
                </a:solidFill>
              </a:rPr>
              <a:t>Online group work</a:t>
            </a:r>
          </a:p>
          <a:p>
            <a:pPr lvl="1"/>
            <a:r>
              <a:rPr lang="en-US" dirty="0">
                <a:solidFill>
                  <a:srgbClr val="002060"/>
                </a:solidFill>
              </a:rPr>
              <a:t>Usual group work concerns</a:t>
            </a:r>
          </a:p>
          <a:p>
            <a:pPr lvl="1"/>
            <a:r>
              <a:rPr lang="en-US" dirty="0">
                <a:solidFill>
                  <a:srgbClr val="002060"/>
                </a:solidFill>
              </a:rPr>
              <a:t>Synchronous vs asynchronous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Teaching </a:t>
            </a:r>
            <a:r>
              <a:rPr lang="en-US" dirty="0">
                <a:solidFill>
                  <a:srgbClr val="002060"/>
                </a:solidFill>
              </a:rPr>
              <a:t>online group </a:t>
            </a:r>
            <a:r>
              <a:rPr lang="en-US" dirty="0" smtClean="0">
                <a:solidFill>
                  <a:srgbClr val="002060"/>
                </a:solidFill>
              </a:rPr>
              <a:t>tools</a:t>
            </a:r>
          </a:p>
          <a:p>
            <a:pPr lvl="1"/>
            <a:r>
              <a:rPr lang="en-US" dirty="0">
                <a:solidFill>
                  <a:srgbClr val="002060"/>
                </a:solidFill>
              </a:rPr>
              <a:t>Teaching online group work skills</a:t>
            </a:r>
          </a:p>
          <a:p>
            <a:pPr lvl="1"/>
            <a:endParaRPr lang="en-US" dirty="0"/>
          </a:p>
          <a:p>
            <a:pPr marL="274637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22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1770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051720" y="2420888"/>
            <a:ext cx="5040560" cy="2520280"/>
          </a:xfrm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fr-CA" sz="6500" b="1" dirty="0" smtClean="0">
                <a:ln w="18000">
                  <a:solidFill>
                    <a:srgbClr val="0033CC"/>
                  </a:solidFill>
                  <a:prstDash val="solid"/>
                  <a:miter lim="800000"/>
                </a:ln>
                <a:solidFill>
                  <a:srgbClr val="0033CC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Merci et à la prochaine!</a:t>
            </a:r>
            <a:endParaRPr lang="en-US" sz="6500" b="1" dirty="0">
              <a:ln w="18000">
                <a:solidFill>
                  <a:srgbClr val="0033CC"/>
                </a:solidFill>
                <a:prstDash val="solid"/>
                <a:miter lim="800000"/>
              </a:ln>
              <a:solidFill>
                <a:srgbClr val="0033CC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23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00245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dirty="0" smtClean="0"/>
              <a:t>Presenter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7504" y="1268760"/>
            <a:ext cx="8928992" cy="48882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Laura King 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	</a:t>
            </a:r>
            <a:r>
              <a:rPr lang="en-US" dirty="0" smtClean="0">
                <a:solidFill>
                  <a:srgbClr val="002060"/>
                </a:solidFill>
              </a:rPr>
              <a:t>– </a:t>
            </a:r>
            <a:r>
              <a:rPr lang="en-US" i="1" dirty="0" err="1" smtClean="0">
                <a:solidFill>
                  <a:srgbClr val="002060"/>
                </a:solidFill>
              </a:rPr>
              <a:t>Cégep</a:t>
            </a:r>
            <a:r>
              <a:rPr lang="en-US" i="1" dirty="0" smtClean="0">
                <a:solidFill>
                  <a:srgbClr val="002060"/>
                </a:solidFill>
              </a:rPr>
              <a:t> André-</a:t>
            </a:r>
            <a:r>
              <a:rPr lang="en-US" i="1" dirty="0" err="1" smtClean="0">
                <a:solidFill>
                  <a:srgbClr val="002060"/>
                </a:solidFill>
              </a:rPr>
              <a:t>Laurendeau</a:t>
            </a:r>
            <a:endParaRPr lang="en-US" i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fr-CA" i="1" dirty="0" smtClean="0">
                <a:solidFill>
                  <a:srgbClr val="002060"/>
                </a:solidFill>
              </a:rPr>
              <a:t>- </a:t>
            </a:r>
            <a:r>
              <a:rPr lang="fr-CA" i="1" dirty="0" err="1" smtClean="0">
                <a:solidFill>
                  <a:srgbClr val="002060"/>
                </a:solidFill>
              </a:rPr>
              <a:t>Adaptech</a:t>
            </a:r>
            <a:r>
              <a:rPr lang="fr-CA" i="1" dirty="0" smtClean="0">
                <a:solidFill>
                  <a:srgbClr val="002060"/>
                </a:solidFill>
              </a:rPr>
              <a:t> </a:t>
            </a:r>
            <a:r>
              <a:rPr lang="fr-CA" i="1" dirty="0" err="1" smtClean="0">
                <a:solidFill>
                  <a:srgbClr val="002060"/>
                </a:solidFill>
              </a:rPr>
              <a:t>Research</a:t>
            </a:r>
            <a:r>
              <a:rPr lang="fr-CA" i="1" dirty="0" smtClean="0">
                <a:solidFill>
                  <a:srgbClr val="002060"/>
                </a:solidFill>
              </a:rPr>
              <a:t> Network</a:t>
            </a:r>
            <a:endParaRPr lang="en-US" i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en-US" sz="2400" dirty="0" smtClean="0"/>
              <a:t>	</a:t>
            </a:r>
          </a:p>
          <a:p>
            <a:pPr marL="0" indent="0" algn="just">
              <a:buNone/>
            </a:pPr>
            <a:endParaRPr lang="fr-CA" dirty="0" smtClean="0"/>
          </a:p>
          <a:p>
            <a:pPr marL="0" indent="0" algn="just">
              <a:buNone/>
            </a:pPr>
            <a:endParaRPr lang="fr-CA" dirty="0"/>
          </a:p>
          <a:p>
            <a:pPr marL="0" indent="0" algn="just">
              <a:buNone/>
            </a:pPr>
            <a:endParaRPr lang="fr-CA" dirty="0" smtClean="0"/>
          </a:p>
          <a:p>
            <a:pPr marL="0" indent="0" algn="just">
              <a:buNone/>
            </a:pPr>
            <a:endParaRPr lang="fr-CA" dirty="0"/>
          </a:p>
          <a:p>
            <a:pPr marL="0" indent="0" algn="just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3</a:t>
            </a:fld>
            <a:endParaRPr lang="fr-FR" altLang="fr-FR"/>
          </a:p>
        </p:txBody>
      </p:sp>
      <p:pic>
        <p:nvPicPr>
          <p:cNvPr id="1026" name="Picture 2" descr="Photo of the Cégep André-Laurendeau building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154186"/>
            <a:ext cx="4590054" cy="2422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27152" y="5576303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laura.king@claurendeau.qc.ca</a:t>
            </a:r>
            <a:endParaRPr lang="en-US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85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dirty="0" smtClean="0"/>
              <a:t>Learning Objectives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412776"/>
            <a:ext cx="8579296" cy="48882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dirty="0" smtClean="0">
                <a:solidFill>
                  <a:srgbClr val="002060"/>
                </a:solidFill>
              </a:rPr>
              <a:t>Identify ICTs that work well for students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US" dirty="0" smtClean="0">
                <a:solidFill>
                  <a:srgbClr val="002060"/>
                </a:solidFill>
              </a:rPr>
              <a:t> </a:t>
            </a:r>
            <a:endParaRPr lang="en-US" dirty="0">
              <a:solidFill>
                <a:srgbClr val="002060"/>
              </a:solidFill>
            </a:endParaRP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rgbClr val="002060"/>
                </a:solidFill>
              </a:rPr>
              <a:t>R</a:t>
            </a:r>
            <a:r>
              <a:rPr lang="en-US" dirty="0" smtClean="0">
                <a:solidFill>
                  <a:srgbClr val="002060"/>
                </a:solidFill>
              </a:rPr>
              <a:t>ecognize ICTs that </a:t>
            </a:r>
            <a:r>
              <a:rPr lang="en-US" dirty="0">
                <a:solidFill>
                  <a:srgbClr val="002060"/>
                </a:solidFill>
              </a:rPr>
              <a:t>enhance access to Online and Blended </a:t>
            </a:r>
            <a:r>
              <a:rPr lang="en-US" dirty="0" smtClean="0">
                <a:solidFill>
                  <a:srgbClr val="002060"/>
                </a:solidFill>
              </a:rPr>
              <a:t>Learning </a:t>
            </a:r>
          </a:p>
          <a:p>
            <a:pPr marL="0" indent="0">
              <a:spcAft>
                <a:spcPts val="1200"/>
              </a:spcAft>
              <a:buNone/>
            </a:pPr>
            <a:endParaRPr lang="en-US" dirty="0">
              <a:solidFill>
                <a:srgbClr val="002060"/>
              </a:solidFill>
            </a:endParaRP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rgbClr val="002060"/>
                </a:solidFill>
              </a:rPr>
              <a:t>S</a:t>
            </a:r>
            <a:r>
              <a:rPr lang="en-US" dirty="0" smtClean="0">
                <a:solidFill>
                  <a:srgbClr val="002060"/>
                </a:solidFill>
              </a:rPr>
              <a:t>elect </a:t>
            </a:r>
            <a:r>
              <a:rPr lang="en-US" dirty="0">
                <a:solidFill>
                  <a:srgbClr val="002060"/>
                </a:solidFill>
              </a:rPr>
              <a:t>one </a:t>
            </a:r>
            <a:r>
              <a:rPr lang="en-US" dirty="0" smtClean="0">
                <a:solidFill>
                  <a:srgbClr val="002060"/>
                </a:solidFill>
              </a:rPr>
              <a:t>ICT change to implement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4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8515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ontent Placeholder 2"/>
          <p:cNvSpPr>
            <a:spLocks noGrp="1"/>
          </p:cNvSpPr>
          <p:nvPr>
            <p:ph sz="quarter" idx="1"/>
          </p:nvPr>
        </p:nvSpPr>
        <p:spPr>
          <a:xfrm>
            <a:off x="179512" y="1052736"/>
            <a:ext cx="8820472" cy="5256584"/>
          </a:xfrm>
        </p:spPr>
        <p:txBody>
          <a:bodyPr/>
          <a:lstStyle/>
          <a:p>
            <a:pPr lvl="1">
              <a:spcBef>
                <a:spcPts val="400"/>
              </a:spcBef>
              <a:spcAft>
                <a:spcPts val="400"/>
              </a:spcAft>
            </a:pPr>
            <a:r>
              <a:rPr lang="fr-FR" altLang="en-US" dirty="0" err="1" smtClean="0">
                <a:solidFill>
                  <a:srgbClr val="002060"/>
                </a:solidFill>
                <a:latin typeface="Arial" charset="0"/>
                <a:cs typeface="Arial" charset="0"/>
              </a:rPr>
              <a:t>Student</a:t>
            </a:r>
            <a:r>
              <a:rPr lang="fr-FR" altLang="en-US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fr-FR" altLang="en-US" dirty="0" err="1" smtClean="0">
                <a:solidFill>
                  <a:srgbClr val="002060"/>
                </a:solidFill>
                <a:latin typeface="Arial" charset="0"/>
                <a:cs typeface="Arial" charset="0"/>
              </a:rPr>
              <a:t>Demographics</a:t>
            </a:r>
            <a:endParaRPr lang="fr-FR" altLang="en-US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lvl="2">
              <a:spcBef>
                <a:spcPts val="400"/>
              </a:spcBef>
              <a:spcAft>
                <a:spcPts val="400"/>
              </a:spcAft>
            </a:pPr>
            <a:r>
              <a:rPr lang="fr-FR" altLang="en-US" sz="32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n </a:t>
            </a:r>
            <a:r>
              <a:rPr lang="fr-FR" altLang="en-US" sz="3200" dirty="0">
                <a:solidFill>
                  <a:srgbClr val="002060"/>
                </a:solidFill>
                <a:latin typeface="Arial" charset="0"/>
                <a:cs typeface="Arial" charset="0"/>
              </a:rPr>
              <a:t>= </a:t>
            </a:r>
            <a:r>
              <a:rPr lang="fr-FR" altLang="en-US" sz="32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311 </a:t>
            </a:r>
          </a:p>
          <a:p>
            <a:pPr lvl="2">
              <a:spcBef>
                <a:spcPts val="400"/>
              </a:spcBef>
              <a:spcAft>
                <a:spcPts val="400"/>
              </a:spcAft>
            </a:pPr>
            <a:r>
              <a:rPr lang="en-US" altLang="en-US" sz="32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Gender</a:t>
            </a:r>
          </a:p>
          <a:p>
            <a:pPr lvl="3">
              <a:spcAft>
                <a:spcPts val="400"/>
              </a:spcAft>
            </a:pPr>
            <a:r>
              <a:rPr lang="en-US" altLang="en-US" sz="32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F = 183 (59%)</a:t>
            </a:r>
          </a:p>
          <a:p>
            <a:pPr lvl="3">
              <a:spcAft>
                <a:spcPts val="400"/>
              </a:spcAft>
            </a:pPr>
            <a:r>
              <a:rPr lang="en-US" altLang="en-US" sz="32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M = 126 (40%)</a:t>
            </a:r>
          </a:p>
          <a:p>
            <a:pPr lvl="3">
              <a:spcAft>
                <a:spcPts val="400"/>
              </a:spcAft>
            </a:pPr>
            <a:r>
              <a:rPr lang="en-US" altLang="en-US" sz="32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Other = 2 (0.6%)</a:t>
            </a:r>
          </a:p>
          <a:p>
            <a:pPr marL="593725" lvl="2" indent="0">
              <a:spcBef>
                <a:spcPts val="400"/>
              </a:spcBef>
              <a:spcAft>
                <a:spcPts val="400"/>
              </a:spcAft>
              <a:buNone/>
            </a:pPr>
            <a:endParaRPr lang="en-US" altLang="en-US" sz="3200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lvl="2">
              <a:spcBef>
                <a:spcPts val="300"/>
              </a:spcBef>
              <a:spcAft>
                <a:spcPts val="300"/>
              </a:spcAft>
            </a:pPr>
            <a:r>
              <a:rPr lang="en-CA" altLang="en-US" sz="32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Born </a:t>
            </a:r>
            <a:r>
              <a:rPr lang="en-CA" altLang="en-US" sz="3200" dirty="0">
                <a:solidFill>
                  <a:srgbClr val="002060"/>
                </a:solidFill>
                <a:latin typeface="Arial" charset="0"/>
                <a:cs typeface="Arial" charset="0"/>
              </a:rPr>
              <a:t>outside of </a:t>
            </a:r>
            <a:r>
              <a:rPr lang="en-CA" altLang="en-US" sz="32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Canada</a:t>
            </a:r>
          </a:p>
          <a:p>
            <a:pPr lvl="3">
              <a:spcBef>
                <a:spcPts val="300"/>
              </a:spcBef>
              <a:spcAft>
                <a:spcPts val="300"/>
              </a:spcAft>
            </a:pPr>
            <a:r>
              <a:rPr lang="en-CA" altLang="en-US" sz="32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n </a:t>
            </a:r>
            <a:r>
              <a:rPr lang="en-CA" altLang="en-US" sz="3200" dirty="0">
                <a:solidFill>
                  <a:srgbClr val="002060"/>
                </a:solidFill>
                <a:latin typeface="Arial" charset="0"/>
                <a:cs typeface="Arial" charset="0"/>
              </a:rPr>
              <a:t>= </a:t>
            </a:r>
            <a:r>
              <a:rPr lang="en-CA" altLang="en-US" sz="32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95 (30.5</a:t>
            </a:r>
            <a:r>
              <a:rPr lang="en-CA" altLang="en-US" sz="3200" dirty="0">
                <a:solidFill>
                  <a:srgbClr val="002060"/>
                </a:solidFill>
                <a:latin typeface="Arial" charset="0"/>
                <a:cs typeface="Arial" charset="0"/>
              </a:rPr>
              <a:t>%)</a:t>
            </a:r>
          </a:p>
          <a:p>
            <a:pPr marL="274637" lvl="1" indent="0">
              <a:spcBef>
                <a:spcPts val="300"/>
              </a:spcBef>
              <a:spcAft>
                <a:spcPts val="300"/>
              </a:spcAft>
              <a:buNone/>
            </a:pPr>
            <a:endParaRPr lang="en-US" altLang="en-US" sz="2600" dirty="0" smtClean="0"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en-US" altLang="en-US" sz="3200" noProof="0" dirty="0" smtClean="0">
              <a:latin typeface="Arial" charset="0"/>
              <a:cs typeface="Arial" charset="0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F8F8B03-436C-4694-876F-0660F5DD90A0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5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302625" cy="684213"/>
          </a:xfrm>
        </p:spPr>
        <p:txBody>
          <a:bodyPr/>
          <a:lstStyle/>
          <a:p>
            <a:pPr>
              <a:defRPr/>
            </a:pPr>
            <a:r>
              <a:rPr lang="en-US" altLang="en-US" sz="3800" dirty="0" smtClean="0">
                <a:effectLst/>
              </a:rPr>
              <a:t> About the Research</a:t>
            </a:r>
            <a:endParaRPr lang="en-US" sz="3800" noProof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7255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Making the Survey UD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Online study</a:t>
            </a:r>
          </a:p>
          <a:p>
            <a:pPr marL="0" indent="0">
              <a:buNone/>
            </a:pPr>
            <a:endParaRPr lang="en-US" dirty="0" smtClean="0">
              <a:solidFill>
                <a:srgbClr val="002060"/>
              </a:solidFill>
            </a:endParaRPr>
          </a:p>
          <a:p>
            <a:r>
              <a:rPr lang="en-US" dirty="0" smtClean="0">
                <a:solidFill>
                  <a:srgbClr val="002060"/>
                </a:solidFill>
              </a:rPr>
              <a:t>Accessible </a:t>
            </a:r>
            <a:r>
              <a:rPr lang="en-US" dirty="0">
                <a:solidFill>
                  <a:srgbClr val="002060"/>
                </a:solidFill>
              </a:rPr>
              <a:t>in alternative </a:t>
            </a:r>
            <a:r>
              <a:rPr lang="en-US" dirty="0" smtClean="0">
                <a:solidFill>
                  <a:srgbClr val="002060"/>
                </a:solidFill>
              </a:rPr>
              <a:t>formats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</a:rPr>
              <a:t>E.g., text-to-speech, </a:t>
            </a:r>
            <a:r>
              <a:rPr lang="en-US" dirty="0">
                <a:solidFill>
                  <a:srgbClr val="002060"/>
                </a:solidFill>
              </a:rPr>
              <a:t>large </a:t>
            </a:r>
            <a:r>
              <a:rPr lang="en-US" dirty="0" smtClean="0">
                <a:solidFill>
                  <a:srgbClr val="002060"/>
                </a:solidFill>
              </a:rPr>
              <a:t>font</a:t>
            </a:r>
          </a:p>
          <a:p>
            <a:pPr marL="274637" lvl="1" indent="0">
              <a:buNone/>
            </a:pPr>
            <a:endParaRPr lang="en-US" dirty="0">
              <a:solidFill>
                <a:srgbClr val="002060"/>
              </a:solidFill>
            </a:endParaRPr>
          </a:p>
          <a:p>
            <a:r>
              <a:rPr lang="en-US" dirty="0" smtClean="0">
                <a:solidFill>
                  <a:srgbClr val="002060"/>
                </a:solidFill>
              </a:rPr>
              <a:t>Simple language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6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60045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791815"/>
          </a:xfrm>
        </p:spPr>
        <p:txBody>
          <a:bodyPr/>
          <a:lstStyle/>
          <a:p>
            <a:pPr>
              <a:defRPr/>
            </a:pPr>
            <a:r>
              <a:rPr lang="en-US" sz="3800" noProof="0" dirty="0" smtClean="0">
                <a:effectLst/>
              </a:rPr>
              <a:t> Research Questions</a:t>
            </a:r>
            <a:endParaRPr lang="en-US" sz="3800" noProof="0" dirty="0">
              <a:effectLst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277392"/>
            <a:ext cx="8229600" cy="4887912"/>
          </a:xfrm>
        </p:spPr>
        <p:txBody>
          <a:bodyPr/>
          <a:lstStyle/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altLang="en-US" sz="3400" noProof="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Do you like courses where your teachers use technology?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altLang="en-US" sz="3400" dirty="0">
                <a:solidFill>
                  <a:srgbClr val="002060"/>
                </a:solidFill>
                <a:latin typeface="Arial" charset="0"/>
                <a:cs typeface="Arial" charset="0"/>
              </a:rPr>
              <a:t>Do you like </a:t>
            </a:r>
            <a:r>
              <a:rPr lang="en-US" sz="3400" dirty="0">
                <a:solidFill>
                  <a:srgbClr val="002060"/>
                </a:solidFill>
              </a:rPr>
              <a:t>courses where </a:t>
            </a:r>
            <a:r>
              <a:rPr lang="en-US" sz="3400" dirty="0" smtClean="0">
                <a:solidFill>
                  <a:srgbClr val="002060"/>
                </a:solidFill>
              </a:rPr>
              <a:t>your teachers allow you to use your personal technologies in class?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3400" dirty="0" smtClean="0">
                <a:solidFill>
                  <a:srgbClr val="002060"/>
                </a:solidFill>
              </a:rPr>
              <a:t>Do your teachers </a:t>
            </a:r>
            <a:r>
              <a:rPr lang="en-US" sz="3400" dirty="0">
                <a:solidFill>
                  <a:srgbClr val="002060"/>
                </a:solidFill>
              </a:rPr>
              <a:t>allow you to use your personal technologies in class?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endParaRPr lang="en-US" sz="3400" dirty="0"/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endParaRPr lang="en-US" altLang="en-US" sz="3400" noProof="0" dirty="0" smtClean="0">
              <a:latin typeface="Arial" charset="0"/>
              <a:cs typeface="Arial" charset="0"/>
            </a:endParaRPr>
          </a:p>
          <a:p>
            <a:pPr marL="274637" lvl="1" indent="0">
              <a:spcAft>
                <a:spcPts val="1200"/>
              </a:spcAft>
              <a:buNone/>
            </a:pPr>
            <a:endParaRPr lang="en-US" altLang="en-US" noProof="0" dirty="0" smtClean="0">
              <a:latin typeface="Arial" charset="0"/>
              <a:cs typeface="Arial" charset="0"/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408EF413-0464-4DB6-845E-F8EA4CE4EE52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7</a:t>
            </a:fld>
            <a:endParaRPr lang="fr-FR" altLang="fr-FR" sz="1400" dirty="0" smtClean="0">
              <a:solidFill>
                <a:srgbClr val="0033CC"/>
              </a:solidFill>
              <a:latin typeface="Arial" charset="0"/>
            </a:endParaRPr>
          </a:p>
        </p:txBody>
      </p:sp>
      <p:pic>
        <p:nvPicPr>
          <p:cNvPr id="21506" name="Picture 2" descr="Figure leaning on a question mark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556792"/>
            <a:ext cx="1219083" cy="1149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142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791815"/>
          </a:xfrm>
        </p:spPr>
        <p:txBody>
          <a:bodyPr/>
          <a:lstStyle/>
          <a:p>
            <a:pPr>
              <a:defRPr/>
            </a:pPr>
            <a:r>
              <a:rPr lang="en-US" noProof="0" dirty="0" smtClean="0">
                <a:effectLst/>
              </a:rPr>
              <a:t> </a:t>
            </a:r>
            <a:r>
              <a:rPr lang="en-US" sz="3800" noProof="0" dirty="0" smtClean="0">
                <a:effectLst/>
              </a:rPr>
              <a:t>Research Questions (cont’d)</a:t>
            </a:r>
            <a:endParaRPr lang="en-US" sz="3800" noProof="0" dirty="0">
              <a:effectLst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277392"/>
            <a:ext cx="8229600" cy="4887912"/>
          </a:xfrm>
        </p:spPr>
        <p:txBody>
          <a:bodyPr/>
          <a:lstStyle/>
          <a:p>
            <a:pPr marL="514350" indent="-514350">
              <a:spcAft>
                <a:spcPts val="1200"/>
              </a:spcAft>
              <a:buFont typeface="+mj-lt"/>
              <a:buAutoNum type="arabicPeriod" startAt="4"/>
            </a:pPr>
            <a:r>
              <a:rPr lang="en-US" altLang="en-US" sz="34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What </a:t>
            </a:r>
            <a:r>
              <a:rPr lang="en-US" altLang="en-US" sz="3400" dirty="0">
                <a:solidFill>
                  <a:srgbClr val="002060"/>
                </a:solidFill>
                <a:latin typeface="Arial" charset="0"/>
                <a:cs typeface="Arial" charset="0"/>
              </a:rPr>
              <a:t>technologies have your teachers used in class?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 startAt="4"/>
            </a:pPr>
            <a:r>
              <a:rPr lang="en-US" altLang="en-US" sz="3400" dirty="0">
                <a:solidFill>
                  <a:srgbClr val="002060"/>
                </a:solidFill>
                <a:latin typeface="Arial" charset="0"/>
                <a:cs typeface="Arial" charset="0"/>
              </a:rPr>
              <a:t>Which of these technologies worked well for you?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 startAt="4"/>
            </a:pPr>
            <a:r>
              <a:rPr lang="en-US" altLang="en-US" sz="3400" dirty="0">
                <a:solidFill>
                  <a:srgbClr val="002060"/>
                </a:solidFill>
                <a:latin typeface="Arial" charset="0"/>
                <a:cs typeface="Arial" charset="0"/>
              </a:rPr>
              <a:t>Which of these technologies did not work well for you</a:t>
            </a:r>
            <a:r>
              <a:rPr lang="en-US" altLang="en-US" sz="3400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?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 startAt="4"/>
            </a:pPr>
            <a:r>
              <a:rPr lang="en-US" altLang="en-US" sz="3400" dirty="0">
                <a:solidFill>
                  <a:srgbClr val="002060"/>
                </a:solidFill>
                <a:latin typeface="Arial" charset="0"/>
                <a:cs typeface="Arial" charset="0"/>
              </a:rPr>
              <a:t>Students’ suggestions for teachers use of technology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 startAt="4"/>
            </a:pPr>
            <a:endParaRPr lang="en-US" sz="3400" dirty="0" smtClean="0"/>
          </a:p>
          <a:p>
            <a:pPr>
              <a:spcAft>
                <a:spcPts val="1200"/>
              </a:spcAft>
            </a:pPr>
            <a:endParaRPr lang="en-US" altLang="en-US" sz="3400" noProof="0" dirty="0" smtClean="0">
              <a:latin typeface="Arial" charset="0"/>
              <a:cs typeface="Arial" charset="0"/>
            </a:endParaRPr>
          </a:p>
          <a:p>
            <a:pPr marL="274637" lvl="1" indent="0">
              <a:spcAft>
                <a:spcPts val="1200"/>
              </a:spcAft>
              <a:buNone/>
            </a:pPr>
            <a:endParaRPr lang="en-US" altLang="en-US" noProof="0" dirty="0" smtClean="0">
              <a:latin typeface="Arial" charset="0"/>
              <a:cs typeface="Arial" charset="0"/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408EF413-0464-4DB6-845E-F8EA4CE4EE52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8</a:t>
            </a:fld>
            <a:endParaRPr lang="fr-FR" altLang="fr-FR" sz="1400" dirty="0" smtClean="0">
              <a:solidFill>
                <a:srgbClr val="0033CC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10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/>
          <a:lstStyle/>
          <a:p>
            <a:r>
              <a:rPr lang="fr-CA" dirty="0" smtClean="0"/>
              <a:t>No </a:t>
            </a:r>
            <a:r>
              <a:rPr lang="fr-CA" dirty="0" err="1" smtClean="0"/>
              <a:t>Significant</a:t>
            </a:r>
            <a:r>
              <a:rPr lang="fr-CA" dirty="0" smtClean="0"/>
              <a:t> </a:t>
            </a:r>
            <a:r>
              <a:rPr lang="fr-CA" dirty="0" err="1" smtClean="0"/>
              <a:t>Differences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CA" dirty="0" smtClean="0">
                <a:solidFill>
                  <a:srgbClr val="002060"/>
                </a:solidFill>
              </a:rPr>
              <a:t>Born </a:t>
            </a:r>
            <a:r>
              <a:rPr lang="fr-CA" dirty="0" err="1" smtClean="0">
                <a:solidFill>
                  <a:srgbClr val="002060"/>
                </a:solidFill>
              </a:rPr>
              <a:t>outside</a:t>
            </a:r>
            <a:r>
              <a:rPr lang="fr-CA" dirty="0" smtClean="0">
                <a:solidFill>
                  <a:srgbClr val="002060"/>
                </a:solidFill>
              </a:rPr>
              <a:t> of Canada</a:t>
            </a:r>
          </a:p>
          <a:p>
            <a:pPr marL="0" indent="0">
              <a:buNone/>
            </a:pPr>
            <a:endParaRPr lang="fr-CA" dirty="0" smtClean="0">
              <a:solidFill>
                <a:srgbClr val="002060"/>
              </a:solidFill>
            </a:endParaRPr>
          </a:p>
          <a:p>
            <a:r>
              <a:rPr lang="fr-CA" dirty="0" err="1" smtClean="0">
                <a:solidFill>
                  <a:srgbClr val="002060"/>
                </a:solidFill>
              </a:rPr>
              <a:t>Gender</a:t>
            </a:r>
            <a:endParaRPr lang="fr-CA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fr-CA" dirty="0" smtClean="0">
              <a:solidFill>
                <a:srgbClr val="002060"/>
              </a:solidFill>
            </a:endParaRPr>
          </a:p>
          <a:p>
            <a:r>
              <a:rPr lang="fr-CA" dirty="0" err="1" smtClean="0">
                <a:solidFill>
                  <a:srgbClr val="002060"/>
                </a:solidFill>
              </a:rPr>
              <a:t>Language</a:t>
            </a:r>
            <a:r>
              <a:rPr lang="fr-CA" dirty="0" smtClean="0">
                <a:solidFill>
                  <a:srgbClr val="002060"/>
                </a:solidFill>
              </a:rPr>
              <a:t> of instruction</a:t>
            </a:r>
          </a:p>
          <a:p>
            <a:pPr marL="0" indent="0">
              <a:buNone/>
            </a:pPr>
            <a:endParaRPr lang="fr-CA" dirty="0" smtClean="0">
              <a:solidFill>
                <a:srgbClr val="002060"/>
              </a:solidFill>
            </a:endParaRPr>
          </a:p>
          <a:p>
            <a:r>
              <a:rPr lang="fr-CA" dirty="0" err="1" smtClean="0">
                <a:solidFill>
                  <a:srgbClr val="002060"/>
                </a:solidFill>
              </a:rPr>
              <a:t>Disability</a:t>
            </a:r>
            <a:endParaRPr lang="fr-CA" dirty="0" smtClean="0">
              <a:solidFill>
                <a:srgbClr val="00206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9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41419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8089</TotalTime>
  <Words>603</Words>
  <Application>Microsoft Office PowerPoint</Application>
  <PresentationFormat>On-screen Show (4:3)</PresentationFormat>
  <Paragraphs>207</Paragraphs>
  <Slides>23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Origine</vt:lpstr>
      <vt:lpstr>Connecting the Dots: How Student Data on Their Use of ICTs Fits into a UDL Framework</vt:lpstr>
      <vt:lpstr>Connecting the Dots: How Student Data on Their Use of ICTs Fits into a UDL Framework </vt:lpstr>
      <vt:lpstr>Presenter</vt:lpstr>
      <vt:lpstr>Learning Objectives</vt:lpstr>
      <vt:lpstr> About the Research</vt:lpstr>
      <vt:lpstr>Making the Survey UD</vt:lpstr>
      <vt:lpstr> Research Questions</vt:lpstr>
      <vt:lpstr> Research Questions (cont’d)</vt:lpstr>
      <vt:lpstr>No Significant Differences</vt:lpstr>
      <vt:lpstr>Connecting the Dots</vt:lpstr>
      <vt:lpstr>I Like Courses Where  Teachers Use Technology</vt:lpstr>
      <vt:lpstr>Use of Personal Technology in Class</vt:lpstr>
      <vt:lpstr>ICTs Frequently Used by Teachers</vt:lpstr>
      <vt:lpstr>Technologies Frequently Used by Teachers (cont’d) – Rank Order</vt:lpstr>
      <vt:lpstr>What Worked Well</vt:lpstr>
      <vt:lpstr>What Did Not Work Well</vt:lpstr>
      <vt:lpstr>Connecting the Dots</vt:lpstr>
      <vt:lpstr>Tips</vt:lpstr>
      <vt:lpstr>Presentation Software </vt:lpstr>
      <vt:lpstr>Communication</vt:lpstr>
      <vt:lpstr>Teaching Technology</vt:lpstr>
      <vt:lpstr>Online Textbooks / Group Work</vt:lpstr>
      <vt:lpstr>PowerPoint Presentation</vt:lpstr>
    </vt:vector>
  </TitlesOfParts>
  <Company>TRADINTEK - Services linguistiques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TRA6053 - Méthodologie et outils de la localisation II</dc:title>
  <dc:creator>Christian Mayer</dc:creator>
  <cp:lastModifiedBy>Admin</cp:lastModifiedBy>
  <cp:revision>714</cp:revision>
  <cp:lastPrinted>2015-10-13T20:22:21Z</cp:lastPrinted>
  <dcterms:created xsi:type="dcterms:W3CDTF">2002-08-29T15:31:57Z</dcterms:created>
  <dcterms:modified xsi:type="dcterms:W3CDTF">2016-02-09T18:27:12Z</dcterms:modified>
</cp:coreProperties>
</file>