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0.jpg" ContentType="image/jpeg"/>
  <Override PartName="/ppt/media/image11.jpg" ContentType="image/jpeg"/>
  <Override PartName="/ppt/media/image12.jpg" ContentType="image/jpeg"/>
  <Override PartName="/ppt/media/image16.jpg" ContentType="image/jpeg"/>
  <Override PartName="/ppt/media/image17.jpg" ContentType="image/jpeg"/>
  <Override PartName="/ppt/notesSlides/notesSlide3.xml" ContentType="application/vnd.openxmlformats-officedocument.presentationml.notesSlide+xml"/>
  <Override PartName="/ppt/media/image20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27.jpg" ContentType="image/jpeg"/>
  <Override PartName="/ppt/media/image28.jpg" ContentType="image/jpeg"/>
  <Override PartName="/ppt/media/image29.jpg" ContentType="image/jpeg"/>
  <Override PartName="/ppt/media/image30.jpg" ContentType="image/jpeg"/>
  <Override PartName="/ppt/notesSlides/notesSlide7.xml" ContentType="application/vnd.openxmlformats-officedocument.presentationml.notesSlide+xml"/>
  <Override PartName="/ppt/media/image31.jpg" ContentType="image/jpeg"/>
  <Override PartName="/ppt/media/image32.jpg" ContentType="image/jpeg"/>
  <Override PartName="/ppt/media/image33.jpg" ContentType="image/jpeg"/>
  <Override PartName="/ppt/notesSlides/notesSlide8.xml" ContentType="application/vnd.openxmlformats-officedocument.presentationml.notesSlide+xml"/>
  <Override PartName="/ppt/media/image35.jpg" ContentType="image/jpeg"/>
  <Override PartName="/ppt/notesSlides/notesSlide9.xml" ContentType="application/vnd.openxmlformats-officedocument.presentationml.notesSlide+xml"/>
  <Override PartName="/ppt/media/image38.jpg" ContentType="image/jpeg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5"/>
  </p:notesMasterIdLst>
  <p:sldIdLst>
    <p:sldId id="289" r:id="rId3"/>
    <p:sldId id="429" r:id="rId4"/>
    <p:sldId id="430" r:id="rId5"/>
    <p:sldId id="431" r:id="rId6"/>
    <p:sldId id="432" r:id="rId7"/>
    <p:sldId id="433" r:id="rId8"/>
    <p:sldId id="434" r:id="rId9"/>
    <p:sldId id="435" r:id="rId10"/>
    <p:sldId id="436" r:id="rId11"/>
    <p:sldId id="437" r:id="rId12"/>
    <p:sldId id="438" r:id="rId13"/>
    <p:sldId id="439" r:id="rId14"/>
    <p:sldId id="440" r:id="rId15"/>
    <p:sldId id="441" r:id="rId16"/>
    <p:sldId id="442" r:id="rId17"/>
    <p:sldId id="443" r:id="rId18"/>
    <p:sldId id="444" r:id="rId19"/>
    <p:sldId id="445" r:id="rId20"/>
    <p:sldId id="446" r:id="rId21"/>
    <p:sldId id="447" r:id="rId22"/>
    <p:sldId id="448" r:id="rId23"/>
    <p:sldId id="449" r:id="rId24"/>
    <p:sldId id="450" r:id="rId25"/>
    <p:sldId id="451" r:id="rId26"/>
    <p:sldId id="452" r:id="rId27"/>
    <p:sldId id="453" r:id="rId28"/>
    <p:sldId id="454" r:id="rId29"/>
    <p:sldId id="455" r:id="rId30"/>
    <p:sldId id="456" r:id="rId31"/>
    <p:sldId id="457" r:id="rId32"/>
    <p:sldId id="458" r:id="rId33"/>
    <p:sldId id="45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ptech Research Network" initials="ARN" lastIdx="1" clrIdx="0">
    <p:extLst>
      <p:ext uri="{19B8F6BF-5375-455C-9EA6-DF929625EA0E}">
        <p15:presenceInfo xmlns:p15="http://schemas.microsoft.com/office/powerpoint/2012/main" userId="1d07d7e648b1b8db" providerId="Windows Live"/>
      </p:ext>
    </p:extLst>
  </p:cmAuthor>
  <p:cmAuthor id="2" name="Catherine S. Fichten, Dr." initials="CSFD" lastIdx="1" clrIdx="1">
    <p:extLst>
      <p:ext uri="{19B8F6BF-5375-455C-9EA6-DF929625EA0E}">
        <p15:presenceInfo xmlns:p15="http://schemas.microsoft.com/office/powerpoint/2012/main" userId="Catherine S. Fichten, Dr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8B803-14AA-475C-AEE3-D5B4F8751777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B8447-BAFC-4822-AB3A-2F4AD98915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9763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351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065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E11B2A-79D8-40AD-8B99-E814011614A2}" type="slidenum">
              <a:rPr kumimoji="0" lang="en-CA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608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05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878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599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756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65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959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There were many!  We wanted to find out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05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A8EB8-BAA4-416F-8F1A-228603AF19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FB4A7E-0C60-4777-9D4B-311DB241D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C952F-DB1A-47F6-A3DC-2AB7E904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1C30F-FD14-4B61-A6E3-441678696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204F5-2DC1-4563-917A-17A727CA4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7322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F822C-F74C-42B7-A280-9044BAD2C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3D74D-FF08-446D-8410-59E75F8B3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6A0F4-DCC6-40F4-803E-2E34F5988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35EEF-7D0B-472D-96DA-A9553C873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BBCB0-F319-4637-8683-553289D8C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499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5BF200-B0C6-460D-9A15-F58AE30CC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DFC8-F4F4-4044-B17E-D0E0AF5FA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76A6A-F294-46DA-A909-3D5B5EED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9FC45-BF5E-45CB-BBFC-1C4CE1FAB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34A9-5DA3-4BF0-984C-44EC2515C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8337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7919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1FA1C-9507-441A-BCDC-6606ACB0E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6F5C0-4728-473C-9723-6EA4D32C7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87630-6F7E-40F3-A38B-BBB7773EA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81803-480C-4CCB-97F0-7E421AE3C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DD809-3DB1-4670-A669-7091A0907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007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4C9C8-8509-4F04-8DD6-883990C9D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CEBB0-38B3-4EB4-B6C0-7381E5537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981CB-9A18-4C3D-A052-EAF2E794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8CE8D-655C-4F72-8BD6-C262FC480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5AAE7-B863-4FF3-AAC8-DBAB2A050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135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5161D-7265-4D6E-8E77-DACA5911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1A298-CCF5-4D2C-88AB-6AF1F92FAB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1B13A-A5D2-4DF4-ABA6-D983A2BB4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2A98E5-0C46-40D7-A8C7-2E586C1AA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9353D7-83C1-457D-A73E-7C30EA7C6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2ED5E-C4EF-41C2-8FE4-4453BB958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093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68741-3AC6-4AAA-9844-A754DBB96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4AAAF-D8F3-4671-ABC9-F15C42FA9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AFCD15-C12A-4015-A5EC-D4AAE4925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46A770-0482-4BE5-A91C-AB5D445E5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B7AA1D-296A-4F3F-8BA1-83BBB72D9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4C099D-F136-4ECE-8AEF-483B2A39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107FCF-5BC3-49BF-BA01-D9A39831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F74050-758D-4DA4-9928-22994BC2B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4753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A9060-3B26-4284-A816-90EE5B772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6A876C-F6A6-4C46-86B3-4E198BA84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A2DECE-3A8A-4734-902F-2B615A5C0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A0334D-237D-47F4-A71B-834323B42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02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9206D9-8C33-4AEC-AE35-7AA15410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C8073C-4598-42E3-B428-59F0A7B4F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2D031-790E-4C02-B426-D1EF469C5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2196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416C1-8E94-417A-B951-335A91CDB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FCD20-0083-4240-B072-E97F76F46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0B45BE-E7EB-40ED-A746-8CBD9191F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EA359-CC42-4413-9D10-EDA3C503A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A6FAC-67EC-4C4C-8325-D1A5396F2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EF9BCA-ECB6-4862-BCDF-1E53A299C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608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EEB41-0A01-44AC-965B-98E3CE34E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E3F05B-ED7A-4B75-A8EA-5D43ABC774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87B21-D1E2-40EC-ADE2-67CA10164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B3A17-B349-4A2B-8199-0BD357B6E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0061F9-C471-44D6-9E94-51DD3F276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D50083-9626-4A9E-8782-B2199D71D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3956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5A63E3-F6AF-4CD2-975C-2F414B0AA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373C3-E1AE-4DE2-9521-4D7A7FD69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815BD-302A-464E-87A3-86A7762BF8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B86B7-3EBA-4F02-8EE3-B9E43F4B25B9}" type="datetimeFigureOut">
              <a:rPr lang="en-CA" smtClean="0"/>
              <a:t>2022-03-22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286B6-EA1E-4625-B362-481EB3EB4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48C8B-DC88-4A25-BF43-C3519825C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978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61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eg"/><Relationship Id="rId4" Type="http://schemas.openxmlformats.org/officeDocument/2006/relationships/image" Target="../media/image35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www.youtube.com/watch?v=KHuK8bHQUXY&amp;t=665s" TargetMode="Externa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jpeg"/><Relationship Id="rId4" Type="http://schemas.openxmlformats.org/officeDocument/2006/relationships/hyperlink" Target="mailto:rosie.arcuri@mail.mcgill.ca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mozilla.org/en-US/kb/tips-assessing-safety-extension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chrome.google.com/webstore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3400" y="2721915"/>
            <a:ext cx="11125200" cy="2877711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52095" marR="5080" lvl="0" indent="-3810" algn="ctr">
              <a:lnSpc>
                <a:spcPts val="4000"/>
              </a:lnSpc>
              <a:spcBef>
                <a:spcPts val="500"/>
              </a:spcBef>
              <a:defRPr/>
            </a:pPr>
            <a:r>
              <a:rPr lang="en-US" sz="3200" spc="-5" dirty="0">
                <a:solidFill>
                  <a:srgbClr val="0033CC"/>
                </a:solidFill>
                <a:latin typeface="Arial"/>
                <a:cs typeface="Arial"/>
              </a:rPr>
              <a:t>Rosie Arcuri, Christine Vo, Catherine Fichten, Mary Jorgensen, Maegan Harvison and  Abi Vasseur, </a:t>
            </a:r>
            <a:endParaRPr lang="en-US" sz="3200" spc="-5" dirty="0">
              <a:solidFill>
                <a:srgbClr val="0033CC"/>
              </a:solidFill>
              <a:latin typeface="Arial"/>
              <a:cs typeface="Arial"/>
              <a:hlinkClick r:id="rId3"/>
            </a:endParaRPr>
          </a:p>
          <a:p>
            <a:pPr marL="252095" marR="5080" lvl="0" indent="-3810" algn="ctr" defTabSz="914400" rtl="0" eaLnBrk="1" fontAlgn="auto" latinLnBrk="0" hangingPunct="1">
              <a:lnSpc>
                <a:spcPts val="4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sng" strike="noStrike" kern="1200" cap="none" spc="-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>
                  <a:solidFill>
                    <a:srgbClr val="0000CC"/>
                  </a:solidFill>
                </a:uFill>
                <a:latin typeface="Arial"/>
                <a:ea typeface="+mn-ea"/>
                <a:cs typeface="Arial"/>
                <a:hlinkClick r:id="rId3"/>
              </a:rPr>
              <a:t>Adaptech Research</a:t>
            </a:r>
            <a:r>
              <a:rPr kumimoji="0" sz="3200" b="0" i="0" u="sng" strike="noStrike" kern="1200" cap="none" spc="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>
                  <a:solidFill>
                    <a:srgbClr val="0000CC"/>
                  </a:solidFill>
                </a:uFill>
                <a:latin typeface="Arial"/>
                <a:ea typeface="+mn-ea"/>
                <a:cs typeface="Arial"/>
                <a:hlinkClick r:id="rId3"/>
              </a:rPr>
              <a:t> </a:t>
            </a:r>
            <a:r>
              <a:rPr kumimoji="0" sz="3200" b="0" i="0" u="sng" strike="noStrike" kern="1200" cap="none" spc="-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>
                  <a:solidFill>
                    <a:srgbClr val="0000CC"/>
                  </a:solidFill>
                </a:uFill>
                <a:latin typeface="Arial"/>
                <a:ea typeface="+mn-ea"/>
                <a:cs typeface="Arial"/>
                <a:hlinkClick r:id="rId3"/>
              </a:rPr>
              <a:t>Network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381635" lvl="0" indent="0" algn="ctr" defTabSz="9144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600" b="0" i="0" u="none" strike="noStrike" kern="1200" cap="none" spc="-5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CSUN Assistive Technology Conference</a:t>
            </a:r>
            <a:endParaRPr kumimoji="0" lang="en-CA" sz="2600" b="0" i="0" u="none" strike="noStrike" kern="1200" cap="none" spc="35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381635" lvl="0" indent="0" algn="ctr" defTabSz="9144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600" b="0" i="0" u="none" strike="noStrike" kern="1200" cap="none" spc="35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March 15, 2022</a:t>
            </a:r>
            <a:endParaRPr kumimoji="0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 descr="Decorative."/>
          <p:cNvSpPr/>
          <p:nvPr/>
        </p:nvSpPr>
        <p:spPr>
          <a:xfrm>
            <a:off x="1981200" y="2709891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pic>
        <p:nvPicPr>
          <p:cNvPr id="5" name="object 5" descr="Decorative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72278" y="5844152"/>
            <a:ext cx="996696" cy="347472"/>
          </a:xfrm>
          <a:prstGeom prst="rect">
            <a:avLst/>
          </a:prstGeom>
        </p:spPr>
      </p:pic>
      <p:pic>
        <p:nvPicPr>
          <p:cNvPr id="6" name="object 6" descr="Decorative. 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20672" y="5701658"/>
            <a:ext cx="630935" cy="632460"/>
          </a:xfrm>
          <a:prstGeom prst="rect">
            <a:avLst/>
          </a:prstGeom>
        </p:spPr>
      </p:pic>
      <p:pic>
        <p:nvPicPr>
          <p:cNvPr id="7" name="object 7" descr="Decorative.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89645" y="5819006"/>
            <a:ext cx="1281683" cy="397764"/>
          </a:xfrm>
          <a:prstGeom prst="rect">
            <a:avLst/>
          </a:prstGeom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7DCE2240-CBC2-4AF8-A468-978B39199E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018" y="742281"/>
            <a:ext cx="11407775" cy="1780481"/>
          </a:xfrm>
          <a:prstGeom prst="rect">
            <a:avLst/>
          </a:prstGeom>
          <a:solidFill>
            <a:srgbClr val="FBFB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11071" rIns="0" bIns="21107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pc="-5" dirty="0">
                <a:solidFill>
                  <a:srgbClr val="0033CC"/>
                </a:solidFill>
                <a:latin typeface="Arial"/>
                <a:ea typeface="+mn-ea"/>
                <a:cs typeface="Arial"/>
              </a:rPr>
              <a:t>The Use of Browser Extensions as AT: </a:t>
            </a:r>
            <a:br>
              <a:rPr lang="en-US" altLang="en-US" spc="-5" dirty="0">
                <a:solidFill>
                  <a:srgbClr val="0033CC"/>
                </a:solidFill>
                <a:latin typeface="Arial"/>
                <a:ea typeface="+mn-ea"/>
                <a:cs typeface="Arial"/>
              </a:rPr>
            </a:br>
            <a:r>
              <a:rPr lang="en-US" altLang="en-US" spc="-5" dirty="0">
                <a:solidFill>
                  <a:srgbClr val="0033CC"/>
                </a:solidFill>
                <a:latin typeface="Arial"/>
                <a:ea typeface="+mn-ea"/>
                <a:cs typeface="Arial"/>
              </a:rPr>
              <a:t>Are We There Yet?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13D522-C692-428B-AFD9-21091079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1</a:t>
            </a:fld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203200" y="203200"/>
            <a:ext cx="1168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Arcuri, R., Vo, C., Fichten, C., Jorgensen, M., Harvison, M., &amp; </a:t>
            </a:r>
            <a:r>
              <a:rPr lang="en-CA" dirty="0" err="1" smtClean="0"/>
              <a:t>Vasseur</a:t>
            </a:r>
            <a:r>
              <a:rPr lang="en-CA" dirty="0" smtClean="0"/>
              <a:t>, A. (2022, March 15). The use of browser extensions as AT: Are we there yet [Conference presentation]? </a:t>
            </a:r>
            <a:r>
              <a:rPr lang="en-CA" dirty="0"/>
              <a:t>37th Annual CSUN Assistive Technology </a:t>
            </a:r>
            <a:r>
              <a:rPr lang="en-CA" dirty="0" smtClean="0"/>
              <a:t>Conference, Anaheim, CA, United States.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1195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31B52-2514-45A6-87E8-CDAAD0191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680" y="335135"/>
            <a:ext cx="10978639" cy="61555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What Is Assistive Tech (AT)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9FE3A5-64CD-4D74-8A8A-5CE9F6437F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290263"/>
            <a:ext cx="9059616" cy="473796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BE31AD-F093-44ED-887A-985546DEC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006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65E27-6350-4EB0-906D-1657C5B93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5135"/>
            <a:ext cx="10820400" cy="615553"/>
          </a:xfrm>
        </p:spPr>
        <p:txBody>
          <a:bodyPr>
            <a:normAutofit fontScale="90000"/>
          </a:bodyPr>
          <a:lstStyle/>
          <a:p>
            <a:pPr algn="ctr"/>
            <a:r>
              <a:rPr lang="en-CA" spc="-10" dirty="0"/>
              <a:t>How Are Extensions Different Than AT?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469808-AE95-47E1-BA5B-9CA3E71A94BD}"/>
              </a:ext>
            </a:extLst>
          </p:cNvPr>
          <p:cNvSpPr txBox="1"/>
          <p:nvPr/>
        </p:nvSpPr>
        <p:spPr>
          <a:xfrm>
            <a:off x="609599" y="1219200"/>
            <a:ext cx="8316191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775" marR="0" lvl="0" indent="-3492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Often free or inexpensive</a:t>
            </a:r>
          </a:p>
          <a:p>
            <a:pPr marL="374400" marR="0" lvl="0" indent="-3636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Used by the general public </a:t>
            </a:r>
            <a:endParaRPr kumimoji="0" lang="en-US" sz="3600" b="0" i="0" u="none" strike="noStrike" kern="1200" cap="none" spc="-5" normalizeH="0" baseline="0" noProof="0" dirty="0">
              <a:ln>
                <a:noFill/>
              </a:ln>
              <a:solidFill>
                <a:srgbClr val="062C61"/>
              </a:solidFill>
              <a:effectLst/>
              <a:uLnTx/>
              <a:uFill>
                <a:solidFill>
                  <a:srgbClr val="0033CC"/>
                </a:solidFill>
              </a:uFill>
              <a:latin typeface="Arial"/>
              <a:ea typeface="+mn-ea"/>
              <a:cs typeface="Arial"/>
            </a:endParaRPr>
          </a:p>
          <a:p>
            <a:pPr marL="374400" marR="0" lvl="0" indent="-3636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Simple or complex</a:t>
            </a:r>
          </a:p>
          <a:p>
            <a:pPr marL="374400" marR="0" lvl="0" indent="-3636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May require many extensions to replace comprehensive AT program</a:t>
            </a:r>
          </a:p>
          <a:p>
            <a:pPr marL="374400" marR="0" lvl="0" indent="-3636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Information not always available</a:t>
            </a:r>
          </a:p>
          <a:p>
            <a:pPr marL="374400" marR="0" lvl="0" indent="-3636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Minimal training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F98F08-D114-4E42-9BFA-EF495003DF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487" y="1303681"/>
            <a:ext cx="4188841" cy="234983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B5F8C-A19B-4F1D-BBD8-AA714D39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6927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B534C-B279-484D-875E-7B32D52AC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35135"/>
            <a:ext cx="10972800" cy="635000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Comprehensive Literacy Tools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BFAEE7-99B2-40A7-AFAA-4FC2209CA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799" y="1142999"/>
            <a:ext cx="11689773" cy="2940627"/>
          </a:xfrm>
        </p:spPr>
        <p:txBody>
          <a:bodyPr/>
          <a:lstStyle/>
          <a:p>
            <a:pPr marL="374400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40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$99 annually</a:t>
            </a:r>
          </a:p>
          <a:p>
            <a:pPr marL="831600" lvl="1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36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Compared to $0-60</a:t>
            </a:r>
          </a:p>
          <a:p>
            <a:pPr marL="374400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40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Comprehensive tools</a:t>
            </a:r>
          </a:p>
          <a:p>
            <a:pPr marL="831600" lvl="1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36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Common tools found in other extensions</a:t>
            </a:r>
          </a:p>
          <a:p>
            <a:pPr marL="831600" lvl="1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36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Uncommon tools such as OCR and picture dictionaries</a:t>
            </a:r>
          </a:p>
        </p:txBody>
      </p:sp>
      <p:pic>
        <p:nvPicPr>
          <p:cNvPr id="5" name="Picture 4" descr="Decorative.">
            <a:extLst>
              <a:ext uri="{FF2B5EF4-FFF2-40B4-BE49-F238E27FC236}">
                <a16:creationId xmlns:a16="http://schemas.microsoft.com/office/drawing/2014/main" id="{870B1BC7-3BE4-4E2C-BE43-A1A94598B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1371600"/>
            <a:ext cx="1485900" cy="14859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B2212-6006-4F73-821B-78C5789CB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268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D3C71-2110-E240-B483-F254F6D6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03" y="34152"/>
            <a:ext cx="11379992" cy="942976"/>
          </a:xfrm>
        </p:spPr>
        <p:txBody>
          <a:bodyPr/>
          <a:lstStyle/>
          <a:p>
            <a:pPr algn="ctr"/>
            <a:r>
              <a:rPr lang="en-CA" dirty="0"/>
              <a:t>Comprehensive Literacy Tools - Examples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41F17-D4FF-1246-BB73-FB2710A83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356496"/>
            <a:ext cx="11921836" cy="3400931"/>
          </a:xfrm>
        </p:spPr>
        <p:txBody>
          <a:bodyPr/>
          <a:lstStyle/>
          <a:p>
            <a:pPr marL="831600" lvl="1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36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Read&amp;Write: word prediction, highlight protection, summarize text</a:t>
            </a:r>
          </a:p>
          <a:p>
            <a:pPr marL="831600" lvl="1" indent="-363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36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Helperbird: most comprehensive with content, display, navigation, and other disability specific features</a:t>
            </a:r>
          </a:p>
          <a:p>
            <a:endParaRPr lang="en-CA" dirty="0"/>
          </a:p>
        </p:txBody>
      </p:sp>
      <p:pic>
        <p:nvPicPr>
          <p:cNvPr id="4" name="Picture 3" descr="Decorative.">
            <a:extLst>
              <a:ext uri="{FF2B5EF4-FFF2-40B4-BE49-F238E27FC236}">
                <a16:creationId xmlns:a16="http://schemas.microsoft.com/office/drawing/2014/main" id="{FD60F906-6823-408A-9769-AB8D419E9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903824"/>
            <a:ext cx="5216883" cy="2073158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AE928-68F2-423B-8098-E1EBABD3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54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6B534C-B279-484D-875E-7B32D52AC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0" y="304800"/>
            <a:ext cx="8001000" cy="635000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Reading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7700" y="1447800"/>
            <a:ext cx="10896600" cy="4431983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Common features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Change text size, color, spacing and background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Text-to-speech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Removing distractions</a:t>
            </a:r>
          </a:p>
          <a:p>
            <a:pPr lvl="1" algn="l" rtl="0" fontAlgn="base">
              <a:spcBef>
                <a:spcPts val="1200"/>
              </a:spcBef>
              <a:buClr>
                <a:srgbClr val="0033CC"/>
              </a:buClr>
              <a:buSzPct val="110000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l" rtl="0" fontAlgn="base">
              <a:spcBef>
                <a:spcPts val="1200"/>
              </a:spcBef>
              <a:buClr>
                <a:srgbClr val="0033CC"/>
              </a:buClr>
              <a:buSzPct val="110000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3244199"/>
            <a:ext cx="3914775" cy="260510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F04388-7ADE-4DE0-BC0D-9DF2170CF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791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D695B-9B32-4488-B167-6039C93F8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167" y="-361056"/>
            <a:ext cx="3149665" cy="1231106"/>
          </a:xfrm>
        </p:spPr>
        <p:txBody>
          <a:bodyPr/>
          <a:lstStyle/>
          <a:p>
            <a:r>
              <a:rPr lang="en-CA" dirty="0"/>
              <a:t>Reading (2)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71500" y="1371600"/>
            <a:ext cx="11049000" cy="3477875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Extensions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Clearly Reader  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Helperbird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 err="1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PrintFriendly</a:t>
            </a: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PDF</a:t>
            </a:r>
          </a:p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endParaRPr lang="en-CA" sz="1800" kern="1200" dirty="0">
              <a:solidFill>
                <a:srgbClr val="072C6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A113B1-440C-4493-A59A-76672B9EB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4419600"/>
            <a:ext cx="1273507" cy="12735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F461E5-D5BD-4D48-8652-57A9CCC54E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419600"/>
            <a:ext cx="1219200" cy="12192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9682A-D1FA-4970-A738-0540A97C2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643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9E97A-6633-4AFB-967C-AA985B5A9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83723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Writing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97E30-8EE2-404C-AC8C-4DCF4B235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43000"/>
            <a:ext cx="10442320" cy="2554545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Spell and grammar checker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Grammarly is most common &amp; free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Microsoft editor</a:t>
            </a:r>
          </a:p>
          <a:p>
            <a:pPr marL="361942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Improve writing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 err="1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QuillBot</a:t>
            </a: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summarizing and paraphrasing</a:t>
            </a:r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095" y="4532172"/>
            <a:ext cx="1981200" cy="1483988"/>
          </a:xfrm>
          <a:prstGeom prst="rect">
            <a:avLst/>
          </a:prstGeom>
        </p:spPr>
      </p:pic>
      <p:pic>
        <p:nvPicPr>
          <p:cNvPr id="6" name="Picture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155" y="4502641"/>
            <a:ext cx="2952750" cy="154305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D6B451-4CF0-4690-8656-F0B820DA0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765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Writing (2)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8600" y="1150797"/>
            <a:ext cx="117348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Dictation – speech-to-text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Voiceln: works in most textboxes including docs, and outlook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Text-to-speech (review)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Speechify and Clearly reader stay on  the site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Read&amp;Write and Kami move to new platform, more complex but paid</a:t>
            </a:r>
          </a:p>
          <a:p>
            <a:pPr marL="327017" lvl="1" indent="0">
              <a:spcBef>
                <a:spcPts val="600"/>
              </a:spcBef>
              <a:spcAft>
                <a:spcPts val="0"/>
              </a:spcAft>
              <a:buNone/>
            </a:pPr>
            <a:endParaRPr lang="en-CA" sz="3200" dirty="0">
              <a:ea typeface="Times New Roman" panose="02020603050405020304" pitchFamily="18" charset="0"/>
            </a:endParaRP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66E4DD-FDE1-48F2-8454-10FA64120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833" y="4419747"/>
            <a:ext cx="1619250" cy="16192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2461B-EA67-400A-8FDD-03854F00B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230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49EF7-463C-461F-9D44-F7327F54D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5135"/>
            <a:ext cx="10820399" cy="635000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Writing (3)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4F3CDF-EAB0-4AE8-A03E-A503029E7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143000"/>
            <a:ext cx="10896600" cy="4231928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kern="1200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Dictionary</a:t>
            </a:r>
          </a:p>
          <a:p>
            <a:pPr marL="628635" lvl="1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defRPr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 and picture dictionary</a:t>
            </a:r>
          </a:p>
          <a:p>
            <a:pPr marL="1085835" lvl="2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defRPr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Dictionary Lookup</a:t>
            </a:r>
          </a:p>
          <a:p>
            <a:pPr marL="1085835" lvl="2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defRPr/>
            </a:pPr>
            <a:r>
              <a:rPr lang="en-CA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Read&amp;Write </a:t>
            </a:r>
          </a:p>
          <a:p>
            <a:pPr marL="171435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prediction</a:t>
            </a:r>
          </a:p>
          <a:p>
            <a:pPr marL="628635" lvl="1" indent="-354004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Read&amp;Write</a:t>
            </a:r>
            <a:endParaRPr lang="en-CA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62FFD2D-6663-437D-9C05-F60E76B8A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399" y="3200400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12B19-7F08-4F59-AC05-F9CB09948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451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6B534C-B279-484D-875E-7B32D52AC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0" y="304800"/>
            <a:ext cx="8001000" cy="635000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Note-Taking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7700" y="1447800"/>
            <a:ext cx="10896600" cy="6109365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Common features</a:t>
            </a:r>
          </a:p>
          <a:p>
            <a:pPr marL="819142" lvl="1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File management</a:t>
            </a:r>
          </a:p>
          <a:p>
            <a:pPr marL="819142" lvl="1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Notes websites</a:t>
            </a:r>
          </a:p>
          <a:p>
            <a:pPr marL="819142" lvl="1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Save screenshots</a:t>
            </a:r>
          </a:p>
          <a:p>
            <a:pPr marL="819142" lvl="1" indent="-361942" algn="l" rtl="0" fontAlgn="base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kern="1200" dirty="0">
                <a:solidFill>
                  <a:srgbClr val="072C6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Annotate on files (web, pdf, screenshots)</a:t>
            </a: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l" rtl="0" fontAlgn="base">
              <a:spcBef>
                <a:spcPts val="1200"/>
              </a:spcBef>
              <a:buClr>
                <a:srgbClr val="0033CC"/>
              </a:buClr>
              <a:buSzPct val="110000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19142" lvl="1" indent="-361942" algn="l" rtl="0" fontAlgn="base">
              <a:spcBef>
                <a:spcPts val="1200"/>
              </a:spcBef>
              <a:buClr>
                <a:srgbClr val="0033CC"/>
              </a:buClr>
              <a:buSzPct val="110000"/>
              <a:buFont typeface="Arial" charset="0"/>
              <a:buChar char="•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l" rtl="0" fontAlgn="base">
              <a:spcBef>
                <a:spcPts val="1200"/>
              </a:spcBef>
              <a:buClr>
                <a:srgbClr val="0033CC"/>
              </a:buClr>
              <a:buSzPct val="110000"/>
            </a:pPr>
            <a:endParaRPr lang="en-CA" sz="3200" kern="1200" dirty="0">
              <a:solidFill>
                <a:srgbClr val="072C6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1" y="1427480"/>
            <a:ext cx="3924300" cy="208956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EB260-BE7D-454E-85F4-C7FA53173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84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7EA1D-C199-4511-BAE2-1A49BEB6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4434" y="335135"/>
            <a:ext cx="2203132" cy="635000"/>
          </a:xfrm>
        </p:spPr>
        <p:txBody>
          <a:bodyPr>
            <a:normAutofit fontScale="90000"/>
          </a:bodyPr>
          <a:lstStyle/>
          <a:p>
            <a:r>
              <a:rPr lang="en-CA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4539D-90C3-443D-8495-EBF85F84E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700" y="1143000"/>
            <a:ext cx="10896600" cy="3631763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What are chrome extensions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How do you download chrome extensions safely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Chrome extensions for reading, writing, note taking, productivity, alternative mice/ keyboard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An alternative for assistive technology (AT)</a:t>
            </a:r>
          </a:p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CA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144BFE-A85C-4D96-8BF1-566066D1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090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Note-Taking (2)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CA" sz="3600" dirty="0">
                <a:ea typeface="Times New Roman" panose="02020603050405020304" pitchFamily="18" charset="0"/>
              </a:rPr>
              <a:t>Extensions</a:t>
            </a:r>
            <a:endParaRPr lang="en-C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3200" dirty="0">
                <a:ea typeface="Times New Roman" panose="02020603050405020304" pitchFamily="18" charset="0"/>
              </a:rPr>
              <a:t>Evernote Web Clipper – most comprehensive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3200" dirty="0">
                <a:ea typeface="Times New Roman" panose="02020603050405020304" pitchFamily="18" charset="0"/>
              </a:rPr>
              <a:t>OneNote Web - no annotations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3200" dirty="0">
                <a:ea typeface="Times New Roman" panose="02020603050405020304" pitchFamily="18" charset="0"/>
              </a:rPr>
              <a:t>Google Keep - simple but effective</a:t>
            </a: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5" name="AutoShap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489137"/>
            <a:ext cx="3157487" cy="1243591"/>
          </a:xfrm>
          <a:prstGeom prst="rect">
            <a:avLst/>
          </a:prstGeom>
        </p:spPr>
      </p:pic>
      <p:pic>
        <p:nvPicPr>
          <p:cNvPr id="7" name="Picture 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557" y="4210796"/>
            <a:ext cx="1800275" cy="1800275"/>
          </a:xfrm>
          <a:prstGeom prst="rect">
            <a:avLst/>
          </a:prstGeom>
        </p:spPr>
      </p:pic>
      <p:pic>
        <p:nvPicPr>
          <p:cNvPr id="8" name="Picture 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5539" y="4038600"/>
            <a:ext cx="1833563" cy="1833563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C5AFDF-7F6B-4F3A-8B8C-4C862A254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4358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Productivity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Organize documents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Google Keep, OneNote Web Clipper, Evernote Web Clipper all work very well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Simplified view 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Clearly Reader, Print Friendly and PDF 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27EA81-5E5C-409A-ABBA-C57DEDDB96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873" y="4569500"/>
            <a:ext cx="2518527" cy="16027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CE6EC-D483-49B7-ADFD-BB75ECEFB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061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06" y="342902"/>
            <a:ext cx="10972800" cy="68421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Productivity (2)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07800"/>
            <a:ext cx="10972800" cy="4888200"/>
          </a:xfrm>
        </p:spPr>
        <p:txBody>
          <a:bodyPr/>
          <a:lstStyle/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Timers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Marinara - simple and free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BlockSite - paid but offers series of timers</a:t>
            </a:r>
          </a:p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To do lists / project management tools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Google Keep - basic checkbox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sz="3200" dirty="0" err="1">
                <a:ea typeface="Times New Roman" panose="02020603050405020304" pitchFamily="18" charset="0"/>
              </a:rPr>
              <a:t>Todoist</a:t>
            </a: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2E49FD-F5CB-4C26-8161-06F1286797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960" y="1185900"/>
            <a:ext cx="1873440" cy="11921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8EB371-F7ED-4EEE-A9B2-407D08C782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846" y="4811706"/>
            <a:ext cx="1873440" cy="119218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5340F-3396-49A4-903D-A627095CD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658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AA1D6-E47A-48B6-9223-CC5BA2CDB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Productivity (3)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064A6-00C8-4096-B1A1-8B56BD282DB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Website blockers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BlockSite - comprehensive but paid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Leech Blocker NG - limited options but free</a:t>
            </a:r>
          </a:p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6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 management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Dualless - mimics having two screens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A05070-F8CB-4648-A2FB-2ADE2DC7A2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016" y="1201879"/>
            <a:ext cx="2048838" cy="20488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99989B-56E6-4155-9D27-E99D9CE725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324" y="3746251"/>
            <a:ext cx="2226596" cy="2048838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B11C9-2617-48C8-84B3-62FE9E954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311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Mice Alternatives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Controlling the browser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Without scrolling</a:t>
            </a:r>
          </a:p>
          <a:p>
            <a:pPr lvl="2">
              <a:spcBef>
                <a:spcPts val="1000"/>
              </a:spcBef>
              <a:spcAft>
                <a:spcPts val="0"/>
              </a:spcAft>
            </a:pPr>
            <a:r>
              <a:rPr lang="en-CA" sz="2800" dirty="0">
                <a:ea typeface="Times New Roman" panose="02020603050405020304" pitchFamily="18" charset="0"/>
              </a:rPr>
              <a:t>Caret (Google Partner) </a:t>
            </a:r>
          </a:p>
          <a:p>
            <a:pPr lvl="2">
              <a:spcBef>
                <a:spcPts val="1000"/>
              </a:spcBef>
              <a:spcAft>
                <a:spcPts val="0"/>
              </a:spcAft>
            </a:pPr>
            <a:r>
              <a:rPr lang="en-CA" sz="2800" dirty="0">
                <a:ea typeface="Times New Roman" panose="02020603050405020304" pitchFamily="18" charset="0"/>
              </a:rPr>
              <a:t>Vimium offers fully mouse less experience</a:t>
            </a:r>
            <a:endParaRPr lang="en-CA" dirty="0">
              <a:ea typeface="Times New Roman" panose="02020603050405020304" pitchFamily="18" charset="0"/>
            </a:endParaRPr>
          </a:p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CA" dirty="0">
                <a:ea typeface="Times New Roman" panose="02020603050405020304" pitchFamily="18" charset="0"/>
              </a:rPr>
              <a:t>Mouse gestures</a:t>
            </a:r>
          </a:p>
          <a:p>
            <a:pPr lvl="1">
              <a:spcBef>
                <a:spcPts val="1000"/>
              </a:spcBef>
            </a:pPr>
            <a:r>
              <a:rPr lang="en-CA" dirty="0" err="1">
                <a:ea typeface="Times New Roman" panose="02020603050405020304" pitchFamily="18" charset="0"/>
              </a:rPr>
              <a:t>CRZMouse</a:t>
            </a:r>
            <a:r>
              <a:rPr lang="en-CA" dirty="0">
                <a:ea typeface="Times New Roman" panose="02020603050405020304" pitchFamily="18" charset="0"/>
              </a:rPr>
              <a:t> effective but requires right clicking</a:t>
            </a:r>
            <a:endParaRPr lang="en-CA" dirty="0">
              <a:ea typeface="Times New Roman" panose="02020603050405020304" pitchFamily="18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54DA03-B877-4208-9A19-E374613F66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1233291"/>
            <a:ext cx="1219200" cy="121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CD9772-ED67-4381-85DD-C2D190364A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774" y="2667000"/>
            <a:ext cx="2031326" cy="12926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CEFB17-3676-484E-BEDF-BDE9D7E21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4434482"/>
            <a:ext cx="1809750" cy="1355566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853953B-DA04-4AC7-A1ED-1BF596733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35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Disability Specific: Hearing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4800" y="1150797"/>
            <a:ext cx="115824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Volume, control and captions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2800" dirty="0">
                <a:ea typeface="Times New Roman" panose="02020603050405020304" pitchFamily="18" charset="0"/>
              </a:rPr>
              <a:t>Ultimate Volume Booster 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2800" dirty="0">
                <a:ea typeface="Times New Roman" panose="02020603050405020304" pitchFamily="18" charset="0"/>
              </a:rPr>
              <a:t>Volume Master - increases volume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2800" dirty="0">
                <a:ea typeface="Times New Roman" panose="02020603050405020304" pitchFamily="18" charset="0"/>
              </a:rPr>
              <a:t>Otter.ai - caption</a:t>
            </a:r>
            <a:endParaRPr lang="en-C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A94484-8796-446C-BEA7-C2157E1F47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719084"/>
            <a:ext cx="3014521" cy="1918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886D84-AA08-4D11-9EBD-230F23BABE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646" y="3594897"/>
            <a:ext cx="2166707" cy="2166707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835E825-0ED5-4D89-8DC7-A5B0642A67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778598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D2157-D426-4B4B-968D-BAC742E5E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818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4F51D-3D1F-4CD5-918D-65598A8A4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-526257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Disability Specific: Seeing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5BB18-B068-4E61-96FC-C68A3A49F1B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3400" y="1295400"/>
            <a:ext cx="10972800" cy="4888200"/>
          </a:xfrm>
        </p:spPr>
        <p:txBody>
          <a:bodyPr/>
          <a:lstStyle/>
          <a:p>
            <a:pPr marL="361942" marR="0" lvl="0" indent="-361942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Change in display, magnification, text-to-speech (TTS) basic screen reading 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Eye-Able Accessibility assistant - most comprehensive                    TTS tool, keyboard navigation on menus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kumimoji="0" lang="en-CA" b="0" i="0" u="none" strike="noStrike" kern="1200" cap="none" spc="0" normalizeH="0" baseline="0" noProof="0" dirty="0">
                <a:ln>
                  <a:noFill/>
                </a:ln>
                <a:solidFill>
                  <a:srgbClr val="072C6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Zoom- similar to chrome zoom settings but more increments</a:t>
            </a:r>
          </a:p>
          <a:p>
            <a:pPr marL="628635" marR="0" lvl="1" indent="-354004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Char char="•"/>
              <a:tabLst/>
              <a:defRPr/>
            </a:pPr>
            <a:r>
              <a:rPr lang="en-CA" dirty="0">
                <a:ea typeface="Times New Roman" panose="02020603050405020304" pitchFamily="18" charset="0"/>
              </a:rPr>
              <a:t>Beeline Reader – Faint horizontal line helps with finding cursor and reading </a:t>
            </a:r>
            <a:endParaRPr kumimoji="0" lang="en-CA" b="0" i="0" u="none" strike="noStrike" kern="1200" cap="none" spc="0" normalizeH="0" baseline="0" noProof="0" dirty="0">
              <a:ln>
                <a:noFill/>
              </a:ln>
              <a:solidFill>
                <a:srgbClr val="072C62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  <a:defRPr/>
            </a:pPr>
            <a:endParaRPr lang="en-CA" sz="2400" dirty="0">
              <a:ea typeface="Times New Roman" panose="02020603050405020304" pitchFamily="18" charset="0"/>
            </a:endParaRPr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A968EB-87B8-4811-BAB8-39315030DB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519" y="3429000"/>
            <a:ext cx="1814372" cy="117083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A31439-20B2-4E7A-8950-37D400681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064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A3685-DCFE-40B2-A2DC-E49AC4DAF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Jaws Accessibility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F0EB0-57CD-4300-9F29-FD410D02E25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CA" dirty="0">
                <a:ea typeface="Times New Roman" panose="02020603050405020304" pitchFamily="18" charset="0"/>
              </a:rPr>
              <a:t>Theoretically accessible but practically inaccessible</a:t>
            </a:r>
          </a:p>
          <a:p>
            <a:pPr lvl="1"/>
            <a:r>
              <a:rPr lang="en-CA" dirty="0">
                <a:ea typeface="Times New Roman" panose="02020603050405020304" pitchFamily="18" charset="0"/>
              </a:rPr>
              <a:t>Extension shortcut keys incompatible</a:t>
            </a:r>
          </a:p>
          <a:p>
            <a:pPr lvl="2"/>
            <a:r>
              <a:rPr lang="en-CA" sz="3000" dirty="0">
                <a:ea typeface="Times New Roman" panose="02020603050405020304" pitchFamily="18" charset="0"/>
              </a:rPr>
              <a:t>Customization theoretically possible</a:t>
            </a:r>
          </a:p>
          <a:p>
            <a:pPr lvl="1"/>
            <a:r>
              <a:rPr lang="en-CA" dirty="0">
                <a:ea typeface="Times New Roman" panose="02020603050405020304" pitchFamily="18" charset="0"/>
              </a:rPr>
              <a:t>Extension access and privacy access inconsistent</a:t>
            </a:r>
          </a:p>
          <a:p>
            <a:pPr lvl="1"/>
            <a:r>
              <a:rPr lang="en-CA" dirty="0">
                <a:ea typeface="Times New Roman" panose="02020603050405020304" pitchFamily="18" charset="0"/>
              </a:rPr>
              <a:t>Many extensions use overlays – not accessible</a:t>
            </a:r>
          </a:p>
          <a:p>
            <a:pPr lvl="1"/>
            <a:r>
              <a:rPr lang="en-CA" dirty="0">
                <a:ea typeface="Times New Roman" panose="02020603050405020304" pitchFamily="18" charset="0"/>
              </a:rPr>
              <a:t>Nature of many extensions are inaccessible (i.e. annotation, font changes etc.</a:t>
            </a:r>
          </a:p>
          <a:p>
            <a:pPr lvl="1"/>
            <a:endParaRPr lang="en-CA" dirty="0">
              <a:ea typeface="Times New Roman" panose="02020603050405020304" pitchFamily="18" charset="0"/>
            </a:endParaRPr>
          </a:p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E7C94-9BF5-412B-90D9-BE81E3634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569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F4E0-7642-4757-AD89-CB4A4964A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Disability Specific: Dyslexia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6984-2805-4817-B8F1-3BC74D12F7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4800" y="1150797"/>
            <a:ext cx="115824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CA" sz="3600" dirty="0">
                <a:ea typeface="Times New Roman" panose="02020603050405020304" pitchFamily="18" charset="0"/>
              </a:rPr>
              <a:t>Changing font to make it easier to identify letters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CA" sz="3200" dirty="0">
                <a:ea typeface="Times New Roman" panose="02020603050405020304" pitchFamily="18" charset="0"/>
              </a:rPr>
              <a:t>OpenDyslexic - works well for web reading, generally works well on Google pages</a:t>
            </a: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endParaRPr lang="en-CA" sz="3200" dirty="0"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endParaRPr lang="en-C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74631" lvl="1" indent="0">
              <a:spcBef>
                <a:spcPts val="1200"/>
              </a:spcBef>
              <a:spcAft>
                <a:spcPts val="0"/>
              </a:spcAft>
              <a:buNone/>
            </a:pPr>
            <a:endParaRPr lang="en-CA" sz="3200" dirty="0"/>
          </a:p>
        </p:txBody>
      </p:sp>
      <p:pic>
        <p:nvPicPr>
          <p:cNvPr id="5" name="Picture 4" descr="Image of the OpenDyslexic font.. Some of the letters are thicker to help people with dyslexia identify letters and therefore read more efficiently. ">
            <a:extLst>
              <a:ext uri="{FF2B5EF4-FFF2-40B4-BE49-F238E27FC236}">
                <a16:creationId xmlns:a16="http://schemas.microsoft.com/office/drawing/2014/main" id="{69240EF6-DDA0-449D-A4EC-8E9547839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039271"/>
            <a:ext cx="4017684" cy="300938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2B6BE-ED57-4288-B897-737A6953B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290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50F25-EECF-4714-9F82-4BCD465E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35135"/>
            <a:ext cx="11353799" cy="61555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Students Who Should Consider Extensions</a:t>
            </a:r>
            <a:endParaRPr lang="en-CA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B00C1-16CC-4455-B579-0D3331EB0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219200"/>
            <a:ext cx="10820400" cy="3693319"/>
          </a:xfrm>
        </p:spPr>
        <p:txBody>
          <a:bodyPr/>
          <a:lstStyle/>
          <a:p>
            <a:pPr marL="375285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  <a:latin typeface="Arial"/>
                <a:cs typeface="Arial"/>
              </a:rPr>
              <a:t>Hesitant to use AT due to fear of stigma</a:t>
            </a:r>
          </a:p>
          <a:p>
            <a:pPr marL="375285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have AT funding or training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</a:rPr>
              <a:t>Need minimal support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  <a:latin typeface="Arial"/>
                <a:cs typeface="Arial"/>
              </a:rPr>
              <a:t>Have some tech experience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</a:rPr>
              <a:t>Are not afraid to try and test options</a:t>
            </a:r>
            <a:endParaRPr lang="en-CA" dirty="0">
              <a:solidFill>
                <a:srgbClr val="062C61"/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02DB52-EE23-41F6-B096-5636727DDD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2971800"/>
            <a:ext cx="1584176" cy="15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4609C-CA1E-4ECF-8C2F-D3FBC4966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510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0362" y="335135"/>
            <a:ext cx="1066723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2715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Introduction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336251" y="1249721"/>
            <a:ext cx="11215457" cy="4660891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75285" marR="0" lvl="0" indent="-36322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Tx/>
              <a:buChar char="•"/>
              <a:tabLst>
                <a:tab pos="375285" algn="l"/>
                <a:tab pos="375920" algn="l"/>
              </a:tabLst>
              <a:defRPr/>
            </a:pPr>
            <a:r>
              <a:rPr kumimoji="0" lang="en-CA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Google Chrome is the most popular browser in North America </a:t>
            </a:r>
            <a:endParaRPr kumimoji="0" lang="en-CA" sz="3200" b="0" i="0" u="none" strike="noStrike" kern="1200" cap="none" spc="-5" normalizeH="0" baseline="0" noProof="0" dirty="0">
              <a:ln>
                <a:noFill/>
              </a:ln>
              <a:solidFill>
                <a:srgbClr val="062C61"/>
              </a:solidFill>
              <a:effectLst/>
              <a:uLnTx/>
              <a:uFill>
                <a:solidFill>
                  <a:srgbClr val="0033CC"/>
                </a:solidFill>
              </a:uFill>
              <a:latin typeface="Arial"/>
              <a:ea typeface="+mn-ea"/>
              <a:cs typeface="Arial"/>
            </a:endParaRPr>
          </a:p>
          <a:p>
            <a:pPr marL="375285" marR="0" lvl="0" indent="-36322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Tx/>
              <a:buChar char="•"/>
              <a:tabLst>
                <a:tab pos="375285" algn="l"/>
                <a:tab pos="375920" algn="l"/>
              </a:tabLst>
              <a:defRPr/>
            </a:pPr>
            <a:r>
              <a:rPr kumimoji="0" lang="en-CA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Most students with disabilities, especially those with ADHD, mental health and LD chose not to use AT’s</a:t>
            </a:r>
          </a:p>
          <a:p>
            <a:pPr marL="832485" marR="0" lvl="1" indent="-36322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Tx/>
              <a:buChar char="•"/>
              <a:tabLst>
                <a:tab pos="375285" algn="l"/>
                <a:tab pos="375920" algn="l"/>
              </a:tabLst>
              <a:defRPr/>
            </a:pPr>
            <a:r>
              <a:rPr kumimoji="0" lang="en-CA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Cost</a:t>
            </a:r>
          </a:p>
          <a:p>
            <a:pPr marL="832485" marR="0" lvl="1" indent="-36322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Tx/>
              <a:buChar char="•"/>
              <a:tabLst>
                <a:tab pos="375285" algn="l"/>
                <a:tab pos="375920" algn="l"/>
              </a:tabLst>
              <a:defRPr/>
            </a:pPr>
            <a:r>
              <a:rPr kumimoji="0" lang="en-CA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Fear of being singled out</a:t>
            </a:r>
          </a:p>
          <a:p>
            <a:pPr marL="832485" marR="0" lvl="1" indent="-36322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Tx/>
              <a:buChar char="•"/>
              <a:tabLst>
                <a:tab pos="375285" algn="l"/>
                <a:tab pos="375920" algn="l"/>
              </a:tabLst>
              <a:defRPr/>
            </a:pPr>
            <a:r>
              <a:rPr kumimoji="0" lang="en-CA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Lack of training</a:t>
            </a:r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10362" y="1126997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050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3" name="object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4" y="6292596"/>
            <a:ext cx="440435" cy="44653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3906C0-CA80-440B-866E-129A55000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3855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9358E-D6AF-4745-9432-4A37C4D2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35135"/>
            <a:ext cx="11887200" cy="61555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Students Who May Not Want to Use Extensions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292FBB-89A4-4D4D-B382-EC24A2E54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11277600" cy="4093428"/>
          </a:xfrm>
        </p:spPr>
        <p:txBody>
          <a:bodyPr/>
          <a:lstStyle/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Already use a tool they find works well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tx2"/>
                </a:solidFill>
                <a:latin typeface="Arial"/>
                <a:cs typeface="Arial"/>
              </a:rPr>
              <a:t>Want to learn only one tool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Have complex or specialized needs 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Need 1:1 training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Are anxious about using tech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tx2"/>
                </a:solidFill>
              </a:rPr>
              <a:t>Are using a screen reader or voice recognition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2611789-EF21-4BA4-AA1E-667704AB6D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2819400"/>
            <a:ext cx="1440160" cy="138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B7104-4012-47A8-855E-BC68047BD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904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2BC2C-2954-4D65-8D6B-A5BA75E76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35135"/>
            <a:ext cx="10886947" cy="61555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Demonstration and Resource</a:t>
            </a:r>
            <a:endParaRPr lang="en-US">
              <a:cs typeface="Calibri Light" panose="020F030202020403020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0B46E3-C7F9-4670-83A9-8D6E09A00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295400"/>
            <a:ext cx="10800473" cy="1107996"/>
          </a:xfrm>
        </p:spPr>
        <p:txBody>
          <a:bodyPr/>
          <a:lstStyle/>
          <a:p>
            <a:r>
              <a:rPr lang="en-CA" dirty="0"/>
              <a:t>For more information please watch:  </a:t>
            </a:r>
            <a:r>
              <a:rPr lang="en-US" dirty="0">
                <a:hlinkClick r:id="rId2"/>
              </a:rPr>
              <a:t>Must-Have Google Chrome Extensions for Students</a:t>
            </a:r>
            <a:endParaRPr lang="en-CA" dirty="0"/>
          </a:p>
        </p:txBody>
      </p:sp>
      <p:pic>
        <p:nvPicPr>
          <p:cNvPr id="6" name="Picture 5" descr="Decorative.">
            <a:extLst>
              <a:ext uri="{FF2B5EF4-FFF2-40B4-BE49-F238E27FC236}">
                <a16:creationId xmlns:a16="http://schemas.microsoft.com/office/drawing/2014/main" id="{6650368B-5A26-44D2-A548-98E605FF4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2750162"/>
            <a:ext cx="5029200" cy="282194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98E561-E623-4D71-8187-FAB6E0A17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3134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>
            <a:extLs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noProof="0" dirty="0"/>
              <a:t>Thank You! 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330200" y="4817404"/>
            <a:ext cx="11531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Adaptech Research Network: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3" tooltip="http://www.adaptech.org/"/>
              </a:rPr>
              <a:t>www.adaptech.org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Rosie Arcuri: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4" tooltip="rosie.arcuri@mail.mcgill.ca "/>
              </a:rPr>
              <a:t>rosie.arcuri@mail.mcgill.ca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B092F84-1715-EE49-A043-112E503844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979" y="1371600"/>
            <a:ext cx="6878042" cy="328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21CF23-ED74-4BDE-940B-86BD28319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88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269DB-AA30-4585-BD4C-8BB27AEE2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1" y="335135"/>
            <a:ext cx="11048999" cy="635000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This Initiative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0002B-C8B8-4AFE-896B-5F690BDE9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1" y="1299022"/>
            <a:ext cx="11048999" cy="4632037"/>
          </a:xfrm>
        </p:spPr>
        <p:txBody>
          <a:bodyPr/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180 relevant extensions compiled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100 extensions deemed </a:t>
            </a:r>
            <a:r>
              <a:rPr lang="en-C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</a:p>
          <a:p>
            <a:pPr marL="832485" lvl="1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Updated in 2019 or later</a:t>
            </a:r>
          </a:p>
          <a:p>
            <a:pPr marL="375285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75 extensions tested</a:t>
            </a:r>
          </a:p>
          <a:p>
            <a:pPr marL="832485" lvl="1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Unique function</a:t>
            </a:r>
          </a:p>
          <a:p>
            <a:pPr marL="832485" lvl="1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Popularity</a:t>
            </a:r>
          </a:p>
          <a:p>
            <a:pPr marL="832485" lvl="1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Customer reviews</a:t>
            </a:r>
          </a:p>
        </p:txBody>
      </p:sp>
      <p:pic>
        <p:nvPicPr>
          <p:cNvPr id="1026" name="Picture 2" descr="Decorative. ">
            <a:extLst>
              <a:ext uri="{FF2B5EF4-FFF2-40B4-BE49-F238E27FC236}">
                <a16:creationId xmlns:a16="http://schemas.microsoft.com/office/drawing/2014/main" id="{86D29032-1F57-4902-A13F-713F4C69C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138" y="3962400"/>
            <a:ext cx="3392361" cy="196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1E0BC0-1B54-4EFB-AF9A-BDDD10C4B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610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A86AE-84E0-4459-85F0-AC13A888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35135"/>
            <a:ext cx="9144000" cy="635000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What Is an Extension?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CC833-A758-4A7B-A8D6-321A04B91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57" y="1186742"/>
            <a:ext cx="12388985" cy="4953000"/>
          </a:xfrm>
        </p:spPr>
        <p:txBody>
          <a:bodyPr>
            <a:normAutofit/>
          </a:bodyPr>
          <a:lstStyle/>
          <a:p>
            <a:pPr marL="375285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Programs that change the browser experience by:</a:t>
            </a:r>
          </a:p>
          <a:p>
            <a:pPr marL="832485" lvl="1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Adding a function</a:t>
            </a:r>
          </a:p>
          <a:p>
            <a:pPr marL="1081088" lvl="2" indent="-269875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30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Display: background color, text size, remove adds &amp; distractions </a:t>
            </a:r>
          </a:p>
          <a:p>
            <a:pPr marL="1163638" lvl="2" indent="-352425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30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Website and tab navigation: use the keyboard or mouse to alter navigation</a:t>
            </a:r>
          </a:p>
          <a:p>
            <a:pPr marL="926465" lvl="2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tabLst>
                <a:tab pos="375285" algn="l"/>
                <a:tab pos="375920" algn="l"/>
              </a:tabLst>
            </a:pPr>
            <a:endParaRPr lang="en-CA" sz="3000" kern="1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9685" lvl="2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endParaRPr lang="en-CA" sz="3200" kern="1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44BA6-80D2-4FD1-B95C-99732EA52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254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98187-C577-400B-83ED-2A721487C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5135"/>
            <a:ext cx="11125199" cy="635000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en-CA" sz="40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What Is an Extension? (2)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05F56-0E24-4EDD-8EA3-448A977FA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719" y="1433945"/>
            <a:ext cx="10366120" cy="3354765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Linking to external services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 and grammar checkers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Productivity and organizational tools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Text-to-speech and other reading tools</a:t>
            </a:r>
          </a:p>
          <a:p>
            <a:endParaRPr lang="en-CA" dirty="0"/>
          </a:p>
        </p:txBody>
      </p:sp>
      <p:sp>
        <p:nvSpPr>
          <p:cNvPr id="4" name="AutoShap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6" name="Picture 5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131" y="4414320"/>
            <a:ext cx="2724150" cy="16764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C099D5-9E10-4075-87BF-C1F69CC58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392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C3B61-56D3-46BF-9DB3-C1155CD5F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335135"/>
            <a:ext cx="10896599" cy="615553"/>
          </a:xfrm>
        </p:spPr>
        <p:txBody>
          <a:bodyPr>
            <a:noAutofit/>
          </a:bodyPr>
          <a:lstStyle/>
          <a:p>
            <a:pPr algn="ctr"/>
            <a:r>
              <a:rPr lang="en-CA" dirty="0"/>
              <a:t>Safety Tips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A32B1-2615-45D6-B763-C1BD26E8A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558145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extension from a developer that is a trusted source?</a:t>
            </a:r>
          </a:p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developer's website consistent with the information on extension page on the Google Chrome store?  </a:t>
            </a:r>
          </a:p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 extension's permission requests consistent with the features of the extension?</a:t>
            </a:r>
          </a:p>
          <a:p>
            <a:pPr lvl="1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Source: </a:t>
            </a:r>
            <a:r>
              <a:rPr lang="en-US" sz="2400" dirty="0">
                <a:solidFill>
                  <a:srgbClr val="0000C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Assessing Safety Extension</a:t>
            </a:r>
            <a:endParaRPr lang="en-US" sz="2400" dirty="0">
              <a:solidFill>
                <a:schemeClr val="tx1"/>
              </a:solidFill>
            </a:endParaRPr>
          </a:p>
          <a:p>
            <a:pPr lvl="1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793F64-3448-4255-BA4E-DEDEC8003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737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9A50B-7E4A-4436-93B9-2F6545D01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5135"/>
            <a:ext cx="10896599" cy="635000"/>
          </a:xfrm>
        </p:spPr>
        <p:txBody>
          <a:bodyPr>
            <a:noAutofit/>
          </a:bodyPr>
          <a:lstStyle/>
          <a:p>
            <a:pPr algn="ctr"/>
            <a:r>
              <a:rPr lang="en-CA" dirty="0"/>
              <a:t>Safety Tips (2)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D51C3D-76A8-4918-9160-C57F9CCDC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219200"/>
            <a:ext cx="10820400" cy="3631763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the extension's description or website explain why they need those permissions?</a:t>
            </a:r>
            <a:endParaRPr lang="en-US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the extension have a privacy policy, and am I comfortable with how the data is being used under the privacy policy?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AE8BD9-2242-49FC-BDA1-B5DC112CEE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3810000"/>
            <a:ext cx="2438611" cy="21947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93F65-224C-49C4-91B6-FF8CD3292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205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ADFA1-2E2D-46BF-A51B-1203CC982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940" y="505122"/>
            <a:ext cx="10366119" cy="984885"/>
          </a:xfrm>
        </p:spPr>
        <p:txBody>
          <a:bodyPr>
            <a:noAutofit/>
          </a:bodyPr>
          <a:lstStyle/>
          <a:p>
            <a:pPr algn="ctr"/>
            <a:r>
              <a:rPr lang="en-CA" dirty="0"/>
              <a:t>How to Install an Extension 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13C1E-503E-4D0F-BF9A-360444731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1490007"/>
            <a:ext cx="10667999" cy="5262979"/>
          </a:xfrm>
        </p:spPr>
        <p:txBody>
          <a:bodyPr/>
          <a:lstStyle/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 into your Chrome (Gmail login)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Open the </a:t>
            </a:r>
            <a:r>
              <a:rPr lang="en-US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Chrome Web Store</a:t>
            </a: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Search for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extension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Click Add to Chrome.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prompted, click Add extension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endParaRPr lang="en-US" dirty="0">
              <a:solidFill>
                <a:srgbClr val="1F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>
              <a:spcBef>
                <a:spcPts val="1200"/>
              </a:spcBef>
            </a:pPr>
            <a:r>
              <a:rPr lang="en-CA" sz="2400" dirty="0"/>
              <a:t>(Source: Chrome Webstore)</a:t>
            </a:r>
            <a:endParaRPr lang="en-US" sz="2400" b="0" i="0" dirty="0">
              <a:solidFill>
                <a:srgbClr val="1F1F1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Decorative.">
            <a:extLst>
              <a:ext uri="{FF2B5EF4-FFF2-40B4-BE49-F238E27FC236}">
                <a16:creationId xmlns:a16="http://schemas.microsoft.com/office/drawing/2014/main" id="{D354B5F5-29B0-4D05-88BF-E837B1829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4038600"/>
            <a:ext cx="3333750" cy="1905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B5DF5-8454-4EC7-B4DB-757D1DDF9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31545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1054</Words>
  <Application>Microsoft Office PowerPoint</Application>
  <PresentationFormat>Widescreen</PresentationFormat>
  <Paragraphs>224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Bookman Old Style</vt:lpstr>
      <vt:lpstr>Calibri</vt:lpstr>
      <vt:lpstr>Calibri Light</vt:lpstr>
      <vt:lpstr>Gill Sans MT</vt:lpstr>
      <vt:lpstr>Tahoma</vt:lpstr>
      <vt:lpstr>Times New Roman</vt:lpstr>
      <vt:lpstr>Wingdings 3</vt:lpstr>
      <vt:lpstr>Office Theme</vt:lpstr>
      <vt:lpstr>Origine</vt:lpstr>
      <vt:lpstr>The Use of Browser Extensions as AT:  Are We There Yet?</vt:lpstr>
      <vt:lpstr>Agenda</vt:lpstr>
      <vt:lpstr>Introduction</vt:lpstr>
      <vt:lpstr>This Initiative</vt:lpstr>
      <vt:lpstr>What Is an Extension?</vt:lpstr>
      <vt:lpstr>What Is an Extension? (2)</vt:lpstr>
      <vt:lpstr>Safety Tips</vt:lpstr>
      <vt:lpstr>Safety Tips (2) </vt:lpstr>
      <vt:lpstr>How to Install an Extension  </vt:lpstr>
      <vt:lpstr>What Is Assistive Tech (AT)</vt:lpstr>
      <vt:lpstr>How Are Extensions Different Than AT?</vt:lpstr>
      <vt:lpstr>Comprehensive Literacy Tools</vt:lpstr>
      <vt:lpstr>Comprehensive Literacy Tools - Examples</vt:lpstr>
      <vt:lpstr>Reading</vt:lpstr>
      <vt:lpstr>Reading (2) </vt:lpstr>
      <vt:lpstr>Writing</vt:lpstr>
      <vt:lpstr>Writing (2)</vt:lpstr>
      <vt:lpstr>Writing (3)</vt:lpstr>
      <vt:lpstr>Note-Taking</vt:lpstr>
      <vt:lpstr>Note-Taking (2) </vt:lpstr>
      <vt:lpstr>Productivity </vt:lpstr>
      <vt:lpstr>Productivity (2)</vt:lpstr>
      <vt:lpstr>Productivity (3)</vt:lpstr>
      <vt:lpstr>Mice Alternatives</vt:lpstr>
      <vt:lpstr>Disability Specific: Hearing</vt:lpstr>
      <vt:lpstr>Disability Specific: Seeing</vt:lpstr>
      <vt:lpstr>Jaws Accessibility</vt:lpstr>
      <vt:lpstr>Disability Specific: Dyslexia </vt:lpstr>
      <vt:lpstr>Students Who Should Consider Extensions</vt:lpstr>
      <vt:lpstr>Students Who May Not Want to Use Extensions</vt:lpstr>
      <vt:lpstr>Demonstration and Resource</vt:lpstr>
      <vt:lpstr>Thank You!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Use of Browser Extensions as AT:  Are We There Yet?</dc:title>
  <dc:creator>rosie arcuri</dc:creator>
  <cp:lastModifiedBy>Adaptech Research Network</cp:lastModifiedBy>
  <cp:revision>12</cp:revision>
  <dcterms:created xsi:type="dcterms:W3CDTF">2022-03-03T04:53:49Z</dcterms:created>
  <dcterms:modified xsi:type="dcterms:W3CDTF">2022-03-22T04:10:06Z</dcterms:modified>
</cp:coreProperties>
</file>