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23"/>
  </p:notesMasterIdLst>
  <p:sldIdLst>
    <p:sldId id="282" r:id="rId5"/>
    <p:sldId id="269" r:id="rId6"/>
    <p:sldId id="266" r:id="rId7"/>
    <p:sldId id="258" r:id="rId8"/>
    <p:sldId id="259" r:id="rId9"/>
    <p:sldId id="260" r:id="rId10"/>
    <p:sldId id="261" r:id="rId11"/>
    <p:sldId id="264" r:id="rId12"/>
    <p:sldId id="276" r:id="rId13"/>
    <p:sldId id="278" r:id="rId14"/>
    <p:sldId id="262" r:id="rId15"/>
    <p:sldId id="283" r:id="rId16"/>
    <p:sldId id="270" r:id="rId17"/>
    <p:sldId id="271" r:id="rId18"/>
    <p:sldId id="272" r:id="rId19"/>
    <p:sldId id="273" r:id="rId20"/>
    <p:sldId id="279" r:id="rId21"/>
    <p:sldId id="268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DFF2E61-ED64-460D-B05A-77EF954FFE44}">
          <p14:sldIdLst>
            <p14:sldId id="282"/>
            <p14:sldId id="269"/>
          </p14:sldIdLst>
        </p14:section>
        <p14:section name="Untitled Section" id="{CC1CD09A-0309-4FBD-A433-798AED53E07A}">
          <p14:sldIdLst>
            <p14:sldId id="266"/>
            <p14:sldId id="258"/>
            <p14:sldId id="259"/>
            <p14:sldId id="260"/>
            <p14:sldId id="261"/>
            <p14:sldId id="264"/>
            <p14:sldId id="276"/>
            <p14:sldId id="278"/>
            <p14:sldId id="262"/>
            <p14:sldId id="283"/>
            <p14:sldId id="270"/>
            <p14:sldId id="271"/>
            <p14:sldId id="272"/>
            <p14:sldId id="273"/>
            <p14:sldId id="279"/>
            <p14:sldId id="268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115" autoAdjust="0"/>
    <p:restoredTop sz="94517" autoAdjust="0"/>
  </p:normalViewPr>
  <p:slideViewPr>
    <p:cSldViewPr snapToGrid="0">
      <p:cViewPr varScale="1">
        <p:scale>
          <a:sx n="73" d="100"/>
          <a:sy n="73" d="100"/>
        </p:scale>
        <p:origin x="52" y="10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50" d="100"/>
        <a:sy n="150" d="100"/>
      </p:scale>
      <p:origin x="0" y="-28"/>
    </p:cViewPr>
  </p:notesTextViewPr>
  <p:notesViewPr>
    <p:cSldViewPr snapToGrid="0">
      <p:cViewPr varScale="1">
        <p:scale>
          <a:sx n="81" d="100"/>
          <a:sy n="81" d="100"/>
        </p:scale>
        <p:origin x="3258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4" Type="http://schemas.openxmlformats.org/officeDocument/2006/relationships/image" Target="../media/image10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4" Type="http://schemas.openxmlformats.org/officeDocument/2006/relationships/image" Target="../media/image10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B546096-D3CF-4000-8E31-86AB16001CB3}" type="doc">
      <dgm:prSet loTypeId="urn:microsoft.com/office/officeart/2018/5/layout/CenteredIconLabelDescription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68C90A43-FCC3-4CFA-A854-D241AE2966B9}">
      <dgm:prSet/>
      <dgm:spPr/>
      <dgm:t>
        <a:bodyPr/>
        <a:lstStyle/>
        <a:p>
          <a:pPr>
            <a:defRPr b="1"/>
          </a:pPr>
          <a:r>
            <a:rPr lang="en-CA" dirty="0"/>
            <a:t>Our research study</a:t>
          </a:r>
          <a:endParaRPr lang="en-US" dirty="0"/>
        </a:p>
      </dgm:t>
      <dgm:extLst>
        <a:ext uri="{E40237B7-FDA0-4F09-8148-C483321AD2D9}">
          <dgm14:cNvPr xmlns:dgm14="http://schemas.microsoft.com/office/drawing/2010/diagram" id="0" name="" descr="Our research study."/>
        </a:ext>
      </dgm:extLst>
    </dgm:pt>
    <dgm:pt modelId="{C083B679-6422-4FD1-AB34-C9390F5E311A}" type="parTrans" cxnId="{C0421022-BF38-48D4-8077-FD0EE1AA938E}">
      <dgm:prSet/>
      <dgm:spPr/>
      <dgm:t>
        <a:bodyPr/>
        <a:lstStyle/>
        <a:p>
          <a:endParaRPr lang="en-US"/>
        </a:p>
      </dgm:t>
    </dgm:pt>
    <dgm:pt modelId="{899520A5-FAB6-42B5-AE1E-87AD6677F48F}" type="sibTrans" cxnId="{C0421022-BF38-48D4-8077-FD0EE1AA938E}">
      <dgm:prSet/>
      <dgm:spPr/>
      <dgm:t>
        <a:bodyPr/>
        <a:lstStyle/>
        <a:p>
          <a:endParaRPr lang="en-US"/>
        </a:p>
      </dgm:t>
    </dgm:pt>
    <dgm:pt modelId="{7AA8C665-11A5-4AE7-8DAB-DF67B28DFD7C}">
      <dgm:prSet/>
      <dgm:spPr/>
      <dgm:t>
        <a:bodyPr/>
        <a:lstStyle/>
        <a:p>
          <a:pPr>
            <a:defRPr b="1"/>
          </a:pPr>
          <a:r>
            <a:rPr lang="en-CA" dirty="0"/>
            <a:t>Campfire </a:t>
          </a:r>
          <a:endParaRPr lang="en-US" dirty="0"/>
        </a:p>
      </dgm:t>
      <dgm:extLst>
        <a:ext uri="{E40237B7-FDA0-4F09-8148-C483321AD2D9}">
          <dgm14:cNvPr xmlns:dgm14="http://schemas.microsoft.com/office/drawing/2010/diagram" id="0" name="" descr="Campfire."/>
        </a:ext>
      </dgm:extLst>
    </dgm:pt>
    <dgm:pt modelId="{748B859D-31CF-45E1-95BD-CB1B08B78839}" type="parTrans" cxnId="{94C6FB78-8425-4F83-99AC-76548D2478A9}">
      <dgm:prSet/>
      <dgm:spPr/>
      <dgm:t>
        <a:bodyPr/>
        <a:lstStyle/>
        <a:p>
          <a:endParaRPr lang="en-US"/>
        </a:p>
      </dgm:t>
    </dgm:pt>
    <dgm:pt modelId="{50D3DE4E-92BA-446B-9F1F-F135734F9E50}" type="sibTrans" cxnId="{94C6FB78-8425-4F83-99AC-76548D2478A9}">
      <dgm:prSet/>
      <dgm:spPr/>
      <dgm:t>
        <a:bodyPr/>
        <a:lstStyle/>
        <a:p>
          <a:endParaRPr lang="en-US"/>
        </a:p>
      </dgm:t>
    </dgm:pt>
    <dgm:pt modelId="{081C9447-DCDB-4E09-A5E9-289BEC28A897}">
      <dgm:prSet/>
      <dgm:spPr/>
      <dgm:t>
        <a:bodyPr/>
        <a:lstStyle/>
        <a:p>
          <a:r>
            <a:rPr lang="en-CA" dirty="0"/>
            <a:t>Questions</a:t>
          </a:r>
          <a:endParaRPr lang="en-US" dirty="0"/>
        </a:p>
      </dgm:t>
    </dgm:pt>
    <dgm:pt modelId="{77E6066C-16F9-4E6D-A057-42EE3872191B}" type="parTrans" cxnId="{B39CB175-2159-4A33-873E-92CE9CFD3AD3}">
      <dgm:prSet/>
      <dgm:spPr/>
      <dgm:t>
        <a:bodyPr/>
        <a:lstStyle/>
        <a:p>
          <a:endParaRPr lang="en-US"/>
        </a:p>
      </dgm:t>
    </dgm:pt>
    <dgm:pt modelId="{1D028188-D075-4603-9EA3-63E0D5FB0A0E}" type="sibTrans" cxnId="{B39CB175-2159-4A33-873E-92CE9CFD3AD3}">
      <dgm:prSet/>
      <dgm:spPr/>
      <dgm:t>
        <a:bodyPr/>
        <a:lstStyle/>
        <a:p>
          <a:endParaRPr lang="en-US"/>
        </a:p>
      </dgm:t>
    </dgm:pt>
    <dgm:pt modelId="{23398F5F-735A-4B89-9038-E5D65F4229F9}">
      <dgm:prSet/>
      <dgm:spPr/>
      <dgm:t>
        <a:bodyPr/>
        <a:lstStyle/>
        <a:p>
          <a:r>
            <a:rPr lang="en-CA" dirty="0"/>
            <a:t>Sharing feedback/comments</a:t>
          </a:r>
          <a:endParaRPr lang="en-US" dirty="0"/>
        </a:p>
      </dgm:t>
    </dgm:pt>
    <dgm:pt modelId="{F0BA61A9-87AC-44F8-84B5-AE56B939B7BB}" type="parTrans" cxnId="{535EF86A-5DA5-4497-9CFC-DB37031EB577}">
      <dgm:prSet/>
      <dgm:spPr/>
      <dgm:t>
        <a:bodyPr/>
        <a:lstStyle/>
        <a:p>
          <a:endParaRPr lang="en-US"/>
        </a:p>
      </dgm:t>
    </dgm:pt>
    <dgm:pt modelId="{BDCC8A7F-425F-4C4A-952B-B965CD3A5B60}" type="sibTrans" cxnId="{535EF86A-5DA5-4497-9CFC-DB37031EB577}">
      <dgm:prSet/>
      <dgm:spPr/>
      <dgm:t>
        <a:bodyPr/>
        <a:lstStyle/>
        <a:p>
          <a:endParaRPr lang="en-US"/>
        </a:p>
      </dgm:t>
    </dgm:pt>
    <dgm:pt modelId="{4E7D90A4-8F70-4025-A6F5-4610C8EA4812}" type="pres">
      <dgm:prSet presAssocID="{BB546096-D3CF-4000-8E31-86AB16001CB3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A6369AA-CE1C-4DA8-86E0-6269DCC336EC}" type="pres">
      <dgm:prSet presAssocID="{68C90A43-FCC3-4CFA-A854-D241AE2966B9}" presName="compNode" presStyleCnt="0"/>
      <dgm:spPr/>
    </dgm:pt>
    <dgm:pt modelId="{D4F5CC54-D49C-4E37-8143-29C760D0D19A}" type="pres">
      <dgm:prSet presAssocID="{68C90A43-FCC3-4CFA-A854-D241AE2966B9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gnifying glass."/>
        </a:ext>
      </dgm:extLst>
    </dgm:pt>
    <dgm:pt modelId="{61D2C892-1153-4862-B0E6-DDD0EFB582D5}" type="pres">
      <dgm:prSet presAssocID="{68C90A43-FCC3-4CFA-A854-D241AE2966B9}" presName="iconSpace" presStyleCnt="0"/>
      <dgm:spPr/>
    </dgm:pt>
    <dgm:pt modelId="{4D5B5E27-39A7-4668-9501-A0D0BAC0DD3C}" type="pres">
      <dgm:prSet presAssocID="{68C90A43-FCC3-4CFA-A854-D241AE2966B9}" presName="parTx" presStyleLbl="revTx" presStyleIdx="0" presStyleCnt="4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70918EBC-D69D-45DE-A2A1-655D30C43B5E}" type="pres">
      <dgm:prSet presAssocID="{68C90A43-FCC3-4CFA-A854-D241AE2966B9}" presName="txSpace" presStyleCnt="0"/>
      <dgm:spPr/>
    </dgm:pt>
    <dgm:pt modelId="{50482C48-E9E6-40C2-8F32-C7228BB58B18}" type="pres">
      <dgm:prSet presAssocID="{68C90A43-FCC3-4CFA-A854-D241AE2966B9}" presName="desTx" presStyleLbl="revTx" presStyleIdx="1" presStyleCnt="4">
        <dgm:presLayoutVars/>
      </dgm:prSet>
      <dgm:spPr/>
    </dgm:pt>
    <dgm:pt modelId="{6420F715-3AA6-4D06-B238-CC3BD7259C11}" type="pres">
      <dgm:prSet presAssocID="{899520A5-FAB6-42B5-AE1E-87AD6677F48F}" presName="sibTrans" presStyleCnt="0"/>
      <dgm:spPr/>
    </dgm:pt>
    <dgm:pt modelId="{25600916-4572-4673-807D-C5533928D485}" type="pres">
      <dgm:prSet presAssocID="{7AA8C665-11A5-4AE7-8DAB-DF67B28DFD7C}" presName="compNode" presStyleCnt="0"/>
      <dgm:spPr/>
    </dgm:pt>
    <dgm:pt modelId="{0DE9D7E7-ACE3-4406-AD24-B314D75232C8}" type="pres">
      <dgm:prSet presAssocID="{7AA8C665-11A5-4AE7-8DAB-DF67B28DFD7C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raphic of campfire"/>
        </a:ext>
      </dgm:extLst>
    </dgm:pt>
    <dgm:pt modelId="{2D1667B7-9325-4745-9589-DDA446982B79}" type="pres">
      <dgm:prSet presAssocID="{7AA8C665-11A5-4AE7-8DAB-DF67B28DFD7C}" presName="iconSpace" presStyleCnt="0"/>
      <dgm:spPr/>
    </dgm:pt>
    <dgm:pt modelId="{1646A087-892F-4AA6-AC08-E7C24B63D21B}" type="pres">
      <dgm:prSet presAssocID="{7AA8C665-11A5-4AE7-8DAB-DF67B28DFD7C}" presName="parTx" presStyleLbl="revTx" presStyleIdx="2" presStyleCnt="4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B62AED2B-5916-44D4-B86C-11B07C42CD1B}" type="pres">
      <dgm:prSet presAssocID="{7AA8C665-11A5-4AE7-8DAB-DF67B28DFD7C}" presName="txSpace" presStyleCnt="0"/>
      <dgm:spPr/>
    </dgm:pt>
    <dgm:pt modelId="{46077DE7-9DA3-4C4F-8880-63BEF1E43083}" type="pres">
      <dgm:prSet presAssocID="{7AA8C665-11A5-4AE7-8DAB-DF67B28DFD7C}" presName="desTx" presStyleLbl="revTx" presStyleIdx="3" presStyleCnt="4">
        <dgm:presLayoutVars/>
      </dgm:prSet>
      <dgm:spPr/>
      <dgm:t>
        <a:bodyPr/>
        <a:lstStyle/>
        <a:p>
          <a:endParaRPr lang="en-US"/>
        </a:p>
      </dgm:t>
    </dgm:pt>
  </dgm:ptLst>
  <dgm:cxnLst>
    <dgm:cxn modelId="{94C6FB78-8425-4F83-99AC-76548D2478A9}" srcId="{BB546096-D3CF-4000-8E31-86AB16001CB3}" destId="{7AA8C665-11A5-4AE7-8DAB-DF67B28DFD7C}" srcOrd="1" destOrd="0" parTransId="{748B859D-31CF-45E1-95BD-CB1B08B78839}" sibTransId="{50D3DE4E-92BA-446B-9F1F-F135734F9E50}"/>
    <dgm:cxn modelId="{24830F36-3BC9-4304-9E4B-92AA8052A1A7}" type="presOf" srcId="{23398F5F-735A-4B89-9038-E5D65F4229F9}" destId="{46077DE7-9DA3-4C4F-8880-63BEF1E43083}" srcOrd="0" destOrd="1" presId="urn:microsoft.com/office/officeart/2018/5/layout/CenteredIconLabelDescriptionList"/>
    <dgm:cxn modelId="{E3B9162F-BE24-4F7A-8937-CFC9443F0EA4}" type="presOf" srcId="{BB546096-D3CF-4000-8E31-86AB16001CB3}" destId="{4E7D90A4-8F70-4025-A6F5-4610C8EA4812}" srcOrd="0" destOrd="0" presId="urn:microsoft.com/office/officeart/2018/5/layout/CenteredIconLabelDescriptionList"/>
    <dgm:cxn modelId="{535EF86A-5DA5-4497-9CFC-DB37031EB577}" srcId="{7AA8C665-11A5-4AE7-8DAB-DF67B28DFD7C}" destId="{23398F5F-735A-4B89-9038-E5D65F4229F9}" srcOrd="1" destOrd="0" parTransId="{F0BA61A9-87AC-44F8-84B5-AE56B939B7BB}" sibTransId="{BDCC8A7F-425F-4C4A-952B-B965CD3A5B60}"/>
    <dgm:cxn modelId="{1C52687A-4D47-4723-8D58-03E3B63A27B8}" type="presOf" srcId="{081C9447-DCDB-4E09-A5E9-289BEC28A897}" destId="{46077DE7-9DA3-4C4F-8880-63BEF1E43083}" srcOrd="0" destOrd="0" presId="urn:microsoft.com/office/officeart/2018/5/layout/CenteredIconLabelDescriptionList"/>
    <dgm:cxn modelId="{C0421022-BF38-48D4-8077-FD0EE1AA938E}" srcId="{BB546096-D3CF-4000-8E31-86AB16001CB3}" destId="{68C90A43-FCC3-4CFA-A854-D241AE2966B9}" srcOrd="0" destOrd="0" parTransId="{C083B679-6422-4FD1-AB34-C9390F5E311A}" sibTransId="{899520A5-FAB6-42B5-AE1E-87AD6677F48F}"/>
    <dgm:cxn modelId="{15F05454-8CEB-4136-9F96-3F9941FC89D7}" type="presOf" srcId="{68C90A43-FCC3-4CFA-A854-D241AE2966B9}" destId="{4D5B5E27-39A7-4668-9501-A0D0BAC0DD3C}" srcOrd="0" destOrd="0" presId="urn:microsoft.com/office/officeart/2018/5/layout/CenteredIconLabelDescriptionList"/>
    <dgm:cxn modelId="{F90130AD-3013-4614-BBE2-4BDB317B679C}" type="presOf" srcId="{7AA8C665-11A5-4AE7-8DAB-DF67B28DFD7C}" destId="{1646A087-892F-4AA6-AC08-E7C24B63D21B}" srcOrd="0" destOrd="0" presId="urn:microsoft.com/office/officeart/2018/5/layout/CenteredIconLabelDescriptionList"/>
    <dgm:cxn modelId="{B39CB175-2159-4A33-873E-92CE9CFD3AD3}" srcId="{7AA8C665-11A5-4AE7-8DAB-DF67B28DFD7C}" destId="{081C9447-DCDB-4E09-A5E9-289BEC28A897}" srcOrd="0" destOrd="0" parTransId="{77E6066C-16F9-4E6D-A057-42EE3872191B}" sibTransId="{1D028188-D075-4603-9EA3-63E0D5FB0A0E}"/>
    <dgm:cxn modelId="{8568000E-C2BD-4EB5-B280-AC15CFFD769E}" type="presParOf" srcId="{4E7D90A4-8F70-4025-A6F5-4610C8EA4812}" destId="{5A6369AA-CE1C-4DA8-86E0-6269DCC336EC}" srcOrd="0" destOrd="0" presId="urn:microsoft.com/office/officeart/2018/5/layout/CenteredIconLabelDescriptionList"/>
    <dgm:cxn modelId="{B9683CE8-7702-4DD7-96A8-2389390E4BA7}" type="presParOf" srcId="{5A6369AA-CE1C-4DA8-86E0-6269DCC336EC}" destId="{D4F5CC54-D49C-4E37-8143-29C760D0D19A}" srcOrd="0" destOrd="0" presId="urn:microsoft.com/office/officeart/2018/5/layout/CenteredIconLabelDescriptionList"/>
    <dgm:cxn modelId="{772FE3AC-6BD8-4D57-8BE8-23C9101BBA73}" type="presParOf" srcId="{5A6369AA-CE1C-4DA8-86E0-6269DCC336EC}" destId="{61D2C892-1153-4862-B0E6-DDD0EFB582D5}" srcOrd="1" destOrd="0" presId="urn:microsoft.com/office/officeart/2018/5/layout/CenteredIconLabelDescriptionList"/>
    <dgm:cxn modelId="{556116C6-4FEE-4080-90A1-96576BF72D0A}" type="presParOf" srcId="{5A6369AA-CE1C-4DA8-86E0-6269DCC336EC}" destId="{4D5B5E27-39A7-4668-9501-A0D0BAC0DD3C}" srcOrd="2" destOrd="0" presId="urn:microsoft.com/office/officeart/2018/5/layout/CenteredIconLabelDescriptionList"/>
    <dgm:cxn modelId="{CA10E037-6CB1-42F5-9DA2-9C5B7C29C391}" type="presParOf" srcId="{5A6369AA-CE1C-4DA8-86E0-6269DCC336EC}" destId="{70918EBC-D69D-45DE-A2A1-655D30C43B5E}" srcOrd="3" destOrd="0" presId="urn:microsoft.com/office/officeart/2018/5/layout/CenteredIconLabelDescriptionList"/>
    <dgm:cxn modelId="{B4737B71-4436-4715-860D-02200B74CF8F}" type="presParOf" srcId="{5A6369AA-CE1C-4DA8-86E0-6269DCC336EC}" destId="{50482C48-E9E6-40C2-8F32-C7228BB58B18}" srcOrd="4" destOrd="0" presId="urn:microsoft.com/office/officeart/2018/5/layout/CenteredIconLabelDescriptionList"/>
    <dgm:cxn modelId="{F15C3097-E630-44CA-B886-626D760BC22C}" type="presParOf" srcId="{4E7D90A4-8F70-4025-A6F5-4610C8EA4812}" destId="{6420F715-3AA6-4D06-B238-CC3BD7259C11}" srcOrd="1" destOrd="0" presId="urn:microsoft.com/office/officeart/2018/5/layout/CenteredIconLabelDescriptionList"/>
    <dgm:cxn modelId="{284DB2DA-836C-4F70-8249-693112E001B3}" type="presParOf" srcId="{4E7D90A4-8F70-4025-A6F5-4610C8EA4812}" destId="{25600916-4572-4673-807D-C5533928D485}" srcOrd="2" destOrd="0" presId="urn:microsoft.com/office/officeart/2018/5/layout/CenteredIconLabelDescriptionList"/>
    <dgm:cxn modelId="{8E0A65B5-B2C1-47E6-8920-B43CB0708E5E}" type="presParOf" srcId="{25600916-4572-4673-807D-C5533928D485}" destId="{0DE9D7E7-ACE3-4406-AD24-B314D75232C8}" srcOrd="0" destOrd="0" presId="urn:microsoft.com/office/officeart/2018/5/layout/CenteredIconLabelDescriptionList"/>
    <dgm:cxn modelId="{29E643A4-F213-4D4D-A884-7FF6C3EB7266}" type="presParOf" srcId="{25600916-4572-4673-807D-C5533928D485}" destId="{2D1667B7-9325-4745-9589-DDA446982B79}" srcOrd="1" destOrd="0" presId="urn:microsoft.com/office/officeart/2018/5/layout/CenteredIconLabelDescriptionList"/>
    <dgm:cxn modelId="{65F709F7-4C67-4ECD-BC46-9DB757A3293F}" type="presParOf" srcId="{25600916-4572-4673-807D-C5533928D485}" destId="{1646A087-892F-4AA6-AC08-E7C24B63D21B}" srcOrd="2" destOrd="0" presId="urn:microsoft.com/office/officeart/2018/5/layout/CenteredIconLabelDescriptionList"/>
    <dgm:cxn modelId="{AA48809C-7032-446B-A316-C9F5EBF2AE3D}" type="presParOf" srcId="{25600916-4572-4673-807D-C5533928D485}" destId="{B62AED2B-5916-44D4-B86C-11B07C42CD1B}" srcOrd="3" destOrd="0" presId="urn:microsoft.com/office/officeart/2018/5/layout/CenteredIconLabelDescriptionList"/>
    <dgm:cxn modelId="{42EA8172-1798-4123-981F-F65F1C54D2F7}" type="presParOf" srcId="{25600916-4572-4673-807D-C5533928D485}" destId="{46077DE7-9DA3-4C4F-8880-63BEF1E43083}" srcOrd="4" destOrd="0" presId="urn:microsoft.com/office/officeart/2018/5/layout/CenteredIconLabelDescription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44F6C66-900C-4A3E-8B2C-1DA025EB8C03}" type="doc">
      <dgm:prSet loTypeId="urn:microsoft.com/office/officeart/2005/8/layout/arrow5" loCatId="relationship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08A73D63-203A-4F40-B06D-2DF847235211}">
      <dgm:prSet custT="1"/>
      <dgm:spPr/>
      <dgm:t>
        <a:bodyPr/>
        <a:lstStyle/>
        <a:p>
          <a:r>
            <a:rPr lang="en-CA" sz="1400" dirty="0"/>
            <a:t>Adaptech Research Network</a:t>
          </a:r>
          <a:endParaRPr lang="en-US" sz="1400" dirty="0"/>
        </a:p>
      </dgm:t>
    </dgm:pt>
    <dgm:pt modelId="{4E9727E9-BA57-4D4F-B71B-390670071BFA}" type="parTrans" cxnId="{C748EB4B-C945-4423-AC70-158A22409F3B}">
      <dgm:prSet/>
      <dgm:spPr/>
      <dgm:t>
        <a:bodyPr/>
        <a:lstStyle/>
        <a:p>
          <a:endParaRPr lang="en-US"/>
        </a:p>
      </dgm:t>
    </dgm:pt>
    <dgm:pt modelId="{70DFA040-E014-4308-976F-6674ADB5E869}" type="sibTrans" cxnId="{C748EB4B-C945-4423-AC70-158A22409F3B}">
      <dgm:prSet/>
      <dgm:spPr/>
      <dgm:t>
        <a:bodyPr/>
        <a:lstStyle/>
        <a:p>
          <a:endParaRPr lang="en-US"/>
        </a:p>
      </dgm:t>
    </dgm:pt>
    <dgm:pt modelId="{ED54D22D-08EB-4FA2-8009-423508A8DE51}">
      <dgm:prSet custT="1"/>
      <dgm:spPr/>
      <dgm:t>
        <a:bodyPr/>
        <a:lstStyle/>
        <a:p>
          <a:r>
            <a:rPr lang="en-CA" sz="1800" dirty="0"/>
            <a:t>Dawson College</a:t>
          </a:r>
          <a:endParaRPr lang="en-US" sz="1800" dirty="0"/>
        </a:p>
      </dgm:t>
    </dgm:pt>
    <dgm:pt modelId="{8BDF9528-F6AB-4711-89D5-04DAF6F7CF93}" type="parTrans" cxnId="{B507342C-8A25-40A2-B585-C39F4EAB897B}">
      <dgm:prSet/>
      <dgm:spPr/>
      <dgm:t>
        <a:bodyPr/>
        <a:lstStyle/>
        <a:p>
          <a:endParaRPr lang="en-US"/>
        </a:p>
      </dgm:t>
    </dgm:pt>
    <dgm:pt modelId="{35D38F0C-7E8E-4B12-B5BF-2B0083DE0B69}" type="sibTrans" cxnId="{B507342C-8A25-40A2-B585-C39F4EAB897B}">
      <dgm:prSet/>
      <dgm:spPr/>
      <dgm:t>
        <a:bodyPr/>
        <a:lstStyle/>
        <a:p>
          <a:endParaRPr lang="en-US"/>
        </a:p>
      </dgm:t>
    </dgm:pt>
    <dgm:pt modelId="{A792856D-BC67-4F9A-9EC9-5E695788743C}">
      <dgm:prSet custT="1"/>
      <dgm:spPr/>
      <dgm:t>
        <a:bodyPr/>
        <a:lstStyle/>
        <a:p>
          <a:r>
            <a:rPr lang="en-CA" sz="1800" dirty="0"/>
            <a:t>ECQ</a:t>
          </a:r>
          <a:r>
            <a:rPr lang="en-CA" sz="1400" dirty="0"/>
            <a:t> </a:t>
          </a:r>
          <a:endParaRPr lang="en-US" sz="1400" dirty="0"/>
        </a:p>
      </dgm:t>
    </dgm:pt>
    <dgm:pt modelId="{F51F329A-C094-4AD2-A535-862E2C5E0D4D}" type="parTrans" cxnId="{E0E72E5A-20BE-47A2-8B88-3C4E10E33594}">
      <dgm:prSet/>
      <dgm:spPr/>
      <dgm:t>
        <a:bodyPr/>
        <a:lstStyle/>
        <a:p>
          <a:endParaRPr lang="en-US"/>
        </a:p>
      </dgm:t>
    </dgm:pt>
    <dgm:pt modelId="{90BBA9AA-4E05-4CEE-89EB-71302014376C}" type="sibTrans" cxnId="{E0E72E5A-20BE-47A2-8B88-3C4E10E33594}">
      <dgm:prSet/>
      <dgm:spPr/>
      <dgm:t>
        <a:bodyPr/>
        <a:lstStyle/>
        <a:p>
          <a:endParaRPr lang="en-US"/>
        </a:p>
      </dgm:t>
    </dgm:pt>
    <dgm:pt modelId="{308A27B5-3CB5-4348-A3FC-5EE31E67FDB2}" type="pres">
      <dgm:prSet presAssocID="{044F6C66-900C-4A3E-8B2C-1DA025EB8C03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40026F1-F099-446E-AE8D-DF38F050C093}" type="pres">
      <dgm:prSet presAssocID="{08A73D63-203A-4F40-B06D-2DF847235211}" presName="arrow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9BE66E0-0BFA-4312-B285-8E55B15F6D7D}" type="pres">
      <dgm:prSet presAssocID="{ED54D22D-08EB-4FA2-8009-423508A8DE51}" presName="arrow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59507C5-3CA1-4912-A668-E1F6855DD557}" type="pres">
      <dgm:prSet presAssocID="{A792856D-BC67-4F9A-9EC9-5E695788743C}" presName="arrow" presStyleLbl="node1" presStyleIdx="2" presStyleCnt="3" custRadScaleRad="100125" custRadScaleInc="7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748EB4B-C945-4423-AC70-158A22409F3B}" srcId="{044F6C66-900C-4A3E-8B2C-1DA025EB8C03}" destId="{08A73D63-203A-4F40-B06D-2DF847235211}" srcOrd="0" destOrd="0" parTransId="{4E9727E9-BA57-4D4F-B71B-390670071BFA}" sibTransId="{70DFA040-E014-4308-976F-6674ADB5E869}"/>
    <dgm:cxn modelId="{E0E72E5A-20BE-47A2-8B88-3C4E10E33594}" srcId="{044F6C66-900C-4A3E-8B2C-1DA025EB8C03}" destId="{A792856D-BC67-4F9A-9EC9-5E695788743C}" srcOrd="2" destOrd="0" parTransId="{F51F329A-C094-4AD2-A535-862E2C5E0D4D}" sibTransId="{90BBA9AA-4E05-4CEE-89EB-71302014376C}"/>
    <dgm:cxn modelId="{201AABF2-E2CC-46C5-BA8E-D3F81F5AC535}" type="presOf" srcId="{A792856D-BC67-4F9A-9EC9-5E695788743C}" destId="{D59507C5-3CA1-4912-A668-E1F6855DD557}" srcOrd="0" destOrd="0" presId="urn:microsoft.com/office/officeart/2005/8/layout/arrow5"/>
    <dgm:cxn modelId="{DEE9ABCF-F2B0-415C-B3E2-E638AAE0570D}" type="presOf" srcId="{08A73D63-203A-4F40-B06D-2DF847235211}" destId="{040026F1-F099-446E-AE8D-DF38F050C093}" srcOrd="0" destOrd="0" presId="urn:microsoft.com/office/officeart/2005/8/layout/arrow5"/>
    <dgm:cxn modelId="{B507342C-8A25-40A2-B585-C39F4EAB897B}" srcId="{044F6C66-900C-4A3E-8B2C-1DA025EB8C03}" destId="{ED54D22D-08EB-4FA2-8009-423508A8DE51}" srcOrd="1" destOrd="0" parTransId="{8BDF9528-F6AB-4711-89D5-04DAF6F7CF93}" sibTransId="{35D38F0C-7E8E-4B12-B5BF-2B0083DE0B69}"/>
    <dgm:cxn modelId="{B4FE5BAC-ADAF-479B-8ECA-39F788D2B2AF}" type="presOf" srcId="{044F6C66-900C-4A3E-8B2C-1DA025EB8C03}" destId="{308A27B5-3CB5-4348-A3FC-5EE31E67FDB2}" srcOrd="0" destOrd="0" presId="urn:microsoft.com/office/officeart/2005/8/layout/arrow5"/>
    <dgm:cxn modelId="{A5753742-A382-4022-A77B-005C6A3F4CA0}" type="presOf" srcId="{ED54D22D-08EB-4FA2-8009-423508A8DE51}" destId="{29BE66E0-0BFA-4312-B285-8E55B15F6D7D}" srcOrd="0" destOrd="0" presId="urn:microsoft.com/office/officeart/2005/8/layout/arrow5"/>
    <dgm:cxn modelId="{81D8C388-39A6-4329-B1A9-749DFB128197}" type="presParOf" srcId="{308A27B5-3CB5-4348-A3FC-5EE31E67FDB2}" destId="{040026F1-F099-446E-AE8D-DF38F050C093}" srcOrd="0" destOrd="0" presId="urn:microsoft.com/office/officeart/2005/8/layout/arrow5"/>
    <dgm:cxn modelId="{4CE5D980-D251-4FA2-B8D4-08CC47B57A20}" type="presParOf" srcId="{308A27B5-3CB5-4348-A3FC-5EE31E67FDB2}" destId="{29BE66E0-0BFA-4312-B285-8E55B15F6D7D}" srcOrd="1" destOrd="0" presId="urn:microsoft.com/office/officeart/2005/8/layout/arrow5"/>
    <dgm:cxn modelId="{88FC2E74-BF50-46D4-BD77-0DCEDC52A7FA}" type="presParOf" srcId="{308A27B5-3CB5-4348-A3FC-5EE31E67FDB2}" destId="{D59507C5-3CA1-4912-A668-E1F6855DD557}" srcOrd="2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F5CC54-D49C-4E37-8143-29C760D0D19A}">
      <dsp:nvSpPr>
        <dsp:cNvPr id="0" name=""/>
        <dsp:cNvSpPr/>
      </dsp:nvSpPr>
      <dsp:spPr>
        <a:xfrm>
          <a:off x="2153684" y="162733"/>
          <a:ext cx="1512000" cy="1512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5B5E27-39A7-4668-9501-A0D0BAC0DD3C}">
      <dsp:nvSpPr>
        <dsp:cNvPr id="0" name=""/>
        <dsp:cNvSpPr/>
      </dsp:nvSpPr>
      <dsp:spPr>
        <a:xfrm>
          <a:off x="749684" y="1807122"/>
          <a:ext cx="4320000" cy="648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defRPr b="1"/>
          </a:pPr>
          <a:r>
            <a:rPr lang="en-CA" sz="3600" kern="1200" dirty="0"/>
            <a:t>Our research study</a:t>
          </a:r>
          <a:endParaRPr lang="en-US" sz="3600" kern="1200" dirty="0"/>
        </a:p>
      </dsp:txBody>
      <dsp:txXfrm>
        <a:off x="749684" y="1807122"/>
        <a:ext cx="4320000" cy="648000"/>
      </dsp:txXfrm>
    </dsp:sp>
    <dsp:sp modelId="{50482C48-E9E6-40C2-8F32-C7228BB58B18}">
      <dsp:nvSpPr>
        <dsp:cNvPr id="0" name=""/>
        <dsp:cNvSpPr/>
      </dsp:nvSpPr>
      <dsp:spPr>
        <a:xfrm>
          <a:off x="749684" y="2516698"/>
          <a:ext cx="4320000" cy="7248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DE9D7E7-ACE3-4406-AD24-B314D75232C8}">
      <dsp:nvSpPr>
        <dsp:cNvPr id="0" name=""/>
        <dsp:cNvSpPr/>
      </dsp:nvSpPr>
      <dsp:spPr>
        <a:xfrm>
          <a:off x="7229685" y="162733"/>
          <a:ext cx="1512000" cy="1512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646A087-892F-4AA6-AC08-E7C24B63D21B}">
      <dsp:nvSpPr>
        <dsp:cNvPr id="0" name=""/>
        <dsp:cNvSpPr/>
      </dsp:nvSpPr>
      <dsp:spPr>
        <a:xfrm>
          <a:off x="5825684" y="1807122"/>
          <a:ext cx="4320000" cy="648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defRPr b="1"/>
          </a:pPr>
          <a:r>
            <a:rPr lang="en-CA" sz="3600" kern="1200" dirty="0"/>
            <a:t>Campfire </a:t>
          </a:r>
          <a:endParaRPr lang="en-US" sz="3600" kern="1200" dirty="0"/>
        </a:p>
      </dsp:txBody>
      <dsp:txXfrm>
        <a:off x="5825684" y="1807122"/>
        <a:ext cx="4320000" cy="648000"/>
      </dsp:txXfrm>
    </dsp:sp>
    <dsp:sp modelId="{46077DE7-9DA3-4C4F-8880-63BEF1E43083}">
      <dsp:nvSpPr>
        <dsp:cNvPr id="0" name=""/>
        <dsp:cNvSpPr/>
      </dsp:nvSpPr>
      <dsp:spPr>
        <a:xfrm>
          <a:off x="5825684" y="2516698"/>
          <a:ext cx="4320000" cy="7248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2100" kern="1200" dirty="0"/>
            <a:t>Questions</a:t>
          </a:r>
          <a:endParaRPr lang="en-US" sz="2100" kern="1200" dirty="0"/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2100" kern="1200" dirty="0"/>
            <a:t>Sharing feedback/comments</a:t>
          </a:r>
          <a:endParaRPr lang="en-US" sz="2100" kern="1200" dirty="0"/>
        </a:p>
      </dsp:txBody>
      <dsp:txXfrm>
        <a:off x="5825684" y="2516698"/>
        <a:ext cx="4320000" cy="72484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0026F1-F099-446E-AE8D-DF38F050C093}">
      <dsp:nvSpPr>
        <dsp:cNvPr id="0" name=""/>
        <dsp:cNvSpPr/>
      </dsp:nvSpPr>
      <dsp:spPr>
        <a:xfrm>
          <a:off x="1482108" y="151"/>
          <a:ext cx="2193570" cy="2193570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400" kern="1200" dirty="0"/>
            <a:t>Adaptech Research Network</a:t>
          </a:r>
          <a:endParaRPr lang="en-US" sz="1400" kern="1200" dirty="0"/>
        </a:p>
      </dsp:txBody>
      <dsp:txXfrm>
        <a:off x="2030501" y="151"/>
        <a:ext cx="1096785" cy="1809695"/>
      </dsp:txXfrm>
    </dsp:sp>
    <dsp:sp modelId="{29BE66E0-0BFA-4312-B285-8E55B15F6D7D}">
      <dsp:nvSpPr>
        <dsp:cNvPr id="0" name=""/>
        <dsp:cNvSpPr/>
      </dsp:nvSpPr>
      <dsp:spPr>
        <a:xfrm rot="7200000">
          <a:off x="2750254" y="2196644"/>
          <a:ext cx="2193570" cy="2193570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800" kern="1200" dirty="0"/>
            <a:t>Dawson College</a:t>
          </a:r>
          <a:endParaRPr lang="en-US" sz="1800" kern="1200" dirty="0"/>
        </a:p>
      </dsp:txBody>
      <dsp:txXfrm rot="-5400000">
        <a:off x="3108414" y="2841006"/>
        <a:ext cx="1809695" cy="1096785"/>
      </dsp:txXfrm>
    </dsp:sp>
    <dsp:sp modelId="{D59507C5-3CA1-4912-A668-E1F6855DD557}">
      <dsp:nvSpPr>
        <dsp:cNvPr id="0" name=""/>
        <dsp:cNvSpPr/>
      </dsp:nvSpPr>
      <dsp:spPr>
        <a:xfrm rot="14400000">
          <a:off x="201601" y="2178571"/>
          <a:ext cx="2193570" cy="2193570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800" kern="1200" dirty="0"/>
            <a:t>ECQ</a:t>
          </a:r>
          <a:r>
            <a:rPr lang="en-CA" sz="1400" kern="1200" dirty="0"/>
            <a:t> </a:t>
          </a:r>
          <a:endParaRPr lang="en-US" sz="1400" kern="1200" dirty="0"/>
        </a:p>
      </dsp:txBody>
      <dsp:txXfrm rot="5400000">
        <a:off x="227315" y="2822932"/>
        <a:ext cx="1809695" cy="109678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CenteredIconLabelDescriptionList">
  <dgm:title val="Centered 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34D81A-B725-404B-BD32-FC95AC96909B}" type="datetimeFigureOut">
              <a:rPr lang="en-CA" smtClean="0"/>
              <a:t>2023-05-05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D58E57-EEBC-4C1A-B120-A796CD6A944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995459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D58E57-EEBC-4C1A-B120-A796CD6A9441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97897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CA" sz="1400" b="1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D58E57-EEBC-4C1A-B120-A796CD6A9441}" type="slidenum">
              <a:rPr lang="en-CA" smtClean="0"/>
              <a:t>10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220434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D58E57-EEBC-4C1A-B120-A796CD6A9441}" type="slidenum">
              <a:rPr lang="en-CA" smtClean="0"/>
              <a:t>11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695481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b="1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D58E57-EEBC-4C1A-B120-A796CD6A9441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123874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CA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D58E57-EEBC-4C1A-B120-A796CD6A9441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9379388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D58E57-EEBC-4C1A-B120-A796CD6A9441}" type="slidenum">
              <a:rPr lang="en-CA" smtClean="0"/>
              <a:t>14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5816859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D58E57-EEBC-4C1A-B120-A796CD6A9441}" type="slidenum">
              <a:rPr lang="en-CA" smtClean="0"/>
              <a:t>15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6735234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D58E57-EEBC-4C1A-B120-A796CD6A9441}" type="slidenum">
              <a:rPr lang="en-CA" smtClean="0"/>
              <a:t>16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4535010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D58E57-EEBC-4C1A-B120-A796CD6A9441}" type="slidenum">
              <a:rPr lang="en-CA" smtClean="0"/>
              <a:t>17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1750506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b="1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D58E57-EEBC-4C1A-B120-A796CD6A9441}" type="slidenum">
              <a:rPr lang="en-CA" smtClean="0"/>
              <a:t>18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674014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CA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D58E57-EEBC-4C1A-B120-A796CD6A9441}" type="slidenum">
              <a:rPr lang="en-CA" smtClean="0"/>
              <a:t>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385982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lvl="1" indent="0">
              <a:buFont typeface="Arial" panose="020B0604020202020204" pitchFamily="34" charset="0"/>
              <a:buNone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D58E57-EEBC-4C1A-B120-A796CD6A9441}" type="slidenum">
              <a:rPr lang="en-CA" smtClean="0"/>
              <a:t>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828421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lvl="1" indent="0">
              <a:buFont typeface="Arial" panose="020B0604020202020204" pitchFamily="34" charset="0"/>
              <a:buNone/>
            </a:pPr>
            <a:endParaRPr lang="en-CA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D58E57-EEBC-4C1A-B120-A796CD6A9441}" type="slidenum">
              <a:rPr lang="en-CA" smtClean="0"/>
              <a:t>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812959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D58E57-EEBC-4C1A-B120-A796CD6A9441}" type="slidenum">
              <a:rPr lang="en-CA" smtClean="0"/>
              <a:t>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863607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D58E57-EEBC-4C1A-B120-A796CD6A9441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15131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D58E57-EEBC-4C1A-B120-A796CD6A9441}" type="slidenum">
              <a:rPr lang="en-CA" smtClean="0"/>
              <a:t>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886984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D58E57-EEBC-4C1A-B120-A796CD6A9441}" type="slidenum">
              <a:rPr lang="en-CA" smtClean="0"/>
              <a:t>8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494098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D58E57-EEBC-4C1A-B120-A796CD6A9441}" type="slidenum">
              <a:rPr lang="en-CA" smtClean="0"/>
              <a:t>9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260530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53A3E-F696-4031-811A-38545E30EEDF}" type="datetimeFigureOut">
              <a:rPr lang="en-CA" smtClean="0"/>
              <a:t>2023-05-05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EB1C2-91E0-47B2-886E-92F28412D69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208235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53A3E-F696-4031-811A-38545E30EEDF}" type="datetimeFigureOut">
              <a:rPr lang="en-CA" smtClean="0"/>
              <a:t>2023-05-05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EB1C2-91E0-47B2-886E-92F28412D69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832144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53A3E-F696-4031-811A-38545E30EEDF}" type="datetimeFigureOut">
              <a:rPr lang="en-CA" smtClean="0"/>
              <a:t>2023-05-05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EB1C2-91E0-47B2-886E-92F28412D69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183208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53A3E-F696-4031-811A-38545E30EEDF}" type="datetimeFigureOut">
              <a:rPr lang="en-CA" smtClean="0"/>
              <a:t>2023-05-05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EB1C2-91E0-47B2-886E-92F28412D695}" type="slidenum">
              <a:rPr lang="en-CA" smtClean="0"/>
              <a:t>‹#›</a:t>
            </a:fld>
            <a:endParaRPr lang="en-CA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363345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53A3E-F696-4031-811A-38545E30EEDF}" type="datetimeFigureOut">
              <a:rPr lang="en-CA" smtClean="0"/>
              <a:t>2023-05-05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EB1C2-91E0-47B2-886E-92F28412D69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284976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53A3E-F696-4031-811A-38545E30EEDF}" type="datetimeFigureOut">
              <a:rPr lang="en-CA" smtClean="0"/>
              <a:t>2023-05-05</a:t>
            </a:fld>
            <a:endParaRPr lang="en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EB1C2-91E0-47B2-886E-92F28412D69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32882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53A3E-F696-4031-811A-38545E30EEDF}" type="datetimeFigureOut">
              <a:rPr lang="en-CA" smtClean="0"/>
              <a:t>2023-05-05</a:t>
            </a:fld>
            <a:endParaRPr lang="en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EB1C2-91E0-47B2-886E-92F28412D69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43068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53A3E-F696-4031-811A-38545E30EEDF}" type="datetimeFigureOut">
              <a:rPr lang="en-CA" smtClean="0"/>
              <a:t>2023-05-05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EB1C2-91E0-47B2-886E-92F28412D69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063170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53A3E-F696-4031-811A-38545E30EEDF}" type="datetimeFigureOut">
              <a:rPr lang="en-CA" smtClean="0"/>
              <a:t>2023-05-05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EB1C2-91E0-47B2-886E-92F28412D69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35944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3600"/>
            </a:lvl1pPr>
            <a:lvl2pPr>
              <a:defRPr sz="3200"/>
            </a:lvl2pPr>
            <a:lvl3pPr>
              <a:defRPr sz="3000"/>
            </a:lvl3pPr>
            <a:lvl4pPr>
              <a:defRPr sz="2800"/>
            </a:lvl4pPr>
            <a:lvl5pPr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53A3E-F696-4031-811A-38545E30EEDF}" type="datetimeFigureOut">
              <a:rPr lang="en-CA" smtClean="0"/>
              <a:t>2023-05-05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EB1C2-91E0-47B2-886E-92F28412D69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765399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53A3E-F696-4031-811A-38545E30EEDF}" type="datetimeFigureOut">
              <a:rPr lang="en-CA" smtClean="0"/>
              <a:t>2023-05-05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EB1C2-91E0-47B2-886E-92F28412D69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08899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53A3E-F696-4031-811A-38545E30EEDF}" type="datetimeFigureOut">
              <a:rPr lang="en-CA" smtClean="0"/>
              <a:t>2023-05-05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EB1C2-91E0-47B2-886E-92F28412D69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65155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53A3E-F696-4031-811A-38545E30EEDF}" type="datetimeFigureOut">
              <a:rPr lang="en-CA" smtClean="0"/>
              <a:t>2023-05-05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EB1C2-91E0-47B2-886E-92F28412D69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533298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53A3E-F696-4031-811A-38545E30EEDF}" type="datetimeFigureOut">
              <a:rPr lang="en-CA" smtClean="0"/>
              <a:t>2023-05-05</a:t>
            </a:fld>
            <a:endParaRPr lang="en-CA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EB1C2-91E0-47B2-886E-92F28412D69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231478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53A3E-F696-4031-811A-38545E30EEDF}" type="datetimeFigureOut">
              <a:rPr lang="en-CA" smtClean="0"/>
              <a:t>2023-05-05</a:t>
            </a:fld>
            <a:endParaRPr lang="en-CA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EB1C2-91E0-47B2-886E-92F28412D69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866303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53A3E-F696-4031-811A-38545E30EEDF}" type="datetimeFigureOut">
              <a:rPr lang="en-CA" smtClean="0"/>
              <a:t>2023-05-05</a:t>
            </a:fld>
            <a:endParaRPr lang="en-CA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EB1C2-91E0-47B2-886E-92F28412D69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295168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53A3E-F696-4031-811A-38545E30EEDF}" type="datetimeFigureOut">
              <a:rPr lang="en-CA" smtClean="0"/>
              <a:t>2023-05-05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EB1C2-91E0-47B2-886E-92F28412D69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652552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E7B53A3E-F696-4031-811A-38545E30EEDF}" type="datetimeFigureOut">
              <a:rPr lang="en-CA" smtClean="0"/>
              <a:t>2023-05-05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AEB1C2-91E0-47B2-886E-92F28412D69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026888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swileman@dawsoncollege.qc.ca" TargetMode="External"/><Relationship Id="rId5" Type="http://schemas.openxmlformats.org/officeDocument/2006/relationships/hyperlink" Target="mailto:ahavel@dawsoncollege.qc.ca" TargetMode="External"/><Relationship Id="rId4" Type="http://schemas.openxmlformats.org/officeDocument/2006/relationships/hyperlink" Target="http://www.adaptech.org/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E0E2C7-27E7-B061-3198-E2273EB2CD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925" y="267525"/>
            <a:ext cx="3901235" cy="316147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CA" sz="3600" b="1" dirty="0">
                <a:latin typeface="Arial" panose="020B0604020202020204" pitchFamily="34" charset="0"/>
                <a:cs typeface="Arial" panose="020B0604020202020204" pitchFamily="34" charset="0"/>
              </a:rPr>
              <a:t>Is This Bridge Safe to Cross?</a:t>
            </a:r>
            <a:br>
              <a:rPr lang="en-CA" sz="3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CA" sz="36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CA" sz="3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CA" sz="2700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Fieldwork / Clinical Internship Experiences of Students with Disabilities</a:t>
            </a:r>
            <a:endParaRPr lang="en-CA" sz="2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 descr="A wooden footbridge in the woods">
            <a:extLst>
              <a:ext uri="{FF2B5EF4-FFF2-40B4-BE49-F238E27FC236}">
                <a16:creationId xmlns:a16="http://schemas.microsoft.com/office/drawing/2014/main" id="{815B2D28-14CE-A794-11ED-0B38A4485EE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038" r="12283"/>
          <a:stretch/>
        </p:blipFill>
        <p:spPr>
          <a:xfrm>
            <a:off x="4634680" y="10"/>
            <a:ext cx="7560130" cy="6857990"/>
          </a:xfrm>
          <a:prstGeom prst="rect">
            <a:avLst/>
          </a:prstGeom>
        </p:spPr>
      </p:pic>
      <p:sp>
        <p:nvSpPr>
          <p:cNvPr id="21" name="Rectangle 18">
            <a:extLst>
              <a:ext uri="{FF2B5EF4-FFF2-40B4-BE49-F238E27FC236}">
                <a16:creationId xmlns:a16="http://schemas.microsoft.com/office/drawing/2014/main" id="{A26E2FAE-FA60-497B-B2CB-7702C6FF3A3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A0D2C1-3546-2BB4-36A5-8856E310EA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924" y="3855962"/>
            <a:ext cx="3901235" cy="2866571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CA" sz="2200" dirty="0"/>
              <a:t>Alice Havel  Susie Wileman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CA" sz="2200" dirty="0"/>
              <a:t>Adaptech Research Network</a:t>
            </a:r>
          </a:p>
          <a:p>
            <a:pPr marL="0" indent="0">
              <a:lnSpc>
                <a:spcPct val="90000"/>
              </a:lnSpc>
              <a:buNone/>
            </a:pPr>
            <a:endParaRPr lang="en-CA" sz="2200" dirty="0"/>
          </a:p>
          <a:p>
            <a:pPr marL="0" indent="0">
              <a:lnSpc>
                <a:spcPct val="90000"/>
              </a:lnSpc>
              <a:buNone/>
            </a:pPr>
            <a:r>
              <a:rPr lang="en-CA" sz="2200" dirty="0"/>
              <a:t>CACUSS  Accessibility &amp; Inclusion Summit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CA" sz="2200" dirty="0"/>
              <a:t>May 4, 2023</a:t>
            </a:r>
          </a:p>
          <a:p>
            <a:pPr>
              <a:lnSpc>
                <a:spcPct val="90000"/>
              </a:lnSpc>
            </a:pPr>
            <a:endParaRPr lang="en-CA" sz="2800" dirty="0"/>
          </a:p>
        </p:txBody>
      </p:sp>
    </p:spTree>
    <p:extLst>
      <p:ext uri="{BB962C8B-B14F-4D97-AF65-F5344CB8AC3E}">
        <p14:creationId xmlns:p14="http://schemas.microsoft.com/office/powerpoint/2010/main" val="16274048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2DA321-7ABD-0674-ED2D-AFCB570B3D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6251" y="579249"/>
            <a:ext cx="10515600" cy="742122"/>
          </a:xfrm>
        </p:spPr>
        <p:txBody>
          <a:bodyPr/>
          <a:lstStyle/>
          <a:p>
            <a:pPr algn="ctr"/>
            <a:r>
              <a:rPr lang="en-CA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What Accessibility Advisors Told 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DD5520-07A9-6DEF-3CA9-73963FC388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07024"/>
            <a:ext cx="10515600" cy="427172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CA" i="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Need clarity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CA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</a:t>
            </a:r>
            <a:r>
              <a:rPr lang="en-CA" sz="3600" i="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ompetencies being measured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CA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</a:t>
            </a:r>
            <a:r>
              <a:rPr lang="en-CA" sz="3600" i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ieldwork settings and appropriate accommodations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CA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</a:t>
            </a:r>
            <a:r>
              <a:rPr lang="en-CA" sz="3600" i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ollege policy and protocol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CA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</a:t>
            </a:r>
            <a:r>
              <a:rPr lang="en-CA" sz="3600" i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est practices / models of success</a:t>
            </a:r>
            <a:endParaRPr lang="en-CA" sz="3600" i="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01568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139E4F-E765-3EB8-E896-952BCBAB9E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1969"/>
            <a:ext cx="10515600" cy="666859"/>
          </a:xfrm>
        </p:spPr>
        <p:txBody>
          <a:bodyPr>
            <a:noAutofit/>
          </a:bodyPr>
          <a:lstStyle/>
          <a:p>
            <a:pPr algn="ctr"/>
            <a:r>
              <a:rPr lang="en-CA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Emerging themes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BD34BC-9277-0795-BF81-69E8F7D501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07612"/>
            <a:ext cx="10515600" cy="5445891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en-CA" i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CA" i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CA" i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CA" i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CA" i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CA" i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CA" i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CA" i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CA" i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en-CA" sz="2400" i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en-CA" sz="2400" i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en-CA" sz="2400" i="0" dirty="0">
                <a:latin typeface="Arial" panose="020B0604020202020204" pitchFamily="34" charset="0"/>
                <a:cs typeface="Arial" panose="020B0604020202020204" pitchFamily="34" charset="0"/>
              </a:rPr>
              <a:t>   ROLE OF ACESSIBILITY SERVICES</a:t>
            </a:r>
          </a:p>
        </p:txBody>
      </p:sp>
      <p:grpSp>
        <p:nvGrpSpPr>
          <p:cNvPr id="4" name="Group 3" descr="The emerging themes include communication, kowledge, and institutional policy and legislation. The role of accessibility services influences both communication and knowledge."/>
          <p:cNvGrpSpPr/>
          <p:nvPr/>
        </p:nvGrpSpPr>
        <p:grpSpPr>
          <a:xfrm>
            <a:off x="786346" y="911295"/>
            <a:ext cx="10619308" cy="5039093"/>
            <a:chOff x="734491" y="1096277"/>
            <a:chExt cx="10619308" cy="5039093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F9EE2015-DAE8-E1E2-3E4C-396155EE2FE0}"/>
                </a:ext>
              </a:extLst>
            </p:cNvPr>
            <p:cNvSpPr/>
            <p:nvPr/>
          </p:nvSpPr>
          <p:spPr>
            <a:xfrm>
              <a:off x="4123667" y="1096277"/>
              <a:ext cx="4294619" cy="2452137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A" sz="2800" dirty="0"/>
                <a:t>Institutional Policy &amp; Legislation</a:t>
              </a: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232BCDBF-8F44-612F-A80E-A70CEC995DB1}"/>
                </a:ext>
              </a:extLst>
            </p:cNvPr>
            <p:cNvSpPr/>
            <p:nvPr/>
          </p:nvSpPr>
          <p:spPr>
            <a:xfrm>
              <a:off x="734491" y="3429000"/>
              <a:ext cx="4524013" cy="270637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A" sz="2900" dirty="0"/>
                <a:t>Communication</a:t>
              </a: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8974355C-E7E7-FD15-9894-C31ED1A90E8A}"/>
                </a:ext>
              </a:extLst>
            </p:cNvPr>
            <p:cNvSpPr/>
            <p:nvPr/>
          </p:nvSpPr>
          <p:spPr>
            <a:xfrm>
              <a:off x="7204156" y="3428993"/>
              <a:ext cx="4149643" cy="270637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 sz="2400" dirty="0"/>
            </a:p>
            <a:p>
              <a:pPr algn="ctr"/>
              <a:r>
                <a:rPr lang="en-CA" sz="2800" dirty="0"/>
                <a:t>Knowledge</a:t>
              </a:r>
            </a:p>
            <a:p>
              <a:pPr algn="ctr"/>
              <a:endParaRPr lang="en-CA" dirty="0"/>
            </a:p>
            <a:p>
              <a:endParaRPr lang="en-CA" dirty="0"/>
            </a:p>
          </p:txBody>
        </p:sp>
      </p:grpSp>
      <p:cxnSp>
        <p:nvCxnSpPr>
          <p:cNvPr id="10" name="Straight Arrow Connector 9" descr="Decorative.">
            <a:extLst>
              <a:ext uri="{FF2B5EF4-FFF2-40B4-BE49-F238E27FC236}">
                <a16:creationId xmlns:a16="http://schemas.microsoft.com/office/drawing/2014/main" id="{3229FBE2-0A2E-C417-E1AB-7C07E29D9CD1}"/>
              </a:ext>
            </a:extLst>
          </p:cNvPr>
          <p:cNvCxnSpPr>
            <a:cxnSpLocks/>
          </p:cNvCxnSpPr>
          <p:nvPr/>
        </p:nvCxnSpPr>
        <p:spPr>
          <a:xfrm flipH="1">
            <a:off x="2996497" y="1929717"/>
            <a:ext cx="903889" cy="73991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 descr="Decorative.">
            <a:extLst>
              <a:ext uri="{FF2B5EF4-FFF2-40B4-BE49-F238E27FC236}">
                <a16:creationId xmlns:a16="http://schemas.microsoft.com/office/drawing/2014/main" id="{29E25892-619F-3CC6-9319-75CE1C64ACE4}"/>
              </a:ext>
            </a:extLst>
          </p:cNvPr>
          <p:cNvCxnSpPr>
            <a:cxnSpLocks/>
          </p:cNvCxnSpPr>
          <p:nvPr/>
        </p:nvCxnSpPr>
        <p:spPr>
          <a:xfrm>
            <a:off x="8745277" y="1929717"/>
            <a:ext cx="901917" cy="769349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 descr="Decorative.">
            <a:extLst>
              <a:ext uri="{FF2B5EF4-FFF2-40B4-BE49-F238E27FC236}">
                <a16:creationId xmlns:a16="http://schemas.microsoft.com/office/drawing/2014/main" id="{4BCE0707-ED00-9724-12E4-3A942265CB58}"/>
              </a:ext>
            </a:extLst>
          </p:cNvPr>
          <p:cNvCxnSpPr>
            <a:cxnSpLocks/>
          </p:cNvCxnSpPr>
          <p:nvPr/>
        </p:nvCxnSpPr>
        <p:spPr>
          <a:xfrm flipH="1">
            <a:off x="5258504" y="5206456"/>
            <a:ext cx="1841942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28802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DE42CF-1123-BBCA-5E62-A414EAC7B4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473" y="2950387"/>
            <a:ext cx="3052293" cy="3531403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en-US" sz="4000" i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 to you…</a:t>
            </a:r>
          </a:p>
        </p:txBody>
      </p:sp>
      <p:pic>
        <p:nvPicPr>
          <p:cNvPr id="1026" name="Picture 2" descr="Graphic mage of two people sitting around a campfire">
            <a:extLst>
              <a:ext uri="{FF2B5EF4-FFF2-40B4-BE49-F238E27FC236}">
                <a16:creationId xmlns:a16="http://schemas.microsoft.com/office/drawing/2014/main" id="{1E338A9A-404A-D1A4-3F29-DCDAA1AFFA6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38"/>
          <a:stretch/>
        </p:blipFill>
        <p:spPr bwMode="auto">
          <a:xfrm>
            <a:off x="4031974" y="0"/>
            <a:ext cx="8160026" cy="6875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81627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B7B26A-D4C1-0405-822A-BD57DF8D24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5241" y="384313"/>
            <a:ext cx="7421518" cy="1187355"/>
          </a:xfrm>
        </p:spPr>
        <p:txBody>
          <a:bodyPr/>
          <a:lstStyle/>
          <a:p>
            <a:endParaRPr lang="en-CA" i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9F8212-0A01-DAF4-8F1C-AD1AD73D5F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2402" y="1793610"/>
            <a:ext cx="9640398" cy="4195481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CA" sz="4400" i="0" dirty="0">
                <a:latin typeface="Arial" panose="020B0604020202020204" pitchFamily="34" charset="0"/>
                <a:cs typeface="Arial" panose="020B0604020202020204" pitchFamily="34" charset="0"/>
              </a:rPr>
              <a:t>What items would you like to see in a </a:t>
            </a:r>
            <a:r>
              <a:rPr lang="en-CA" sz="4800" i="1" dirty="0">
                <a:latin typeface="Arial" panose="020B0604020202020204" pitchFamily="34" charset="0"/>
                <a:cs typeface="Arial" panose="020B0604020202020204" pitchFamily="34" charset="0"/>
              </a:rPr>
              <a:t>toolkit</a:t>
            </a:r>
            <a:r>
              <a:rPr lang="en-CA" sz="4400" i="0" dirty="0">
                <a:latin typeface="Arial" panose="020B0604020202020204" pitchFamily="34" charset="0"/>
                <a:cs typeface="Arial" panose="020B0604020202020204" pitchFamily="34" charset="0"/>
              </a:rPr>
              <a:t> aimed at facilitating the inclusion of students with disabilities in clinical internships? </a:t>
            </a:r>
          </a:p>
          <a:p>
            <a:pPr marL="0" indent="0" algn="ctr">
              <a:buNone/>
            </a:pPr>
            <a:r>
              <a:rPr lang="en-CA" sz="44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 algn="ctr">
              <a:buNone/>
            </a:pPr>
            <a:r>
              <a:rPr lang="en-CA" sz="4400" i="0" dirty="0">
                <a:latin typeface="Arial" panose="020B0604020202020204" pitchFamily="34" charset="0"/>
                <a:cs typeface="Arial" panose="020B0604020202020204" pitchFamily="34" charset="0"/>
              </a:rPr>
              <a:t>Who should have these tools?  </a:t>
            </a:r>
          </a:p>
        </p:txBody>
      </p:sp>
    </p:spTree>
    <p:extLst>
      <p:ext uri="{BB962C8B-B14F-4D97-AF65-F5344CB8AC3E}">
        <p14:creationId xmlns:p14="http://schemas.microsoft.com/office/powerpoint/2010/main" val="4369571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27DA0C-4552-90DF-9104-D72E293D2D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0819" y="316241"/>
            <a:ext cx="7390362" cy="993944"/>
          </a:xfrm>
        </p:spPr>
        <p:txBody>
          <a:bodyPr/>
          <a:lstStyle/>
          <a:p>
            <a:endParaRPr lang="en-CA" sz="4800" i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B44364-482D-9E23-2BD2-81FFA4DB1D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0100" y="1433016"/>
            <a:ext cx="10629900" cy="4569724"/>
          </a:xfrm>
        </p:spPr>
        <p:txBody>
          <a:bodyPr/>
          <a:lstStyle/>
          <a:p>
            <a:pPr marL="0" indent="0">
              <a:buNone/>
            </a:pPr>
            <a:endParaRPr lang="en-CA" i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en-CA" sz="4800" i="0" dirty="0">
                <a:latin typeface="Arial" panose="020B0604020202020204" pitchFamily="34" charset="0"/>
                <a:cs typeface="Arial" panose="020B0604020202020204" pitchFamily="34" charset="0"/>
              </a:rPr>
              <a:t>What do you see as the role of accessibility advisors in facilitating the inclusion of students with disabilities in internship settings?</a:t>
            </a:r>
          </a:p>
        </p:txBody>
      </p:sp>
    </p:spTree>
    <p:extLst>
      <p:ext uri="{BB962C8B-B14F-4D97-AF65-F5344CB8AC3E}">
        <p14:creationId xmlns:p14="http://schemas.microsoft.com/office/powerpoint/2010/main" val="22655778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205FD4-0CEF-8B63-CD6E-AE634E8FA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1856" y="452718"/>
            <a:ext cx="7888289" cy="899004"/>
          </a:xfrm>
        </p:spPr>
        <p:txBody>
          <a:bodyPr/>
          <a:lstStyle/>
          <a:p>
            <a:endParaRPr lang="en-CA" sz="4800" i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367204-B99F-4A17-0A91-C4AC0E3F79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4506" y="2107509"/>
            <a:ext cx="8946541" cy="419548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CA" sz="4400" i="0" dirty="0">
                <a:latin typeface="Arial" panose="020B0604020202020204" pitchFamily="34" charset="0"/>
                <a:cs typeface="Arial" panose="020B0604020202020204" pitchFamily="34" charset="0"/>
              </a:rPr>
              <a:t>How do you perceive the role of your institution in facilitating the inclusion of students with disabilities in clinical internships? </a:t>
            </a:r>
          </a:p>
        </p:txBody>
      </p:sp>
    </p:spTree>
    <p:extLst>
      <p:ext uri="{BB962C8B-B14F-4D97-AF65-F5344CB8AC3E}">
        <p14:creationId xmlns:p14="http://schemas.microsoft.com/office/powerpoint/2010/main" val="2612735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D1780A-D2E9-A7DF-FD13-AB65D260F9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1239" y="395568"/>
            <a:ext cx="7492423" cy="1089479"/>
          </a:xfrm>
        </p:spPr>
        <p:txBody>
          <a:bodyPr/>
          <a:lstStyle/>
          <a:p>
            <a:endParaRPr lang="en-CA" sz="4800" i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59A83D-1095-7F7B-3672-D1E3BFCC00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0279" y="1828512"/>
            <a:ext cx="9616771" cy="439515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CA" sz="4400" i="0" dirty="0">
                <a:latin typeface="Arial" panose="020B0604020202020204" pitchFamily="34" charset="0"/>
                <a:cs typeface="Arial" panose="020B0604020202020204" pitchFamily="34" charset="0"/>
              </a:rPr>
              <a:t>Do you have any ideas or suggestions as to how assistive technology can be used as a facilitator for students in internship settings? </a:t>
            </a:r>
          </a:p>
        </p:txBody>
      </p:sp>
    </p:spTree>
    <p:extLst>
      <p:ext uri="{BB962C8B-B14F-4D97-AF65-F5344CB8AC3E}">
        <p14:creationId xmlns:p14="http://schemas.microsoft.com/office/powerpoint/2010/main" val="10251586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8930" y="629266"/>
            <a:ext cx="9252154" cy="1223983"/>
          </a:xfrm>
        </p:spPr>
        <p:txBody>
          <a:bodyPr>
            <a:normAutofit/>
          </a:bodyPr>
          <a:lstStyle/>
          <a:p>
            <a:r>
              <a:rPr lang="en-CA" b="1"/>
              <a:t>Contact Information</a:t>
            </a:r>
            <a:endParaRPr lang="en-CA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1" y="2052214"/>
            <a:ext cx="5965394" cy="4196185"/>
          </a:xfrm>
        </p:spPr>
        <p:txBody>
          <a:bodyPr>
            <a:normAutofit/>
          </a:bodyPr>
          <a:lstStyle/>
          <a:p>
            <a:pPr marL="0" lvl="0" indent="0" defTabSz="9144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/>
            </a:pPr>
            <a:r>
              <a:rPr lang="en-US" sz="2800" dirty="0">
                <a:latin typeface="Tahoma" pitchFamily="34" charset="0"/>
                <a:ea typeface="+mn-ea"/>
                <a:cs typeface="Arial" charset="0"/>
              </a:rPr>
              <a:t>Adaptech Research Network 	</a:t>
            </a:r>
            <a:r>
              <a:rPr lang="en-US" sz="2800" dirty="0">
                <a:solidFill>
                  <a:schemeClr val="bg1"/>
                </a:solidFill>
                <a:latin typeface="Tahoma" pitchFamily="34" charset="0"/>
                <a:ea typeface="+mn-ea"/>
                <a:cs typeface="Arial" charset="0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www.adaptech.org</a:t>
            </a:r>
            <a:r>
              <a:rPr lang="en-US" sz="2800" dirty="0">
                <a:solidFill>
                  <a:schemeClr val="bg1"/>
                </a:solidFill>
                <a:latin typeface="Tahoma" pitchFamily="34" charset="0"/>
                <a:ea typeface="+mn-ea"/>
                <a:cs typeface="Arial" charset="0"/>
              </a:rPr>
              <a:t> </a:t>
            </a:r>
          </a:p>
          <a:p>
            <a:pPr marL="0" lvl="0" indent="0" defTabSz="9144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/>
            </a:pPr>
            <a:endParaRPr lang="en-US" sz="2800" dirty="0">
              <a:latin typeface="Tahoma" pitchFamily="34" charset="0"/>
              <a:ea typeface="+mn-ea"/>
              <a:cs typeface="Arial" charset="0"/>
            </a:endParaRPr>
          </a:p>
          <a:p>
            <a:pPr marL="0" lvl="0" indent="0" defTabSz="9144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/>
            </a:pPr>
            <a:r>
              <a:rPr lang="en-CA" sz="2800" dirty="0">
                <a:latin typeface="Tahoma" pitchFamily="34" charset="0"/>
                <a:ea typeface="+mn-ea"/>
                <a:cs typeface="Arial" charset="0"/>
              </a:rPr>
              <a:t>Alice Havel 			</a:t>
            </a:r>
            <a:r>
              <a:rPr lang="en-CA" sz="2800" dirty="0">
                <a:solidFill>
                  <a:schemeClr val="bg1"/>
                </a:solidFill>
                <a:latin typeface="Tahoma" pitchFamily="34" charset="0"/>
                <a:ea typeface="+mn-ea"/>
                <a:cs typeface="Arial" charset="0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ahavel@dawsoncollege.qc.ca</a:t>
            </a:r>
            <a:r>
              <a:rPr lang="en-CA" sz="2800" dirty="0">
                <a:solidFill>
                  <a:schemeClr val="bg1"/>
                </a:solidFill>
                <a:latin typeface="Tahoma" pitchFamily="34" charset="0"/>
                <a:ea typeface="+mn-ea"/>
                <a:cs typeface="Arial" charset="0"/>
              </a:rPr>
              <a:t> </a:t>
            </a:r>
          </a:p>
          <a:p>
            <a:pPr marL="0" lvl="0" indent="0" defTabSz="9144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/>
            </a:pPr>
            <a:endParaRPr lang="en-CA" sz="2800" dirty="0">
              <a:latin typeface="Tahoma" pitchFamily="34" charset="0"/>
              <a:ea typeface="+mn-ea"/>
              <a:cs typeface="Arial" charset="0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en-CA" sz="2800" dirty="0">
                <a:latin typeface="Tahoma" pitchFamily="34" charset="0"/>
                <a:ea typeface="+mn-ea"/>
                <a:cs typeface="Arial" charset="0"/>
              </a:rPr>
              <a:t>Susie Wileman 				</a:t>
            </a:r>
            <a:r>
              <a:rPr lang="en-CA" sz="2800" dirty="0">
                <a:solidFill>
                  <a:schemeClr val="bg1"/>
                </a:solidFill>
                <a:latin typeface="Tahoma" pitchFamily="34" charset="0"/>
                <a:ea typeface="+mn-ea"/>
                <a:cs typeface="Arial" charset="0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swileman@dawsoncollege.qc.ca</a:t>
            </a:r>
            <a:r>
              <a:rPr lang="en-CA" sz="2800" dirty="0">
                <a:solidFill>
                  <a:schemeClr val="bg1"/>
                </a:solidFill>
                <a:latin typeface="Tahoma" pitchFamily="34" charset="0"/>
                <a:ea typeface="+mn-ea"/>
                <a:cs typeface="Arial" charset="0"/>
              </a:rPr>
              <a:t> </a:t>
            </a:r>
          </a:p>
          <a:p>
            <a:pPr marL="0" indent="0">
              <a:lnSpc>
                <a:spcPct val="90000"/>
              </a:lnSpc>
              <a:buNone/>
            </a:pPr>
            <a:endParaRPr lang="en-CA" sz="2800" dirty="0"/>
          </a:p>
        </p:txBody>
      </p:sp>
      <p:pic>
        <p:nvPicPr>
          <p:cNvPr id="4" name="Picture 3" descr="Logo of the Adpatech Research Network">
            <a:extLst>
              <a:ext uri="{FF2B5EF4-FFF2-40B4-BE49-F238E27FC236}">
                <a16:creationId xmlns:a16="http://schemas.microsoft.com/office/drawing/2014/main" id="{F9F0C1B8-AACA-AA2F-E6D4-6CA1C369346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78576" y="1471643"/>
            <a:ext cx="3508778" cy="389864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3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5624124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DE42CF-1123-BBCA-5E62-A414EAC7B4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473" y="2950387"/>
            <a:ext cx="3052293" cy="3531403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en-US" sz="4000" i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 you!</a:t>
            </a:r>
          </a:p>
        </p:txBody>
      </p:sp>
      <p:pic>
        <p:nvPicPr>
          <p:cNvPr id="1026" name="Picture 2" descr="Graphic mage of two people sitting around a campfire">
            <a:extLst>
              <a:ext uri="{FF2B5EF4-FFF2-40B4-BE49-F238E27FC236}">
                <a16:creationId xmlns:a16="http://schemas.microsoft.com/office/drawing/2014/main" id="{1E338A9A-404A-D1A4-3F29-DCDAA1AFFA6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38"/>
          <a:stretch/>
        </p:blipFill>
        <p:spPr bwMode="auto">
          <a:xfrm>
            <a:off x="4038599" y="10"/>
            <a:ext cx="8160026" cy="6875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63589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8">
            <a:extLst>
              <a:ext uri="{FF2B5EF4-FFF2-40B4-BE49-F238E27FC236}">
                <a16:creationId xmlns:a16="http://schemas.microsoft.com/office/drawing/2014/main" id="{F747F1B4-B831-4277-8AB0-32767F7EB7B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 descr="Agenda.">
            <a:extLst>
              <a:ext uri="{FF2B5EF4-FFF2-40B4-BE49-F238E27FC236}">
                <a16:creationId xmlns:a16="http://schemas.microsoft.com/office/drawing/2014/main" id="{D2C89FF7-17AC-0ED0-D1AD-543EB26BFF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6674" y="435880"/>
            <a:ext cx="9252154" cy="1016654"/>
          </a:xfrm>
        </p:spPr>
        <p:txBody>
          <a:bodyPr>
            <a:normAutofit/>
          </a:bodyPr>
          <a:lstStyle/>
          <a:p>
            <a:pPr algn="ctr"/>
            <a:r>
              <a:rPr lang="en-CA" i="0" dirty="0">
                <a:solidFill>
                  <a:srgbClr val="EBEBE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Agenda</a:t>
            </a:r>
          </a:p>
        </p:txBody>
      </p:sp>
      <p:sp>
        <p:nvSpPr>
          <p:cNvPr id="19" name="Rectangle 12">
            <a:extLst>
              <a:ext uri="{FF2B5EF4-FFF2-40B4-BE49-F238E27FC236}">
                <a16:creationId xmlns:a16="http://schemas.microsoft.com/office/drawing/2014/main" id="{12F7E335-851A-4CAE-B09F-E657819D460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Freeform: Shape 14" descr="Decorative.">
            <a:extLst>
              <a:ext uri="{FF2B5EF4-FFF2-40B4-BE49-F238E27FC236}">
                <a16:creationId xmlns:a16="http://schemas.microsoft.com/office/drawing/2014/main" id="{10B541F0-7F6E-402E-84D8-CF96EACA5FB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-1" y="1762067"/>
            <a:ext cx="12192418" cy="5095933"/>
          </a:xfrm>
          <a:custGeom>
            <a:avLst/>
            <a:gdLst>
              <a:gd name="connsiteX0" fmla="*/ 1 w 12192418"/>
              <a:gd name="connsiteY0" fmla="*/ 0 h 5095933"/>
              <a:gd name="connsiteX1" fmla="*/ 71932 w 12192418"/>
              <a:gd name="connsiteY1" fmla="*/ 12261 h 5095933"/>
              <a:gd name="connsiteX2" fmla="*/ 282849 w 12192418"/>
              <a:gd name="connsiteY2" fmla="*/ 48343 h 5095933"/>
              <a:gd name="connsiteX3" fmla="*/ 436464 w 12192418"/>
              <a:gd name="connsiteY3" fmla="*/ 73565 h 5095933"/>
              <a:gd name="connsiteX4" fmla="*/ 619339 w 12192418"/>
              <a:gd name="connsiteY4" fmla="*/ 100188 h 5095933"/>
              <a:gd name="connsiteX5" fmla="*/ 836351 w 12192418"/>
              <a:gd name="connsiteY5" fmla="*/ 132066 h 5095933"/>
              <a:gd name="connsiteX6" fmla="*/ 1076528 w 12192418"/>
              <a:gd name="connsiteY6" fmla="*/ 165696 h 5095933"/>
              <a:gd name="connsiteX7" fmla="*/ 1347184 w 12192418"/>
              <a:gd name="connsiteY7" fmla="*/ 201077 h 5095933"/>
              <a:gd name="connsiteX8" fmla="*/ 1642223 w 12192418"/>
              <a:gd name="connsiteY8" fmla="*/ 238560 h 5095933"/>
              <a:gd name="connsiteX9" fmla="*/ 1962864 w 12192418"/>
              <a:gd name="connsiteY9" fmla="*/ 276043 h 5095933"/>
              <a:gd name="connsiteX10" fmla="*/ 2304232 w 12192418"/>
              <a:gd name="connsiteY10" fmla="*/ 314227 h 5095933"/>
              <a:gd name="connsiteX11" fmla="*/ 2672421 w 12192418"/>
              <a:gd name="connsiteY11" fmla="*/ 349608 h 5095933"/>
              <a:gd name="connsiteX12" fmla="*/ 3057678 w 12192418"/>
              <a:gd name="connsiteY12" fmla="*/ 383588 h 5095933"/>
              <a:gd name="connsiteX13" fmla="*/ 3464881 w 12192418"/>
              <a:gd name="connsiteY13" fmla="*/ 414415 h 5095933"/>
              <a:gd name="connsiteX14" fmla="*/ 3889152 w 12192418"/>
              <a:gd name="connsiteY14" fmla="*/ 443841 h 5095933"/>
              <a:gd name="connsiteX15" fmla="*/ 4331710 w 12192418"/>
              <a:gd name="connsiteY15" fmla="*/ 471515 h 5095933"/>
              <a:gd name="connsiteX16" fmla="*/ 4558476 w 12192418"/>
              <a:gd name="connsiteY16" fmla="*/ 481324 h 5095933"/>
              <a:gd name="connsiteX17" fmla="*/ 4790118 w 12192418"/>
              <a:gd name="connsiteY17" fmla="*/ 492183 h 5095933"/>
              <a:gd name="connsiteX18" fmla="*/ 5025418 w 12192418"/>
              <a:gd name="connsiteY18" fmla="*/ 502342 h 5095933"/>
              <a:gd name="connsiteX19" fmla="*/ 5261937 w 12192418"/>
              <a:gd name="connsiteY19" fmla="*/ 508998 h 5095933"/>
              <a:gd name="connsiteX20" fmla="*/ 5503332 w 12192418"/>
              <a:gd name="connsiteY20" fmla="*/ 514953 h 5095933"/>
              <a:gd name="connsiteX21" fmla="*/ 5747167 w 12192418"/>
              <a:gd name="connsiteY21" fmla="*/ 521259 h 5095933"/>
              <a:gd name="connsiteX22" fmla="*/ 5995877 w 12192418"/>
              <a:gd name="connsiteY22" fmla="*/ 525463 h 5095933"/>
              <a:gd name="connsiteX23" fmla="*/ 6247026 w 12192418"/>
              <a:gd name="connsiteY23" fmla="*/ 525463 h 5095933"/>
              <a:gd name="connsiteX24" fmla="*/ 6500613 w 12192418"/>
              <a:gd name="connsiteY24" fmla="*/ 527565 h 5095933"/>
              <a:gd name="connsiteX25" fmla="*/ 6756639 w 12192418"/>
              <a:gd name="connsiteY25" fmla="*/ 525463 h 5095933"/>
              <a:gd name="connsiteX26" fmla="*/ 7016322 w 12192418"/>
              <a:gd name="connsiteY26" fmla="*/ 521259 h 5095933"/>
              <a:gd name="connsiteX27" fmla="*/ 7276005 w 12192418"/>
              <a:gd name="connsiteY27" fmla="*/ 517406 h 5095933"/>
              <a:gd name="connsiteX28" fmla="*/ 7539345 w 12192418"/>
              <a:gd name="connsiteY28" fmla="*/ 508998 h 5095933"/>
              <a:gd name="connsiteX29" fmla="*/ 7805124 w 12192418"/>
              <a:gd name="connsiteY29" fmla="*/ 500241 h 5095933"/>
              <a:gd name="connsiteX30" fmla="*/ 8070903 w 12192418"/>
              <a:gd name="connsiteY30" fmla="*/ 490082 h 5095933"/>
              <a:gd name="connsiteX31" fmla="*/ 8339121 w 12192418"/>
              <a:gd name="connsiteY31" fmla="*/ 475719 h 5095933"/>
              <a:gd name="connsiteX32" fmla="*/ 8609776 w 12192418"/>
              <a:gd name="connsiteY32" fmla="*/ 458554 h 5095933"/>
              <a:gd name="connsiteX33" fmla="*/ 8881651 w 12192418"/>
              <a:gd name="connsiteY33" fmla="*/ 442089 h 5095933"/>
              <a:gd name="connsiteX34" fmla="*/ 9153526 w 12192418"/>
              <a:gd name="connsiteY34" fmla="*/ 421071 h 5095933"/>
              <a:gd name="connsiteX35" fmla="*/ 9429058 w 12192418"/>
              <a:gd name="connsiteY35" fmla="*/ 395849 h 5095933"/>
              <a:gd name="connsiteX36" fmla="*/ 9700933 w 12192418"/>
              <a:gd name="connsiteY36" fmla="*/ 370626 h 5095933"/>
              <a:gd name="connsiteX37" fmla="*/ 9977684 w 12192418"/>
              <a:gd name="connsiteY37" fmla="*/ 341551 h 5095933"/>
              <a:gd name="connsiteX38" fmla="*/ 10255655 w 12192418"/>
              <a:gd name="connsiteY38" fmla="*/ 309673 h 5095933"/>
              <a:gd name="connsiteX39" fmla="*/ 10529968 w 12192418"/>
              <a:gd name="connsiteY39" fmla="*/ 276043 h 5095933"/>
              <a:gd name="connsiteX40" fmla="*/ 10807939 w 12192418"/>
              <a:gd name="connsiteY40" fmla="*/ 236809 h 5095933"/>
              <a:gd name="connsiteX41" fmla="*/ 11084690 w 12192418"/>
              <a:gd name="connsiteY41" fmla="*/ 194772 h 5095933"/>
              <a:gd name="connsiteX42" fmla="*/ 11362661 w 12192418"/>
              <a:gd name="connsiteY42" fmla="*/ 153085 h 5095933"/>
              <a:gd name="connsiteX43" fmla="*/ 11639412 w 12192418"/>
              <a:gd name="connsiteY43" fmla="*/ 104392 h 5095933"/>
              <a:gd name="connsiteX44" fmla="*/ 11914945 w 12192418"/>
              <a:gd name="connsiteY44" fmla="*/ 54648 h 5095933"/>
              <a:gd name="connsiteX45" fmla="*/ 12191696 w 12192418"/>
              <a:gd name="connsiteY45" fmla="*/ 2452 h 5095933"/>
              <a:gd name="connsiteX46" fmla="*/ 12191696 w 12192418"/>
              <a:gd name="connsiteY46" fmla="*/ 2109542 h 5095933"/>
              <a:gd name="connsiteX47" fmla="*/ 12191999 w 12192418"/>
              <a:gd name="connsiteY47" fmla="*/ 2109542 h 5095933"/>
              <a:gd name="connsiteX48" fmla="*/ 12191999 w 12192418"/>
              <a:gd name="connsiteY48" fmla="*/ 2802467 h 5095933"/>
              <a:gd name="connsiteX49" fmla="*/ 12192418 w 12192418"/>
              <a:gd name="connsiteY49" fmla="*/ 2802467 h 5095933"/>
              <a:gd name="connsiteX50" fmla="*/ 12192418 w 12192418"/>
              <a:gd name="connsiteY50" fmla="*/ 5095933 h 5095933"/>
              <a:gd name="connsiteX51" fmla="*/ 1 w 12192418"/>
              <a:gd name="connsiteY51" fmla="*/ 5095933 h 5095933"/>
              <a:gd name="connsiteX52" fmla="*/ 1 w 12192418"/>
              <a:gd name="connsiteY52" fmla="*/ 4074529 h 5095933"/>
              <a:gd name="connsiteX53" fmla="*/ 0 w 12192418"/>
              <a:gd name="connsiteY53" fmla="*/ 4074529 h 5095933"/>
              <a:gd name="connsiteX54" fmla="*/ 0 w 12192418"/>
              <a:gd name="connsiteY54" fmla="*/ 2109542 h 5095933"/>
              <a:gd name="connsiteX55" fmla="*/ 1 w 12192418"/>
              <a:gd name="connsiteY55" fmla="*/ 2109542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2192418" h="5095933">
                <a:moveTo>
                  <a:pt x="1" y="0"/>
                </a:moveTo>
                <a:lnTo>
                  <a:pt x="71932" y="12261"/>
                </a:lnTo>
                <a:lnTo>
                  <a:pt x="282849" y="48343"/>
                </a:lnTo>
                <a:lnTo>
                  <a:pt x="436464" y="73565"/>
                </a:lnTo>
                <a:lnTo>
                  <a:pt x="619339" y="100188"/>
                </a:lnTo>
                <a:lnTo>
                  <a:pt x="836351" y="132066"/>
                </a:lnTo>
                <a:lnTo>
                  <a:pt x="1076528" y="165696"/>
                </a:lnTo>
                <a:lnTo>
                  <a:pt x="1347184" y="201077"/>
                </a:lnTo>
                <a:lnTo>
                  <a:pt x="1642223" y="238560"/>
                </a:lnTo>
                <a:lnTo>
                  <a:pt x="1962864" y="276043"/>
                </a:lnTo>
                <a:lnTo>
                  <a:pt x="2304232" y="314227"/>
                </a:lnTo>
                <a:lnTo>
                  <a:pt x="2672421" y="349608"/>
                </a:lnTo>
                <a:lnTo>
                  <a:pt x="3057678" y="383588"/>
                </a:lnTo>
                <a:lnTo>
                  <a:pt x="3464881" y="414415"/>
                </a:lnTo>
                <a:lnTo>
                  <a:pt x="3889152" y="443841"/>
                </a:lnTo>
                <a:lnTo>
                  <a:pt x="4331710" y="471515"/>
                </a:lnTo>
                <a:lnTo>
                  <a:pt x="4558476" y="481324"/>
                </a:lnTo>
                <a:lnTo>
                  <a:pt x="4790118" y="492183"/>
                </a:lnTo>
                <a:lnTo>
                  <a:pt x="5025418" y="502342"/>
                </a:lnTo>
                <a:lnTo>
                  <a:pt x="5261937" y="508998"/>
                </a:lnTo>
                <a:lnTo>
                  <a:pt x="5503332" y="514953"/>
                </a:lnTo>
                <a:lnTo>
                  <a:pt x="5747167" y="521259"/>
                </a:lnTo>
                <a:lnTo>
                  <a:pt x="5995877" y="525463"/>
                </a:lnTo>
                <a:lnTo>
                  <a:pt x="6247026" y="525463"/>
                </a:lnTo>
                <a:lnTo>
                  <a:pt x="6500613" y="527565"/>
                </a:lnTo>
                <a:lnTo>
                  <a:pt x="6756639" y="525463"/>
                </a:lnTo>
                <a:lnTo>
                  <a:pt x="7016322" y="521259"/>
                </a:lnTo>
                <a:lnTo>
                  <a:pt x="7276005" y="517406"/>
                </a:lnTo>
                <a:lnTo>
                  <a:pt x="7539345" y="508998"/>
                </a:lnTo>
                <a:lnTo>
                  <a:pt x="7805124" y="500241"/>
                </a:lnTo>
                <a:lnTo>
                  <a:pt x="8070903" y="490082"/>
                </a:lnTo>
                <a:lnTo>
                  <a:pt x="8339121" y="475719"/>
                </a:lnTo>
                <a:lnTo>
                  <a:pt x="8609776" y="458554"/>
                </a:lnTo>
                <a:lnTo>
                  <a:pt x="8881651" y="442089"/>
                </a:lnTo>
                <a:lnTo>
                  <a:pt x="9153526" y="421071"/>
                </a:lnTo>
                <a:lnTo>
                  <a:pt x="9429058" y="395849"/>
                </a:lnTo>
                <a:lnTo>
                  <a:pt x="9700933" y="370626"/>
                </a:lnTo>
                <a:lnTo>
                  <a:pt x="9977684" y="341551"/>
                </a:lnTo>
                <a:lnTo>
                  <a:pt x="10255655" y="309673"/>
                </a:lnTo>
                <a:lnTo>
                  <a:pt x="10529968" y="276043"/>
                </a:lnTo>
                <a:lnTo>
                  <a:pt x="10807939" y="236809"/>
                </a:lnTo>
                <a:lnTo>
                  <a:pt x="11084690" y="194772"/>
                </a:lnTo>
                <a:lnTo>
                  <a:pt x="11362661" y="153085"/>
                </a:lnTo>
                <a:lnTo>
                  <a:pt x="11639412" y="104392"/>
                </a:lnTo>
                <a:lnTo>
                  <a:pt x="11914945" y="54648"/>
                </a:lnTo>
                <a:lnTo>
                  <a:pt x="12191696" y="2452"/>
                </a:lnTo>
                <a:lnTo>
                  <a:pt x="12191696" y="2109542"/>
                </a:lnTo>
                <a:lnTo>
                  <a:pt x="12191999" y="2109542"/>
                </a:lnTo>
                <a:lnTo>
                  <a:pt x="12191999" y="2802467"/>
                </a:lnTo>
                <a:lnTo>
                  <a:pt x="12192418" y="2802467"/>
                </a:lnTo>
                <a:lnTo>
                  <a:pt x="12192418" y="5095933"/>
                </a:lnTo>
                <a:lnTo>
                  <a:pt x="1" y="5095933"/>
                </a:lnTo>
                <a:lnTo>
                  <a:pt x="1" y="4074529"/>
                </a:lnTo>
                <a:lnTo>
                  <a:pt x="0" y="4074529"/>
                </a:lnTo>
                <a:lnTo>
                  <a:pt x="0" y="2109542"/>
                </a:lnTo>
                <a:lnTo>
                  <a:pt x="1" y="21095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graphicFrame>
        <p:nvGraphicFramePr>
          <p:cNvPr id="21" name="Content Placeholder 2" descr="Decorative.">
            <a:extLst>
              <a:ext uri="{FF2B5EF4-FFF2-40B4-BE49-F238E27FC236}">
                <a16:creationId xmlns:a16="http://schemas.microsoft.com/office/drawing/2014/main" id="{36CF9451-4CC8-F391-BB41-45B6131B684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96352582"/>
              </p:ext>
            </p:extLst>
          </p:nvPr>
        </p:nvGraphicFramePr>
        <p:xfrm>
          <a:off x="648930" y="2810256"/>
          <a:ext cx="10895370" cy="3404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138718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1722D6-90EB-A091-5FCC-B01F9FE6DF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9801" y="899185"/>
            <a:ext cx="5157787" cy="823912"/>
          </a:xfrm>
        </p:spPr>
        <p:txBody>
          <a:bodyPr>
            <a:normAutofit/>
          </a:bodyPr>
          <a:lstStyle/>
          <a:p>
            <a:pPr algn="ctr"/>
            <a:r>
              <a:rPr lang="en-CA" sz="4000" b="0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Who Are We?</a:t>
            </a:r>
          </a:p>
        </p:txBody>
      </p:sp>
      <p:graphicFrame>
        <p:nvGraphicFramePr>
          <p:cNvPr id="14" name="Content Placeholder 5" descr="Description of presenters. They are scholars in residence who are part of the Adaptech Research Network located at Dawson College. The project was funded by ECQ.">
            <a:extLst>
              <a:ext uri="{FF2B5EF4-FFF2-40B4-BE49-F238E27FC236}">
                <a16:creationId xmlns:a16="http://schemas.microsoft.com/office/drawing/2014/main" id="{1898D81F-6EBD-E2B8-6784-3875D071BE07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771345058"/>
              </p:ext>
            </p:extLst>
          </p:nvPr>
        </p:nvGraphicFramePr>
        <p:xfrm>
          <a:off x="836612" y="1859541"/>
          <a:ext cx="5157787" cy="43903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643AC8A-41C3-C9F5-AC97-876635B058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899185"/>
            <a:ext cx="5183188" cy="823912"/>
          </a:xfrm>
        </p:spPr>
        <p:txBody>
          <a:bodyPr>
            <a:normAutofit/>
          </a:bodyPr>
          <a:lstStyle/>
          <a:p>
            <a:pPr algn="ctr"/>
            <a:r>
              <a:rPr lang="en-CA" sz="4000" b="0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Why Now?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BC903DD-9EC5-8F56-0633-E660F95F419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95144" y="1947375"/>
            <a:ext cx="5183188" cy="4214698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en-CA" sz="3600" i="0" dirty="0">
                <a:latin typeface="Arial" panose="020B0604020202020204" pitchFamily="34" charset="0"/>
                <a:cs typeface="Arial" panose="020B0604020202020204" pitchFamily="34" charset="0"/>
              </a:rPr>
              <a:t>UD</a:t>
            </a:r>
          </a:p>
          <a:p>
            <a:pPr>
              <a:lnSpc>
                <a:spcPct val="150000"/>
              </a:lnSpc>
            </a:pPr>
            <a:r>
              <a:rPr lang="en-CA" sz="3600" i="0" dirty="0">
                <a:latin typeface="Arial" panose="020B0604020202020204" pitchFamily="34" charset="0"/>
                <a:cs typeface="Arial" panose="020B0604020202020204" pitchFamily="34" charset="0"/>
              </a:rPr>
              <a:t>Success stories vs.  Pushback </a:t>
            </a:r>
          </a:p>
          <a:p>
            <a:pPr marL="0" indent="0">
              <a:lnSpc>
                <a:spcPct val="150000"/>
              </a:lnSpc>
              <a:buNone/>
            </a:pPr>
            <a:endParaRPr lang="en-CA" sz="2800" i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CA" sz="3600" i="0" dirty="0">
                <a:latin typeface="Arial" panose="020B0604020202020204" pitchFamily="34" charset="0"/>
                <a:cs typeface="Arial" panose="020B0604020202020204" pitchFamily="34" charset="0"/>
              </a:rPr>
              <a:t>Competencies</a:t>
            </a:r>
          </a:p>
          <a:p>
            <a:endParaRPr lang="en-CA" i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Arrow: Right 10" descr="Decorative.">
            <a:extLst>
              <a:ext uri="{FF2B5EF4-FFF2-40B4-BE49-F238E27FC236}">
                <a16:creationId xmlns:a16="http://schemas.microsoft.com/office/drawing/2014/main" id="{399642A3-23A1-409E-FFA1-55141A104BE3}"/>
              </a:ext>
            </a:extLst>
          </p:cNvPr>
          <p:cNvSpPr/>
          <p:nvPr/>
        </p:nvSpPr>
        <p:spPr>
          <a:xfrm>
            <a:off x="7359177" y="4359767"/>
            <a:ext cx="1051982" cy="777922"/>
          </a:xfrm>
          <a:prstGeom prst="rightArrow">
            <a:avLst>
              <a:gd name="adj1" fmla="val 50000"/>
              <a:gd name="adj2" fmla="val 4091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2" name="Arrow: Right 11" descr="Decorative.">
            <a:extLst>
              <a:ext uri="{FF2B5EF4-FFF2-40B4-BE49-F238E27FC236}">
                <a16:creationId xmlns:a16="http://schemas.microsoft.com/office/drawing/2014/main" id="{E039C9FB-D34A-4335-8209-4706991AE827}"/>
              </a:ext>
            </a:extLst>
          </p:cNvPr>
          <p:cNvSpPr/>
          <p:nvPr/>
        </p:nvSpPr>
        <p:spPr>
          <a:xfrm rot="10800000">
            <a:off x="8560746" y="4359767"/>
            <a:ext cx="1051983" cy="777922"/>
          </a:xfrm>
          <a:prstGeom prst="rightArrow">
            <a:avLst>
              <a:gd name="adj1" fmla="val 50000"/>
              <a:gd name="adj2" fmla="val 364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295225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017F3A-F865-CFAC-093F-847DE6D080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3639" y="452718"/>
            <a:ext cx="9404723" cy="1400530"/>
          </a:xfrm>
        </p:spPr>
        <p:txBody>
          <a:bodyPr/>
          <a:lstStyle/>
          <a:p>
            <a:pPr algn="ctr"/>
            <a:r>
              <a:rPr lang="en-CA" sz="6000" i="0" dirty="0">
                <a:latin typeface="Arial" panose="020B0604020202020204" pitchFamily="34" charset="0"/>
                <a:cs typeface="Arial" panose="020B0604020202020204" pitchFamily="34" charset="0"/>
              </a:rPr>
              <a:t>Goals of the Project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0A5278-931D-810F-9853-7FFE1B3E64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4712" y="2052918"/>
            <a:ext cx="10500109" cy="419548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CA" sz="3600" i="0" dirty="0">
                <a:latin typeface="Arial" panose="020B0604020202020204" pitchFamily="34" charset="0"/>
                <a:cs typeface="Arial" panose="020B0604020202020204" pitchFamily="34" charset="0"/>
              </a:rPr>
              <a:t>Explore facilitators and barriers</a:t>
            </a:r>
          </a:p>
          <a:p>
            <a:pPr>
              <a:lnSpc>
                <a:spcPct val="150000"/>
              </a:lnSpc>
            </a:pPr>
            <a:r>
              <a:rPr lang="en-CA" sz="3600" i="0" dirty="0">
                <a:latin typeface="Arial" panose="020B0604020202020204" pitchFamily="34" charset="0"/>
                <a:cs typeface="Arial" panose="020B0604020202020204" pitchFamily="34" charset="0"/>
              </a:rPr>
              <a:t>Include voices of three stakeholder groups</a:t>
            </a:r>
          </a:p>
          <a:p>
            <a:pPr>
              <a:lnSpc>
                <a:spcPct val="150000"/>
              </a:lnSpc>
            </a:pPr>
            <a:r>
              <a:rPr lang="en-CA" sz="3600" i="0" dirty="0">
                <a:latin typeface="Arial" panose="020B0604020202020204" pitchFamily="34" charset="0"/>
                <a:cs typeface="Arial" panose="020B0604020202020204" pitchFamily="34" charset="0"/>
              </a:rPr>
              <a:t>Create ‘deliverables’ </a:t>
            </a:r>
          </a:p>
        </p:txBody>
      </p:sp>
      <p:pic>
        <p:nvPicPr>
          <p:cNvPr id="4" name="Picture 3" descr="Decorative.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529456" y="4482548"/>
            <a:ext cx="2073965" cy="2073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6398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4DD156-CD30-AF22-D8C7-0FB743699B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76820"/>
          </a:xfrm>
        </p:spPr>
        <p:txBody>
          <a:bodyPr/>
          <a:lstStyle/>
          <a:p>
            <a:pPr algn="ctr"/>
            <a:r>
              <a:rPr lang="en-CA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Review of Literature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1EFF62-B5F5-BC06-7C31-8930B570C8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9684" y="1241946"/>
            <a:ext cx="10644116" cy="5250928"/>
          </a:xfrm>
        </p:spPr>
        <p:txBody>
          <a:bodyPr>
            <a:norm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1000"/>
              </a:spcBef>
              <a:spcAft>
                <a:spcPts val="0"/>
              </a:spcAft>
              <a:buClr>
                <a:srgbClr val="335B74">
                  <a:lumMod val="40000"/>
                  <a:lumOff val="60000"/>
                </a:srgbClr>
              </a:buClr>
              <a:buSzPct val="80000"/>
              <a:buFont typeface="Wingdings 3" charset="2"/>
              <a:buNone/>
              <a:tabLst/>
              <a:defRPr/>
            </a:pPr>
            <a:r>
              <a:rPr kumimoji="0" lang="en-CA" sz="2800" b="0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Mainly focused on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35B74">
                  <a:lumMod val="40000"/>
                  <a:lumOff val="60000"/>
                </a:srgbClr>
              </a:buClr>
              <a:buSzPct val="80000"/>
              <a:buFont typeface="Arial" panose="020B0604020202020204" pitchFamily="34" charset="0"/>
              <a:buChar char="•"/>
              <a:tabLst/>
              <a:defRPr/>
            </a:pPr>
            <a:r>
              <a:rPr lang="en-CA" sz="2800" kern="10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</a:t>
            </a:r>
            <a:r>
              <a:rPr kumimoji="0" lang="en-CA" sz="2800" b="0" i="0" u="none" strike="noStrike" kern="1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ental</a:t>
            </a:r>
            <a:r>
              <a:rPr kumimoji="0" lang="en-CA" sz="2800" b="0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health concerns</a:t>
            </a:r>
          </a:p>
          <a:p>
            <a:pPr marL="742950" marR="0" lvl="1" indent="-285750" algn="l" defTabSz="457200" rtl="0" eaLnBrk="1" fontAlgn="auto" latinLnBrk="0" hangingPunct="1">
              <a:lnSpc>
                <a:spcPct val="107000"/>
              </a:lnSpc>
              <a:spcBef>
                <a:spcPts val="1000"/>
              </a:spcBef>
              <a:spcAft>
                <a:spcPts val="0"/>
              </a:spcAft>
              <a:buClr>
                <a:srgbClr val="335B74">
                  <a:lumMod val="40000"/>
                  <a:lumOff val="60000"/>
                </a:srgbClr>
              </a:buClr>
              <a:buSzPct val="8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CA" sz="2800" b="0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Psychology, Social Work, Law programs</a:t>
            </a:r>
          </a:p>
          <a:p>
            <a:pPr marL="742950" marR="0" lvl="1" indent="-285750" algn="l" defTabSz="457200" rtl="0" eaLnBrk="1" fontAlgn="auto" latinLnBrk="0" hangingPunct="1">
              <a:lnSpc>
                <a:spcPct val="107000"/>
              </a:lnSpc>
              <a:spcBef>
                <a:spcPts val="1000"/>
              </a:spcBef>
              <a:spcAft>
                <a:spcPts val="0"/>
              </a:spcAft>
              <a:buClr>
                <a:srgbClr val="335B74">
                  <a:lumMod val="40000"/>
                  <a:lumOff val="60000"/>
                </a:srgbClr>
              </a:buClr>
              <a:buSzPct val="8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CA" sz="2800" b="0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Frequently requested accommodations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35B74">
                  <a:lumMod val="40000"/>
                  <a:lumOff val="60000"/>
                </a:srgbClr>
              </a:buClr>
              <a:buSzPct val="80000"/>
              <a:buFont typeface="Wingdings 3" charset="2"/>
              <a:buNone/>
              <a:tabLst/>
              <a:defRPr/>
            </a:pPr>
            <a:r>
              <a:rPr kumimoji="0" lang="en-C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Takeaways </a:t>
            </a:r>
          </a:p>
          <a:p>
            <a:pPr marL="742950" marR="0" lvl="1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35B74">
                  <a:lumMod val="40000"/>
                  <a:lumOff val="60000"/>
                </a:srgbClr>
              </a:buClr>
              <a:buSzPct val="80000"/>
              <a:buFont typeface="Symbol" panose="05050102010706020507" pitchFamily="18" charset="2"/>
              <a:buChar char=""/>
              <a:tabLst/>
              <a:defRPr/>
            </a:pPr>
            <a:r>
              <a:rPr kumimoji="0" lang="en-US" sz="2800" b="0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Importance of, and barriers to disclosure </a:t>
            </a:r>
            <a:endParaRPr kumimoji="0" lang="en-CA" sz="2800" b="0" i="0" u="none" strike="noStrike" kern="1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742950" marR="0" lvl="1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35B74">
                  <a:lumMod val="40000"/>
                  <a:lumOff val="60000"/>
                </a:srgbClr>
              </a:buClr>
              <a:buSzPct val="80000"/>
              <a:buFont typeface="Symbol" panose="05050102010706020507" pitchFamily="18" charset="2"/>
              <a:buChar char=""/>
              <a:tabLst/>
              <a:defRPr/>
            </a:pPr>
            <a:r>
              <a:rPr kumimoji="0" lang="en-US" sz="2800" b="0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Need for mentorship</a:t>
            </a:r>
            <a:endParaRPr kumimoji="0" lang="en-CA" sz="2800" b="0" i="0" u="none" strike="noStrike" kern="1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742950" marR="0" lvl="1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35B74">
                  <a:lumMod val="40000"/>
                  <a:lumOff val="60000"/>
                </a:srgbClr>
              </a:buClr>
              <a:buSzPct val="80000"/>
              <a:buFont typeface="Symbol" panose="05050102010706020507" pitchFamily="18" charset="2"/>
              <a:buChar char=""/>
              <a:tabLst/>
              <a:defRPr/>
            </a:pPr>
            <a:r>
              <a:rPr kumimoji="0" lang="fr-CA" sz="2800" b="0" i="0" u="none" strike="noStrike" kern="1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Differences</a:t>
            </a:r>
            <a:r>
              <a:rPr kumimoji="0" lang="fr-CA" sz="2800" b="0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fr-CA" sz="2800" b="0" i="0" u="none" strike="noStrike" kern="1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between</a:t>
            </a:r>
            <a:r>
              <a:rPr kumimoji="0" lang="fr-CA" sz="2800" b="0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visible &amp; non-visible </a:t>
            </a:r>
            <a:r>
              <a:rPr kumimoji="0" lang="fr-CA" sz="2800" b="0" i="0" u="none" strike="noStrike" kern="1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disabilities</a:t>
            </a:r>
            <a:r>
              <a:rPr kumimoji="0" lang="fr-CA" sz="2800" b="0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 marL="742950" marR="0" lvl="1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35B74">
                  <a:lumMod val="40000"/>
                  <a:lumOff val="60000"/>
                </a:srgbClr>
              </a:buClr>
              <a:buSzPct val="80000"/>
              <a:buFont typeface="Symbol" panose="05050102010706020507" pitchFamily="18" charset="2"/>
              <a:buChar char=""/>
              <a:tabLst/>
              <a:defRPr/>
            </a:pPr>
            <a:r>
              <a:rPr kumimoji="0" lang="en-US" sz="2800" b="0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Lack of policy</a:t>
            </a:r>
            <a:endParaRPr kumimoji="0" lang="en-CA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CA" i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 descr="Decorative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00322" y="2481096"/>
            <a:ext cx="2991678" cy="2241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52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A36F0D-A76A-321D-DF52-0D84E1043E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3639" y="164892"/>
            <a:ext cx="9404723" cy="1688356"/>
          </a:xfrm>
        </p:spPr>
        <p:txBody>
          <a:bodyPr/>
          <a:lstStyle/>
          <a:p>
            <a:pPr algn="ctr"/>
            <a:r>
              <a:rPr lang="en-CA" i="0" dirty="0">
                <a:latin typeface="Arial" panose="020B0604020202020204" pitchFamily="34" charset="0"/>
                <a:cs typeface="Arial" panose="020B0604020202020204" pitchFamily="34" charset="0"/>
              </a:rPr>
              <a:t>Method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70EB58-0435-B005-1647-8142EA3108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6300" y="1219199"/>
            <a:ext cx="10514974" cy="5473909"/>
          </a:xfrm>
        </p:spPr>
        <p:txBody>
          <a:bodyPr>
            <a:normAutofit fontScale="40000" lnSpcReduction="20000"/>
          </a:bodyPr>
          <a:lstStyle/>
          <a:p>
            <a:pPr marL="0" indent="0">
              <a:spcAft>
                <a:spcPts val="800"/>
              </a:spcAft>
              <a:buNone/>
            </a:pPr>
            <a:r>
              <a:rPr lang="en-CA" sz="6000" b="1" i="0" dirty="0">
                <a:latin typeface="Arial" panose="020B0604020202020204" pitchFamily="34" charset="0"/>
                <a:cs typeface="Arial" panose="020B0604020202020204" pitchFamily="34" charset="0"/>
              </a:rPr>
              <a:t>Advisory Board Meeting</a:t>
            </a:r>
          </a:p>
          <a:p>
            <a:pPr lvl="2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CA" sz="5400" dirty="0">
                <a:latin typeface="Arial" panose="020B0604020202020204" pitchFamily="34" charset="0"/>
                <a:cs typeface="Arial" panose="020B0604020202020204" pitchFamily="34" charset="0"/>
              </a:rPr>
              <a:t>Faculty</a:t>
            </a:r>
          </a:p>
          <a:p>
            <a:pPr lvl="2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CA" sz="5400" i="0" dirty="0">
                <a:latin typeface="Arial" panose="020B0604020202020204" pitchFamily="34" charset="0"/>
                <a:cs typeface="Arial" panose="020B0604020202020204" pitchFamily="34" charset="0"/>
              </a:rPr>
              <a:t>Dean</a:t>
            </a:r>
          </a:p>
          <a:p>
            <a:pPr lvl="2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CA" sz="5400" dirty="0">
                <a:latin typeface="Arial" panose="020B0604020202020204" pitchFamily="34" charset="0"/>
                <a:cs typeface="Arial" panose="020B0604020202020204" pitchFamily="34" charset="0"/>
              </a:rPr>
              <a:t>Students with disabilities</a:t>
            </a:r>
          </a:p>
          <a:p>
            <a:pPr lvl="2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CA" sz="5400" i="0" dirty="0">
                <a:latin typeface="Arial" panose="020B0604020202020204" pitchFamily="34" charset="0"/>
                <a:cs typeface="Arial" panose="020B0604020202020204" pitchFamily="34" charset="0"/>
              </a:rPr>
              <a:t> Accessibility Centre Advisor</a:t>
            </a:r>
          </a:p>
          <a:p>
            <a:pPr lvl="2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CA" sz="5400" i="0" dirty="0">
                <a:latin typeface="Arial" panose="020B0604020202020204" pitchFamily="34" charset="0"/>
                <a:cs typeface="Arial" panose="020B0604020202020204" pitchFamily="34" charset="0"/>
              </a:rPr>
              <a:t>Pedagogical Counsellor</a:t>
            </a:r>
          </a:p>
          <a:p>
            <a:pPr marL="0" indent="0">
              <a:buNone/>
            </a:pPr>
            <a:r>
              <a:rPr lang="en-CA" sz="6000" b="1" i="0" dirty="0">
                <a:latin typeface="Arial" panose="020B0604020202020204" pitchFamily="34" charset="0"/>
                <a:cs typeface="Arial" panose="020B0604020202020204" pitchFamily="34" charset="0"/>
              </a:rPr>
              <a:t>Individual</a:t>
            </a:r>
            <a:r>
              <a:rPr lang="en-CA" sz="60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CA" sz="6000" b="1" i="0" dirty="0">
                <a:latin typeface="Arial" panose="020B0604020202020204" pitchFamily="34" charset="0"/>
                <a:cs typeface="Arial" panose="020B0604020202020204" pitchFamily="34" charset="0"/>
              </a:rPr>
              <a:t>Interviews</a:t>
            </a:r>
            <a:r>
              <a:rPr lang="en-CA" sz="6000" i="0" dirty="0">
                <a:latin typeface="Arial" panose="020B0604020202020204" pitchFamily="34" charset="0"/>
                <a:cs typeface="Arial" panose="020B0604020202020204" pitchFamily="34" charset="0"/>
              </a:rPr>
              <a:t> x 3 groups </a:t>
            </a:r>
          </a:p>
          <a:p>
            <a:pPr lvl="2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CA" sz="6000" i="0" dirty="0">
                <a:latin typeface="Arial" panose="020B0604020202020204" pitchFamily="34" charset="0"/>
                <a:cs typeface="Arial" panose="020B0604020202020204" pitchFamily="34" charset="0"/>
              </a:rPr>
              <a:t>Faculty fieldwork/clinical supervisors 		(n. 10) </a:t>
            </a:r>
          </a:p>
          <a:p>
            <a:pPr lvl="2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CA" sz="6000" i="0" dirty="0">
                <a:latin typeface="Arial" panose="020B0604020202020204" pitchFamily="34" charset="0"/>
                <a:cs typeface="Arial" panose="020B0604020202020204" pitchFamily="34" charset="0"/>
              </a:rPr>
              <a:t>AccessAbility Centre advisors				(n.   8)</a:t>
            </a:r>
          </a:p>
          <a:p>
            <a:pPr lvl="2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CA" sz="6000" i="0" dirty="0">
                <a:latin typeface="Arial" panose="020B0604020202020204" pitchFamily="34" charset="0"/>
                <a:cs typeface="Arial" panose="020B0604020202020204" pitchFamily="34" charset="0"/>
              </a:rPr>
              <a:t>Students with disabilities		 				(n.  14)	</a:t>
            </a:r>
          </a:p>
          <a:p>
            <a:pPr marL="0" indent="0">
              <a:buNone/>
            </a:pPr>
            <a:r>
              <a:rPr lang="en-CA" sz="6000" b="1" i="0" dirty="0">
                <a:latin typeface="Arial" panose="020B0604020202020204" pitchFamily="34" charset="0"/>
                <a:cs typeface="Arial" panose="020B0604020202020204" pitchFamily="34" charset="0"/>
              </a:rPr>
              <a:t>Thematic Analysis</a:t>
            </a:r>
          </a:p>
          <a:p>
            <a:pPr marL="0" indent="0">
              <a:buNone/>
            </a:pPr>
            <a:endParaRPr lang="en-CA" sz="4400" i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CA" i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6347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0D4278-DB7C-7E01-1E1F-E63590B80E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6921" y="452718"/>
            <a:ext cx="6300046" cy="1400530"/>
          </a:xfrm>
        </p:spPr>
        <p:txBody>
          <a:bodyPr>
            <a:normAutofit/>
          </a:bodyPr>
          <a:lstStyle/>
          <a:p>
            <a:r>
              <a:rPr lang="en-CA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Questions We Asked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F5E4A-243B-9693-5712-6F3AD32861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43634" y="1853248"/>
            <a:ext cx="4802253" cy="4395152"/>
          </a:xfrm>
        </p:spPr>
        <p:txBody>
          <a:bodyPr>
            <a:normAutofit/>
          </a:bodyPr>
          <a:lstStyle/>
          <a:p>
            <a:r>
              <a:rPr lang="en-CA" sz="3200" i="0" dirty="0">
                <a:latin typeface="Arial" panose="020B0604020202020204" pitchFamily="34" charset="0"/>
                <a:cs typeface="Arial" panose="020B0604020202020204" pitchFamily="34" charset="0"/>
              </a:rPr>
              <a:t>Facilitators</a:t>
            </a:r>
          </a:p>
          <a:p>
            <a:r>
              <a:rPr lang="en-CA" sz="3200" i="0" dirty="0">
                <a:latin typeface="Arial" panose="020B0604020202020204" pitchFamily="34" charset="0"/>
                <a:cs typeface="Arial" panose="020B0604020202020204" pitchFamily="34" charset="0"/>
              </a:rPr>
              <a:t>Barriers </a:t>
            </a:r>
          </a:p>
          <a:p>
            <a:r>
              <a:rPr lang="en-CA" sz="3200" i="0" dirty="0">
                <a:latin typeface="Arial" panose="020B0604020202020204" pitchFamily="34" charset="0"/>
                <a:cs typeface="Arial" panose="020B0604020202020204" pitchFamily="34" charset="0"/>
              </a:rPr>
              <a:t>Resources</a:t>
            </a:r>
          </a:p>
          <a:p>
            <a:pPr lvl="1"/>
            <a:r>
              <a:rPr lang="en-CA" sz="3000" i="0" dirty="0">
                <a:latin typeface="Arial" panose="020B0604020202020204" pitchFamily="34" charset="0"/>
                <a:cs typeface="Arial" panose="020B0604020202020204" pitchFamily="34" charset="0"/>
              </a:rPr>
              <a:t>assistive technologies</a:t>
            </a:r>
          </a:p>
          <a:p>
            <a:pPr lvl="1"/>
            <a:r>
              <a:rPr lang="en-CA" sz="3000" i="0" dirty="0">
                <a:latin typeface="Arial" panose="020B0604020202020204" pitchFamily="34" charset="0"/>
                <a:cs typeface="Arial" panose="020B0604020202020204" pitchFamily="34" charset="0"/>
              </a:rPr>
              <a:t>strategies</a:t>
            </a:r>
          </a:p>
          <a:p>
            <a:r>
              <a:rPr lang="en-CA" sz="3200" i="0" dirty="0">
                <a:latin typeface="Arial" panose="020B0604020202020204" pitchFamily="34" charset="0"/>
                <a:cs typeface="Arial" panose="020B0604020202020204" pitchFamily="34" charset="0"/>
              </a:rPr>
              <a:t>Role of the college</a:t>
            </a:r>
          </a:p>
          <a:p>
            <a:r>
              <a:rPr lang="en-CA" sz="3200" i="0" dirty="0">
                <a:latin typeface="Arial" panose="020B0604020202020204" pitchFamily="34" charset="0"/>
                <a:cs typeface="Arial" panose="020B0604020202020204" pitchFamily="34" charset="0"/>
              </a:rPr>
              <a:t>Recommendations</a:t>
            </a:r>
          </a:p>
          <a:p>
            <a:endParaRPr lang="en-CA" i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Group 6" descr="We aksed questions to students, service providers, and college faculty."/>
          <p:cNvGrpSpPr/>
          <p:nvPr/>
        </p:nvGrpSpPr>
        <p:grpSpPr>
          <a:xfrm>
            <a:off x="646112" y="1953083"/>
            <a:ext cx="5503125" cy="4195482"/>
            <a:chOff x="646112" y="2052917"/>
            <a:chExt cx="5503125" cy="4195482"/>
          </a:xfrm>
        </p:grpSpPr>
        <p:pic>
          <p:nvPicPr>
            <p:cNvPr id="6" name="Picture 5" descr="Decorative.">
              <a:extLst>
                <a:ext uri="{FF2B5EF4-FFF2-40B4-BE49-F238E27FC236}">
                  <a16:creationId xmlns:a16="http://schemas.microsoft.com/office/drawing/2014/main" id="{4602E3FC-B249-2967-4DA0-3322E6E521B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481" r="2259" b="1"/>
            <a:stretch/>
          </p:blipFill>
          <p:spPr>
            <a:xfrm>
              <a:off x="646112" y="2052917"/>
              <a:ext cx="2670808" cy="2044400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3000"/>
                </a:prstClr>
              </a:outerShdw>
            </a:effectLst>
          </p:spPr>
        </p:pic>
        <p:pic>
          <p:nvPicPr>
            <p:cNvPr id="5" name="Picture 4" descr="Decorative.">
              <a:extLst>
                <a:ext uri="{FF2B5EF4-FFF2-40B4-BE49-F238E27FC236}">
                  <a16:creationId xmlns:a16="http://schemas.microsoft.com/office/drawing/2014/main" id="{D55F9070-DF25-0225-6B4E-09A3752DF26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1674" r="2066" b="1"/>
            <a:stretch/>
          </p:blipFill>
          <p:spPr>
            <a:xfrm>
              <a:off x="646112" y="4203998"/>
              <a:ext cx="2670808" cy="2044400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3000"/>
                </a:prstClr>
              </a:outerShdw>
            </a:effectLst>
          </p:spPr>
        </p:pic>
        <p:pic>
          <p:nvPicPr>
            <p:cNvPr id="4" name="Picture 3" descr="Decorative.">
              <a:extLst>
                <a:ext uri="{FF2B5EF4-FFF2-40B4-BE49-F238E27FC236}">
                  <a16:creationId xmlns:a16="http://schemas.microsoft.com/office/drawing/2014/main" id="{DBCA3276-43D2-3ABE-76D3-04B52E7FFF4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26472" r="29769"/>
            <a:stretch/>
          </p:blipFill>
          <p:spPr>
            <a:xfrm>
              <a:off x="3476609" y="2052917"/>
              <a:ext cx="2672628" cy="4195482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3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18943694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2DA321-7ABD-0674-ED2D-AFCB570B3D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7809"/>
            <a:ext cx="10515600" cy="1073426"/>
          </a:xfrm>
        </p:spPr>
        <p:txBody>
          <a:bodyPr/>
          <a:lstStyle/>
          <a:p>
            <a:pPr algn="ctr"/>
            <a:r>
              <a:rPr lang="en-CA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What Students Told Us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DD5520-07A9-6DEF-3CA9-73963FC388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331"/>
            <a:ext cx="10515600" cy="523954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n-CA" i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CA" i="0" dirty="0">
                <a:latin typeface="Arial" panose="020B0604020202020204" pitchFamily="34" charset="0"/>
                <a:cs typeface="Arial" panose="020B0604020202020204" pitchFamily="34" charset="0"/>
              </a:rPr>
              <a:t>Need support for</a:t>
            </a:r>
          </a:p>
          <a:p>
            <a:pPr marL="0" indent="0">
              <a:buNone/>
            </a:pPr>
            <a:endParaRPr lang="en-CA" sz="3200" i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en-CA" sz="3600" i="0" dirty="0">
                <a:latin typeface="Arial" panose="020B0604020202020204" pitchFamily="34" charset="0"/>
                <a:cs typeface="Arial" panose="020B0604020202020204" pitchFamily="34" charset="0"/>
              </a:rPr>
              <a:t>Communication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CA" sz="3600" i="0" dirty="0">
                <a:latin typeface="Arial" panose="020B0604020202020204" pitchFamily="34" charset="0"/>
                <a:cs typeface="Arial" panose="020B0604020202020204" pitchFamily="34" charset="0"/>
              </a:rPr>
              <a:t>Disclosure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CA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</a:t>
            </a:r>
            <a:r>
              <a:rPr lang="en-CA" sz="3600" i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ssistive tech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CA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</a:t>
            </a:r>
            <a:r>
              <a:rPr lang="en-CA" sz="3600" i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entorship / role models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CA" sz="3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</a:t>
            </a:r>
            <a:r>
              <a:rPr lang="en-CA" sz="3600" i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isual representation of materials</a:t>
            </a:r>
          </a:p>
        </p:txBody>
      </p:sp>
    </p:spTree>
    <p:extLst>
      <p:ext uri="{BB962C8B-B14F-4D97-AF65-F5344CB8AC3E}">
        <p14:creationId xmlns:p14="http://schemas.microsoft.com/office/powerpoint/2010/main" val="13184755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2DA321-7ABD-0674-ED2D-AFCB570B3D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80220"/>
            <a:ext cx="10515600" cy="1325563"/>
          </a:xfrm>
        </p:spPr>
        <p:txBody>
          <a:bodyPr/>
          <a:lstStyle/>
          <a:p>
            <a:pPr algn="ctr"/>
            <a:r>
              <a:rPr lang="en-CA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What Faculty Told Us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DD5520-07A9-6DEF-3CA9-73963FC388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9929" y="1860331"/>
            <a:ext cx="10515600" cy="37038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CA" i="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Faculty Internship Supervisors</a:t>
            </a:r>
            <a:r>
              <a:rPr lang="en-CA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n</a:t>
            </a:r>
            <a:r>
              <a:rPr lang="en-CA" i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eed c</a:t>
            </a:r>
            <a:r>
              <a:rPr lang="en-CA" i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larity</a:t>
            </a:r>
          </a:p>
          <a:p>
            <a:pPr marL="0" indent="0">
              <a:buNone/>
            </a:pPr>
            <a:endParaRPr lang="en-CA" i="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en-CA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</a:t>
            </a:r>
            <a:r>
              <a:rPr lang="en-CA" sz="3600" i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olicy and protocol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CA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</a:t>
            </a:r>
            <a:r>
              <a:rPr lang="en-CA" sz="3600" i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onfidentiality regulations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CA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</a:t>
            </a:r>
            <a:r>
              <a:rPr lang="en-CA" sz="3600" i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uidelines / best practices</a:t>
            </a:r>
            <a:endParaRPr lang="en-CA" sz="3600" i="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538148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Blue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86187B919BFFA4A96218DCD2EE58E30" ma:contentTypeVersion="4" ma:contentTypeDescription="Create a new document." ma:contentTypeScope="" ma:versionID="2a9ea93c1b46b291d4436a340ca1548b">
  <xsd:schema xmlns:xsd="http://www.w3.org/2001/XMLSchema" xmlns:xs="http://www.w3.org/2001/XMLSchema" xmlns:p="http://schemas.microsoft.com/office/2006/metadata/properties" xmlns:ns3="032c7b7c-7299-4ed8-a5b9-2e2c3c65c29c" targetNamespace="http://schemas.microsoft.com/office/2006/metadata/properties" ma:root="true" ma:fieldsID="59a455f1958337b26b4e8dd50b8092da" ns3:_="">
    <xsd:import namespace="032c7b7c-7299-4ed8-a5b9-2e2c3c65c29c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32c7b7c-7299-4ed8-a5b9-2e2c3c65c29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1A7FF23-6063-4B6B-BC2A-B03E5D542C1E}">
  <ds:schemaRefs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032c7b7c-7299-4ed8-a5b9-2e2c3c65c29c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CD931258-DE38-474D-8F08-6E381B14E64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32c7b7c-7299-4ed8-a5b9-2e2c3c65c29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55282C4-6870-4567-A333-7216702616B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TM02836342[[fn=Ion]]</Template>
  <TotalTime>2220</TotalTime>
  <Words>410</Words>
  <Application>Microsoft Office PowerPoint</Application>
  <PresentationFormat>Widescreen</PresentationFormat>
  <Paragraphs>125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7" baseType="lpstr">
      <vt:lpstr>Arial</vt:lpstr>
      <vt:lpstr>Calibri</vt:lpstr>
      <vt:lpstr>Century Gothic</vt:lpstr>
      <vt:lpstr>Symbol</vt:lpstr>
      <vt:lpstr>Tahoma</vt:lpstr>
      <vt:lpstr>Times New Roman</vt:lpstr>
      <vt:lpstr>Wingdings</vt:lpstr>
      <vt:lpstr>Wingdings 3</vt:lpstr>
      <vt:lpstr>Ion</vt:lpstr>
      <vt:lpstr>Is This Bridge Safe to Cross?  Fieldwork / Clinical Internship Experiences of Students with Disabilities</vt:lpstr>
      <vt:lpstr>Agenda</vt:lpstr>
      <vt:lpstr>PowerPoint Presentation</vt:lpstr>
      <vt:lpstr>Goals of the Project</vt:lpstr>
      <vt:lpstr>Review of Literature</vt:lpstr>
      <vt:lpstr>Method</vt:lpstr>
      <vt:lpstr>Questions We Asked</vt:lpstr>
      <vt:lpstr>What Students Told Us </vt:lpstr>
      <vt:lpstr>What Faculty Told Us </vt:lpstr>
      <vt:lpstr>What Accessibility Advisors Told Us</vt:lpstr>
      <vt:lpstr>Emerging themes</vt:lpstr>
      <vt:lpstr>Over to you…</vt:lpstr>
      <vt:lpstr>PowerPoint Presentation</vt:lpstr>
      <vt:lpstr>PowerPoint Presentation</vt:lpstr>
      <vt:lpstr>PowerPoint Presentation</vt:lpstr>
      <vt:lpstr>PowerPoint Presentation</vt:lpstr>
      <vt:lpstr>Contact Information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 This Bridge Safe…to Cross?   Fieldwork/clinical Internship Experiences of Students with Disabilities</dc:title>
  <dc:creator>Susie Wileman</dc:creator>
  <cp:lastModifiedBy>Adaptech Research Network</cp:lastModifiedBy>
  <cp:revision>43</cp:revision>
  <dcterms:created xsi:type="dcterms:W3CDTF">2023-04-27T00:01:28Z</dcterms:created>
  <dcterms:modified xsi:type="dcterms:W3CDTF">2023-05-05T13:46:44Z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0x010100C86187B919BFFA4A96218DCD2EE58E30</vt:lpwstr>
  </property>
</Properties>
</file>