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7"/>
  </p:notesMasterIdLst>
  <p:handoutMasterIdLst>
    <p:handoutMasterId r:id="rId38"/>
  </p:handoutMasterIdLst>
  <p:sldIdLst>
    <p:sldId id="283" r:id="rId2"/>
    <p:sldId id="302" r:id="rId3"/>
    <p:sldId id="325" r:id="rId4"/>
    <p:sldId id="335" r:id="rId5"/>
    <p:sldId id="298" r:id="rId6"/>
    <p:sldId id="324" r:id="rId7"/>
    <p:sldId id="304" r:id="rId8"/>
    <p:sldId id="347" r:id="rId9"/>
    <p:sldId id="327" r:id="rId10"/>
    <p:sldId id="332" r:id="rId11"/>
    <p:sldId id="331" r:id="rId12"/>
    <p:sldId id="337" r:id="rId13"/>
    <p:sldId id="330" r:id="rId14"/>
    <p:sldId id="307" r:id="rId15"/>
    <p:sldId id="350" r:id="rId16"/>
    <p:sldId id="348" r:id="rId17"/>
    <p:sldId id="351" r:id="rId18"/>
    <p:sldId id="333" r:id="rId19"/>
    <p:sldId id="308" r:id="rId20"/>
    <p:sldId id="352" r:id="rId21"/>
    <p:sldId id="342" r:id="rId22"/>
    <p:sldId id="356" r:id="rId23"/>
    <p:sldId id="355" r:id="rId24"/>
    <p:sldId id="316" r:id="rId25"/>
    <p:sldId id="357" r:id="rId26"/>
    <p:sldId id="310" r:id="rId27"/>
    <p:sldId id="323" r:id="rId28"/>
    <p:sldId id="315" r:id="rId29"/>
    <p:sldId id="313" r:id="rId30"/>
    <p:sldId id="317" r:id="rId31"/>
    <p:sldId id="353" r:id="rId32"/>
    <p:sldId id="354" r:id="rId33"/>
    <p:sldId id="320" r:id="rId34"/>
    <p:sldId id="293" r:id="rId35"/>
    <p:sldId id="294" r:id="rId36"/>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71" autoAdjust="0"/>
    <p:restoredTop sz="99053" autoAdjust="0"/>
  </p:normalViewPr>
  <p:slideViewPr>
    <p:cSldViewPr>
      <p:cViewPr varScale="1">
        <p:scale>
          <a:sx n="109" d="100"/>
          <a:sy n="109" d="100"/>
        </p:scale>
        <p:origin x="-159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47248D-530E-4BDC-8B31-CC75EC7B672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CA"/>
        </a:p>
      </dgm:t>
    </dgm:pt>
    <dgm:pt modelId="{6E229223-8823-462A-A98D-7ADA17D14E6E}">
      <dgm:prSet phldrT="[Text]" custT="1"/>
      <dgm:spPr>
        <a:xfrm>
          <a:off x="0" y="0"/>
          <a:ext cx="2777472" cy="1545499"/>
        </a:xfrm>
        <a:solidFill>
          <a:srgbClr val="0033CC"/>
        </a:solidFill>
        <a:ln>
          <a:solidFill>
            <a:srgbClr val="0033CC"/>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CA" sz="3000" dirty="0">
              <a:latin typeface="Arial"/>
              <a:ea typeface="+mn-ea"/>
              <a:cs typeface="+mn-cs"/>
            </a:rPr>
            <a:t>Software/Hardware - Windows &amp; Macintosh</a:t>
          </a:r>
        </a:p>
      </dgm:t>
    </dgm:pt>
    <dgm:pt modelId="{080ECB52-D65E-4A0C-9BBE-3A46BF8EA8B5}" type="parTrans" cxnId="{5670EA35-0982-448F-BCA7-0EAD3929C6F0}">
      <dgm:prSet/>
      <dgm:spPr/>
      <dgm:t>
        <a:bodyPr/>
        <a:lstStyle/>
        <a:p>
          <a:endParaRPr lang="en-CA">
            <a:latin typeface="+mj-lt"/>
          </a:endParaRPr>
        </a:p>
      </dgm:t>
    </dgm:pt>
    <dgm:pt modelId="{457AD571-1698-4C56-B0B0-F18B40A8614D}" type="sibTrans" cxnId="{5670EA35-0982-448F-BCA7-0EAD3929C6F0}">
      <dgm:prSet/>
      <dgm:spPr/>
      <dgm:t>
        <a:bodyPr/>
        <a:lstStyle/>
        <a:p>
          <a:endParaRPr lang="en-CA">
            <a:latin typeface="+mj-lt"/>
          </a:endParaRPr>
        </a:p>
      </dgm:t>
    </dgm:pt>
    <dgm:pt modelId="{BFC69805-91AA-49EF-8D4C-948A78E0F69B}">
      <dgm:prSet phldrT="[Text]" custT="1"/>
      <dgm:spPr>
        <a:xfrm>
          <a:off x="0" y="1622813"/>
          <a:ext cx="2777472" cy="1545499"/>
        </a:xfrm>
        <a:solidFill>
          <a:srgbClr val="0033CC"/>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CA" sz="3000" dirty="0">
              <a:latin typeface="Arial"/>
              <a:ea typeface="+mn-ea"/>
              <a:cs typeface="+mn-cs"/>
            </a:rPr>
            <a:t>Applications - Apple, Android &amp; Windows 10</a:t>
          </a:r>
        </a:p>
      </dgm:t>
    </dgm:pt>
    <dgm:pt modelId="{2C9DF1B4-E8A5-483F-A08B-07FCACE85D5C}" type="sibTrans" cxnId="{527C410B-1B80-4FDE-AA62-71DDF1B8D7F4}">
      <dgm:prSet/>
      <dgm:spPr/>
      <dgm:t>
        <a:bodyPr/>
        <a:lstStyle/>
        <a:p>
          <a:endParaRPr lang="en-CA">
            <a:latin typeface="+mj-lt"/>
          </a:endParaRPr>
        </a:p>
      </dgm:t>
    </dgm:pt>
    <dgm:pt modelId="{5F4EB9C4-9A45-4052-882A-4BCF5BBE1566}" type="parTrans" cxnId="{527C410B-1B80-4FDE-AA62-71DDF1B8D7F4}">
      <dgm:prSet/>
      <dgm:spPr/>
      <dgm:t>
        <a:bodyPr/>
        <a:lstStyle/>
        <a:p>
          <a:endParaRPr lang="en-CA">
            <a:latin typeface="+mj-lt"/>
          </a:endParaRPr>
        </a:p>
      </dgm:t>
    </dgm:pt>
    <dgm:pt modelId="{E7CE0BF8-B940-40DC-831A-CC2F4C0A906D}">
      <dgm:prSet phldrT="[Text]" custT="1"/>
      <dgm:spPr>
        <a:xfrm rot="5400000">
          <a:off x="4628136" y="-73300"/>
          <a:ext cx="1236399" cy="4937728"/>
        </a:xfrm>
      </dgm:spPr>
      <dgm:t>
        <a:bodyPr/>
        <a:lstStyle/>
        <a:p>
          <a:pPr>
            <a:lnSpc>
              <a:spcPct val="100000"/>
            </a:lnSpc>
            <a:spcBef>
              <a:spcPts val="1200"/>
            </a:spcBef>
            <a:spcAft>
              <a:spcPts val="1200"/>
            </a:spcAft>
          </a:pPr>
          <a:r>
            <a:rPr lang="en-CA" sz="3000">
              <a:latin typeface="Arial"/>
              <a:ea typeface="+mn-ea"/>
              <a:cs typeface="+mn-cs"/>
            </a:rPr>
            <a:t>Lite versions</a:t>
          </a:r>
        </a:p>
      </dgm:t>
    </dgm:pt>
    <dgm:pt modelId="{CBA905C8-57F0-4D02-8C20-1873166FFDE4}" type="sibTrans" cxnId="{33FC96EF-F68E-464E-A768-90142B1C90AF}">
      <dgm:prSet/>
      <dgm:spPr/>
      <dgm:t>
        <a:bodyPr/>
        <a:lstStyle/>
        <a:p>
          <a:endParaRPr lang="en-CA">
            <a:latin typeface="+mj-lt"/>
          </a:endParaRPr>
        </a:p>
      </dgm:t>
    </dgm:pt>
    <dgm:pt modelId="{B74A31D4-7145-4A2C-A9D1-D4996DC097FC}" type="parTrans" cxnId="{33FC96EF-F68E-464E-A768-90142B1C90AF}">
      <dgm:prSet/>
      <dgm:spPr/>
      <dgm:t>
        <a:bodyPr/>
        <a:lstStyle/>
        <a:p>
          <a:endParaRPr lang="en-CA">
            <a:latin typeface="+mj-lt"/>
          </a:endParaRPr>
        </a:p>
      </dgm:t>
    </dgm:pt>
    <dgm:pt modelId="{443A7DC1-DDC1-49E6-B6C3-CAF949CD5265}">
      <dgm:prSet phldrT="[Text]" custT="1"/>
      <dgm:spPr>
        <a:xfrm rot="5400000">
          <a:off x="4628136" y="-73300"/>
          <a:ext cx="1236399" cy="4937728"/>
        </a:xfrm>
      </dgm:spPr>
      <dgm:t>
        <a:bodyPr/>
        <a:lstStyle/>
        <a:p>
          <a:pPr>
            <a:lnSpc>
              <a:spcPct val="100000"/>
            </a:lnSpc>
            <a:spcBef>
              <a:spcPts val="1200"/>
            </a:spcBef>
            <a:spcAft>
              <a:spcPts val="1200"/>
            </a:spcAft>
          </a:pPr>
          <a:r>
            <a:rPr lang="en-CA" sz="3000">
              <a:latin typeface="Arial"/>
              <a:ea typeface="+mn-ea"/>
              <a:cs typeface="+mn-cs"/>
            </a:rPr>
            <a:t>Free trials</a:t>
          </a:r>
        </a:p>
      </dgm:t>
    </dgm:pt>
    <dgm:pt modelId="{5FD17615-1B37-49A9-861E-EA9DE9FE18E5}" type="parTrans" cxnId="{C8F8F007-4070-4C59-A9DB-8711F3B882C9}">
      <dgm:prSet/>
      <dgm:spPr/>
      <dgm:t>
        <a:bodyPr/>
        <a:lstStyle/>
        <a:p>
          <a:endParaRPr lang="en-CA"/>
        </a:p>
      </dgm:t>
    </dgm:pt>
    <dgm:pt modelId="{4059B6AD-277B-4330-8A19-48AF127E71B7}" type="sibTrans" cxnId="{C8F8F007-4070-4C59-A9DB-8711F3B882C9}">
      <dgm:prSet/>
      <dgm:spPr/>
      <dgm:t>
        <a:bodyPr/>
        <a:lstStyle/>
        <a:p>
          <a:endParaRPr lang="en-CA"/>
        </a:p>
      </dgm:t>
    </dgm:pt>
    <dgm:pt modelId="{C7D5B8BA-39CB-42CD-9692-62D7F271A2E0}">
      <dgm:prSet phldrT="[Text]" custT="1"/>
      <dgm:spPr>
        <a:xfrm rot="5400000">
          <a:off x="4628136" y="-1696075"/>
          <a:ext cx="1236399" cy="4937728"/>
        </a:xfrm>
      </dgm:spPr>
      <dgm:t>
        <a:bodyPr/>
        <a:lstStyle/>
        <a:p>
          <a:pPr algn="l">
            <a:lnSpc>
              <a:spcPct val="100000"/>
            </a:lnSpc>
            <a:spcBef>
              <a:spcPts val="1200"/>
            </a:spcBef>
            <a:spcAft>
              <a:spcPts val="1200"/>
            </a:spcAft>
          </a:pPr>
          <a:r>
            <a:rPr lang="en-CA" sz="3000">
              <a:latin typeface="Arial"/>
              <a:ea typeface="+mn-ea"/>
              <a:cs typeface="+mn-cs"/>
            </a:rPr>
            <a:t>≤ $200</a:t>
          </a:r>
        </a:p>
      </dgm:t>
    </dgm:pt>
    <dgm:pt modelId="{BE6642D0-6B56-4FFD-9B27-628A5E7EAAB7}" type="parTrans" cxnId="{AE0D536E-9EBE-4CA3-9462-8110276DB325}">
      <dgm:prSet/>
      <dgm:spPr/>
      <dgm:t>
        <a:bodyPr/>
        <a:lstStyle/>
        <a:p>
          <a:endParaRPr lang="en-CA"/>
        </a:p>
      </dgm:t>
    </dgm:pt>
    <dgm:pt modelId="{CA7B6224-53C8-4C34-9D10-EE8611ED2245}" type="sibTrans" cxnId="{AE0D536E-9EBE-4CA3-9462-8110276DB325}">
      <dgm:prSet/>
      <dgm:spPr/>
      <dgm:t>
        <a:bodyPr/>
        <a:lstStyle/>
        <a:p>
          <a:endParaRPr lang="en-CA"/>
        </a:p>
      </dgm:t>
    </dgm:pt>
    <dgm:pt modelId="{B31164E4-F864-41FF-89F8-7B39D51F71EF}">
      <dgm:prSet phldrT="[Text]" custT="1"/>
      <dgm:spPr>
        <a:xfrm rot="5400000">
          <a:off x="4628136" y="-73300"/>
          <a:ext cx="1236399" cy="4937728"/>
        </a:xfrm>
      </dgm:spPr>
      <dgm:t>
        <a:bodyPr/>
        <a:lstStyle/>
        <a:p>
          <a:pPr>
            <a:lnSpc>
              <a:spcPct val="100000"/>
            </a:lnSpc>
            <a:spcBef>
              <a:spcPts val="1200"/>
            </a:spcBef>
            <a:spcAft>
              <a:spcPts val="1200"/>
            </a:spcAft>
          </a:pPr>
          <a:r>
            <a:rPr lang="en-CA" sz="3000">
              <a:latin typeface="Arial"/>
              <a:ea typeface="+mn-ea"/>
              <a:cs typeface="+mn-cs"/>
            </a:rPr>
            <a:t>≤ $10</a:t>
          </a:r>
        </a:p>
      </dgm:t>
    </dgm:pt>
    <dgm:pt modelId="{98BED453-029A-426B-9D44-8F64AA5D2649}" type="parTrans" cxnId="{8B85542A-C67D-4846-A47C-76F2069DAA84}">
      <dgm:prSet/>
      <dgm:spPr/>
      <dgm:t>
        <a:bodyPr/>
        <a:lstStyle/>
        <a:p>
          <a:endParaRPr lang="en-CA"/>
        </a:p>
      </dgm:t>
    </dgm:pt>
    <dgm:pt modelId="{4B002487-6F35-40FA-8896-48F5EE76CCE7}" type="sibTrans" cxnId="{8B85542A-C67D-4846-A47C-76F2069DAA84}">
      <dgm:prSet/>
      <dgm:spPr/>
      <dgm:t>
        <a:bodyPr/>
        <a:lstStyle/>
        <a:p>
          <a:endParaRPr lang="en-CA"/>
        </a:p>
      </dgm:t>
    </dgm:pt>
    <dgm:pt modelId="{40EE9AAF-59A5-47C1-AD42-4938FE3B7998}">
      <dgm:prSet phldrT="[Text]" custT="1"/>
      <dgm:spPr>
        <a:xfrm rot="5400000">
          <a:off x="4628136" y="-1696075"/>
          <a:ext cx="1236399" cy="4937728"/>
        </a:xfrm>
      </dgm:spPr>
      <dgm:t>
        <a:bodyPr/>
        <a:lstStyle/>
        <a:p>
          <a:pPr algn="l">
            <a:lnSpc>
              <a:spcPct val="100000"/>
            </a:lnSpc>
            <a:spcBef>
              <a:spcPts val="1200"/>
            </a:spcBef>
            <a:spcAft>
              <a:spcPts val="1200"/>
            </a:spcAft>
          </a:pPr>
          <a:r>
            <a:rPr lang="en-CA" sz="3000">
              <a:latin typeface="Arial"/>
              <a:ea typeface="+mn-ea"/>
              <a:cs typeface="+mn-cs"/>
            </a:rPr>
            <a:t>Free trials</a:t>
          </a:r>
        </a:p>
      </dgm:t>
    </dgm:pt>
    <dgm:pt modelId="{0547BEE0-8E29-4CEB-A2E0-4E714319C887}" type="sibTrans" cxnId="{76C3B337-407F-4609-94E2-498544ADDB8D}">
      <dgm:prSet/>
      <dgm:spPr/>
      <dgm:t>
        <a:bodyPr/>
        <a:lstStyle/>
        <a:p>
          <a:endParaRPr lang="en-CA">
            <a:latin typeface="+mj-lt"/>
          </a:endParaRPr>
        </a:p>
      </dgm:t>
    </dgm:pt>
    <dgm:pt modelId="{5BB7FEBF-6AF1-4FE6-A599-07C95809622A}" type="parTrans" cxnId="{76C3B337-407F-4609-94E2-498544ADDB8D}">
      <dgm:prSet/>
      <dgm:spPr/>
      <dgm:t>
        <a:bodyPr/>
        <a:lstStyle/>
        <a:p>
          <a:endParaRPr lang="en-CA">
            <a:latin typeface="+mj-lt"/>
          </a:endParaRPr>
        </a:p>
      </dgm:t>
    </dgm:pt>
    <dgm:pt modelId="{434BA6B9-6778-40FD-9E4E-195CF8284B73}">
      <dgm:prSet phldrT="[Text]" custT="1"/>
      <dgm:spPr>
        <a:xfrm rot="5400000">
          <a:off x="4628136" y="-1696075"/>
          <a:ext cx="1236399" cy="4937728"/>
        </a:xfrm>
      </dgm:spPr>
      <dgm:t>
        <a:bodyPr/>
        <a:lstStyle/>
        <a:p>
          <a:pPr algn="l">
            <a:lnSpc>
              <a:spcPct val="100000"/>
            </a:lnSpc>
            <a:spcBef>
              <a:spcPts val="1200"/>
            </a:spcBef>
            <a:spcAft>
              <a:spcPts val="1200"/>
            </a:spcAft>
          </a:pPr>
          <a:r>
            <a:rPr lang="en-CA" sz="3000">
              <a:latin typeface="Arial"/>
              <a:ea typeface="+mn-ea"/>
              <a:cs typeface="+mn-cs"/>
            </a:rPr>
            <a:t>Limited trials</a:t>
          </a:r>
        </a:p>
      </dgm:t>
    </dgm:pt>
    <dgm:pt modelId="{817B2C7F-8740-495B-87D6-0560E127166A}" type="sibTrans" cxnId="{6D24523E-5885-487D-AA65-177AA2D43BC3}">
      <dgm:prSet/>
      <dgm:spPr/>
      <dgm:t>
        <a:bodyPr/>
        <a:lstStyle/>
        <a:p>
          <a:endParaRPr lang="en-CA"/>
        </a:p>
      </dgm:t>
    </dgm:pt>
    <dgm:pt modelId="{4A50A528-04CA-4930-840E-283F69AFEDAE}" type="parTrans" cxnId="{6D24523E-5885-487D-AA65-177AA2D43BC3}">
      <dgm:prSet/>
      <dgm:spPr/>
      <dgm:t>
        <a:bodyPr/>
        <a:lstStyle/>
        <a:p>
          <a:endParaRPr lang="en-CA"/>
        </a:p>
      </dgm:t>
    </dgm:pt>
    <dgm:pt modelId="{4E956C36-1659-4D90-A8F8-14C25E96CE4C}" type="pres">
      <dgm:prSet presAssocID="{9F47248D-530E-4BDC-8B31-CC75EC7B6727}" presName="linear" presStyleCnt="0">
        <dgm:presLayoutVars>
          <dgm:animLvl val="lvl"/>
          <dgm:resizeHandles val="exact"/>
        </dgm:presLayoutVars>
      </dgm:prSet>
      <dgm:spPr/>
      <dgm:t>
        <a:bodyPr/>
        <a:lstStyle/>
        <a:p>
          <a:endParaRPr lang="en-US"/>
        </a:p>
      </dgm:t>
    </dgm:pt>
    <dgm:pt modelId="{916F29EB-DA00-470B-BDF3-5532F61AC09E}" type="pres">
      <dgm:prSet presAssocID="{6E229223-8823-462A-A98D-7ADA17D14E6E}" presName="parentText" presStyleLbl="node1" presStyleIdx="0" presStyleCnt="2" custScaleY="42586" custLinFactNeighborY="-4216">
        <dgm:presLayoutVars>
          <dgm:chMax val="0"/>
          <dgm:bulletEnabled val="1"/>
        </dgm:presLayoutVars>
      </dgm:prSet>
      <dgm:spPr>
        <a:prstGeom prst="roundRect">
          <a:avLst/>
        </a:prstGeom>
      </dgm:spPr>
      <dgm:t>
        <a:bodyPr/>
        <a:lstStyle/>
        <a:p>
          <a:endParaRPr lang="en-US"/>
        </a:p>
      </dgm:t>
    </dgm:pt>
    <dgm:pt modelId="{FC9932EA-7380-453C-9BD1-6DAFEC7FF636}" type="pres">
      <dgm:prSet presAssocID="{6E229223-8823-462A-A98D-7ADA17D14E6E}" presName="childText" presStyleLbl="revTx" presStyleIdx="0" presStyleCnt="2" custScaleY="109839">
        <dgm:presLayoutVars>
          <dgm:bulletEnabled val="1"/>
        </dgm:presLayoutVars>
      </dgm:prSet>
      <dgm:spPr>
        <a:prstGeom prst="round2SameRect">
          <a:avLst/>
        </a:prstGeom>
      </dgm:spPr>
      <dgm:t>
        <a:bodyPr/>
        <a:lstStyle/>
        <a:p>
          <a:endParaRPr lang="en-US"/>
        </a:p>
      </dgm:t>
    </dgm:pt>
    <dgm:pt modelId="{5A1AD489-CE99-47E2-B1A3-5AD5FBF16143}" type="pres">
      <dgm:prSet presAssocID="{BFC69805-91AA-49EF-8D4C-948A78E0F69B}" presName="parentText" presStyleLbl="node1" presStyleIdx="1" presStyleCnt="2" custScaleY="42668">
        <dgm:presLayoutVars>
          <dgm:chMax val="0"/>
          <dgm:bulletEnabled val="1"/>
        </dgm:presLayoutVars>
      </dgm:prSet>
      <dgm:spPr>
        <a:prstGeom prst="roundRect">
          <a:avLst/>
        </a:prstGeom>
      </dgm:spPr>
      <dgm:t>
        <a:bodyPr/>
        <a:lstStyle/>
        <a:p>
          <a:endParaRPr lang="en-US"/>
        </a:p>
      </dgm:t>
    </dgm:pt>
    <dgm:pt modelId="{6A579F81-DFB8-4FA4-8B33-D55D353594A9}" type="pres">
      <dgm:prSet presAssocID="{BFC69805-91AA-49EF-8D4C-948A78E0F69B}" presName="childText" presStyleLbl="revTx" presStyleIdx="1" presStyleCnt="2">
        <dgm:presLayoutVars>
          <dgm:bulletEnabled val="1"/>
        </dgm:presLayoutVars>
      </dgm:prSet>
      <dgm:spPr>
        <a:prstGeom prst="round2SameRect">
          <a:avLst/>
        </a:prstGeom>
      </dgm:spPr>
      <dgm:t>
        <a:bodyPr/>
        <a:lstStyle/>
        <a:p>
          <a:endParaRPr lang="en-US"/>
        </a:p>
      </dgm:t>
    </dgm:pt>
  </dgm:ptLst>
  <dgm:cxnLst>
    <dgm:cxn modelId="{2F1C8362-4820-4BA1-AE08-C05B744669F5}" type="presOf" srcId="{6E229223-8823-462A-A98D-7ADA17D14E6E}" destId="{916F29EB-DA00-470B-BDF3-5532F61AC09E}" srcOrd="0" destOrd="0" presId="urn:microsoft.com/office/officeart/2005/8/layout/vList2"/>
    <dgm:cxn modelId="{B7BEB6D3-0DB3-46C9-901F-56428585B1C4}" type="presOf" srcId="{B31164E4-F864-41FF-89F8-7B39D51F71EF}" destId="{6A579F81-DFB8-4FA4-8B33-D55D353594A9}" srcOrd="0" destOrd="0" presId="urn:microsoft.com/office/officeart/2005/8/layout/vList2"/>
    <dgm:cxn modelId="{F81D76DA-07E7-488A-A22D-4729162906A7}" type="presOf" srcId="{434BA6B9-6778-40FD-9E4E-195CF8284B73}" destId="{FC9932EA-7380-453C-9BD1-6DAFEC7FF636}" srcOrd="0" destOrd="2" presId="urn:microsoft.com/office/officeart/2005/8/layout/vList2"/>
    <dgm:cxn modelId="{76C3B337-407F-4609-94E2-498544ADDB8D}" srcId="{6E229223-8823-462A-A98D-7ADA17D14E6E}" destId="{40EE9AAF-59A5-47C1-AD42-4938FE3B7998}" srcOrd="1" destOrd="0" parTransId="{5BB7FEBF-6AF1-4FE6-A599-07C95809622A}" sibTransId="{0547BEE0-8E29-4CEB-A2E0-4E714319C887}"/>
    <dgm:cxn modelId="{BAAFAB68-AE22-4028-90E1-78220F40A4E7}" type="presOf" srcId="{40EE9AAF-59A5-47C1-AD42-4938FE3B7998}" destId="{FC9932EA-7380-453C-9BD1-6DAFEC7FF636}" srcOrd="0" destOrd="1" presId="urn:microsoft.com/office/officeart/2005/8/layout/vList2"/>
    <dgm:cxn modelId="{4807C630-7510-4C26-BF4F-4EE5775308D1}" type="presOf" srcId="{C7D5B8BA-39CB-42CD-9692-62D7F271A2E0}" destId="{FC9932EA-7380-453C-9BD1-6DAFEC7FF636}" srcOrd="0" destOrd="0" presId="urn:microsoft.com/office/officeart/2005/8/layout/vList2"/>
    <dgm:cxn modelId="{4080BA59-2F5C-4C50-B3AB-9DCB1EF08B63}" type="presOf" srcId="{E7CE0BF8-B940-40DC-831A-CC2F4C0A906D}" destId="{6A579F81-DFB8-4FA4-8B33-D55D353594A9}" srcOrd="0" destOrd="1" presId="urn:microsoft.com/office/officeart/2005/8/layout/vList2"/>
    <dgm:cxn modelId="{527C410B-1B80-4FDE-AA62-71DDF1B8D7F4}" srcId="{9F47248D-530E-4BDC-8B31-CC75EC7B6727}" destId="{BFC69805-91AA-49EF-8D4C-948A78E0F69B}" srcOrd="1" destOrd="0" parTransId="{5F4EB9C4-9A45-4052-882A-4BCF5BBE1566}" sibTransId="{2C9DF1B4-E8A5-483F-A08B-07FCACE85D5C}"/>
    <dgm:cxn modelId="{AE0D536E-9EBE-4CA3-9462-8110276DB325}" srcId="{6E229223-8823-462A-A98D-7ADA17D14E6E}" destId="{C7D5B8BA-39CB-42CD-9692-62D7F271A2E0}" srcOrd="0" destOrd="0" parTransId="{BE6642D0-6B56-4FFD-9B27-628A5E7EAAB7}" sibTransId="{CA7B6224-53C8-4C34-9D10-EE8611ED2245}"/>
    <dgm:cxn modelId="{B1CB8E08-66E2-4E66-842A-163D7D2EBABD}" type="presOf" srcId="{BFC69805-91AA-49EF-8D4C-948A78E0F69B}" destId="{5A1AD489-CE99-47E2-B1A3-5AD5FBF16143}" srcOrd="0" destOrd="0" presId="urn:microsoft.com/office/officeart/2005/8/layout/vList2"/>
    <dgm:cxn modelId="{33FC96EF-F68E-464E-A768-90142B1C90AF}" srcId="{BFC69805-91AA-49EF-8D4C-948A78E0F69B}" destId="{E7CE0BF8-B940-40DC-831A-CC2F4C0A906D}" srcOrd="1" destOrd="0" parTransId="{B74A31D4-7145-4A2C-A9D1-D4996DC097FC}" sibTransId="{CBA905C8-57F0-4D02-8C20-1873166FFDE4}"/>
    <dgm:cxn modelId="{8B85542A-C67D-4846-A47C-76F2069DAA84}" srcId="{BFC69805-91AA-49EF-8D4C-948A78E0F69B}" destId="{B31164E4-F864-41FF-89F8-7B39D51F71EF}" srcOrd="0" destOrd="0" parTransId="{98BED453-029A-426B-9D44-8F64AA5D2649}" sibTransId="{4B002487-6F35-40FA-8896-48F5EE76CCE7}"/>
    <dgm:cxn modelId="{6D24523E-5885-487D-AA65-177AA2D43BC3}" srcId="{6E229223-8823-462A-A98D-7ADA17D14E6E}" destId="{434BA6B9-6778-40FD-9E4E-195CF8284B73}" srcOrd="2" destOrd="0" parTransId="{4A50A528-04CA-4930-840E-283F69AFEDAE}" sibTransId="{817B2C7F-8740-495B-87D6-0560E127166A}"/>
    <dgm:cxn modelId="{36046CBE-6800-4C44-B53D-C2C5388CEBC2}" type="presOf" srcId="{443A7DC1-DDC1-49E6-B6C3-CAF949CD5265}" destId="{6A579F81-DFB8-4FA4-8B33-D55D353594A9}" srcOrd="0" destOrd="2" presId="urn:microsoft.com/office/officeart/2005/8/layout/vList2"/>
    <dgm:cxn modelId="{5670EA35-0982-448F-BCA7-0EAD3929C6F0}" srcId="{9F47248D-530E-4BDC-8B31-CC75EC7B6727}" destId="{6E229223-8823-462A-A98D-7ADA17D14E6E}" srcOrd="0" destOrd="0" parTransId="{080ECB52-D65E-4A0C-9BBE-3A46BF8EA8B5}" sibTransId="{457AD571-1698-4C56-B0B0-F18B40A8614D}"/>
    <dgm:cxn modelId="{96CC2F26-838B-4C4B-8D08-5F7E2FD823E2}" type="presOf" srcId="{9F47248D-530E-4BDC-8B31-CC75EC7B6727}" destId="{4E956C36-1659-4D90-A8F8-14C25E96CE4C}" srcOrd="0" destOrd="0" presId="urn:microsoft.com/office/officeart/2005/8/layout/vList2"/>
    <dgm:cxn modelId="{C8F8F007-4070-4C59-A9DB-8711F3B882C9}" srcId="{BFC69805-91AA-49EF-8D4C-948A78E0F69B}" destId="{443A7DC1-DDC1-49E6-B6C3-CAF949CD5265}" srcOrd="2" destOrd="0" parTransId="{5FD17615-1B37-49A9-861E-EA9DE9FE18E5}" sibTransId="{4059B6AD-277B-4330-8A19-48AF127E71B7}"/>
    <dgm:cxn modelId="{178667B6-B966-4900-8AEB-FE3B1783DDA8}" type="presParOf" srcId="{4E956C36-1659-4D90-A8F8-14C25E96CE4C}" destId="{916F29EB-DA00-470B-BDF3-5532F61AC09E}" srcOrd="0" destOrd="0" presId="urn:microsoft.com/office/officeart/2005/8/layout/vList2"/>
    <dgm:cxn modelId="{F359C168-D978-4699-A4C0-2C662E581328}" type="presParOf" srcId="{4E956C36-1659-4D90-A8F8-14C25E96CE4C}" destId="{FC9932EA-7380-453C-9BD1-6DAFEC7FF636}" srcOrd="1" destOrd="0" presId="urn:microsoft.com/office/officeart/2005/8/layout/vList2"/>
    <dgm:cxn modelId="{DBC37EF9-B9A9-4A23-BBC9-32E98CE66906}" type="presParOf" srcId="{4E956C36-1659-4D90-A8F8-14C25E96CE4C}" destId="{5A1AD489-CE99-47E2-B1A3-5AD5FBF16143}" srcOrd="2" destOrd="0" presId="urn:microsoft.com/office/officeart/2005/8/layout/vList2"/>
    <dgm:cxn modelId="{9759C0EB-FF40-4C09-8765-DDA09F9786E7}" type="presParOf" srcId="{4E956C36-1659-4D90-A8F8-14C25E96CE4C}" destId="{6A579F81-DFB8-4FA4-8B33-D55D353594A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3113088" y="857250"/>
            <a:ext cx="3087687" cy="2314575"/>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Check how items were asked </a:t>
            </a:r>
            <a:endParaRPr lang="en-CA" altLang="en-US"/>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B9FC9C0E-E6F7-4980-9A62-93B0956483D4}" type="slidenum">
              <a:rPr lang="fr-CA" altLang="fr-FR" sz="1200"/>
              <a:pPr/>
              <a:t>11</a:t>
            </a:fld>
            <a:endParaRPr lang="fr-CA" altLang="fr-F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a:t>Quebec-based project that began in 2014 and is ongoing</a:t>
            </a:r>
          </a:p>
          <a:p>
            <a:endParaRPr lang="en-CA" altLang="en-US"/>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82550BE2-B7D7-447F-8AC1-16B08E1A5DD3}" type="slidenum">
              <a:rPr lang="fr-CA" altLang="fr-FR" sz="1200"/>
              <a:pPr/>
              <a:t>13</a:t>
            </a:fld>
            <a:endParaRPr lang="fr-CA" altLang="fr-F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Not knowing if a product would work well for them</a:t>
            </a:r>
          </a:p>
          <a:p>
            <a:r>
              <a:rPr lang="en-US" altLang="en-US" dirty="0"/>
              <a:t>Make</a:t>
            </a:r>
            <a:r>
              <a:rPr lang="en-US" altLang="en-US" baseline="0" dirty="0"/>
              <a:t> sure to explain that these are for assistive/adaptive technologies</a:t>
            </a:r>
            <a:endParaRPr lang="en-CA" altLang="en-US" dirty="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543C194-F1EE-4CB8-96A3-51005562D492}" type="slidenum">
              <a:rPr lang="fr-CA" altLang="fr-FR" sz="1200"/>
              <a:pPr/>
              <a:t>14</a:t>
            </a:fld>
            <a:endParaRPr lang="fr-CA" altLang="fr-F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17193227-7D7C-4883-A8CE-1B85D2D9BDAA}" type="slidenum">
              <a:rPr lang="fr-CA" altLang="fr-FR" sz="1200"/>
              <a:pPr/>
              <a:t>15</a:t>
            </a:fld>
            <a:endParaRPr lang="fr-CA" altLang="fr-F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a:t>concrete results:</a:t>
            </a:r>
          </a:p>
          <a:p>
            <a:r>
              <a:rPr lang="en-CA" altLang="en-US"/>
              <a:t> </a:t>
            </a:r>
          </a:p>
          <a:p>
            <a:r>
              <a:rPr lang="en-CA" altLang="en-US"/>
              <a:t>1999: 1) Compiled resource booklet</a:t>
            </a:r>
          </a:p>
          <a:p>
            <a:r>
              <a:rPr lang="en-CA" altLang="en-US"/>
              <a:t>           2) Instruments and listing of specific hardware and software used by students put on website </a:t>
            </a:r>
          </a:p>
          <a:p>
            <a:r>
              <a:rPr lang="en-CA" altLang="en-US"/>
              <a:t>               http://omega.dawsoncollege.qc.ca/adaptech/olt99app.pdf</a:t>
            </a:r>
          </a:p>
          <a:p>
            <a:r>
              <a:rPr lang="en-CA" altLang="en-US"/>
              <a:t>           3) Adaptech Discussion Forum - A moderated e-mail discussion forum. Keeps project members and other interested individuals informed and involved with our research. Facilitates useful dialogue on issues and themes as they relate to our interest areas. For more information or to subscribe, send an e-mail message to our Moderator, Jennison Asuncion, at &lt;j_asunc@alcor.concordia.ca&gt;.</a:t>
            </a:r>
          </a:p>
          <a:p>
            <a:endParaRPr lang="en-CA" altLang="en-US"/>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992CBBAD-CEED-4042-9769-D04BBF001380}" type="slidenum">
              <a:rPr lang="fr-CA" altLang="fr-FR" sz="1200"/>
              <a:pPr/>
              <a:t>16</a:t>
            </a:fld>
            <a:endParaRPr lang="fr-CA" altLang="fr-F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where</a:t>
            </a:r>
            <a:r>
              <a:rPr lang="en-US" baseline="0" dirty="0"/>
              <a:t> the listing came from (i.e., suggestions/answers from students, experts/service providers, vendors)</a:t>
            </a:r>
            <a:endParaRPr lang="en-CA"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17</a:t>
            </a:fld>
            <a:endParaRPr lang="fr-CA" altLang="fr-FR"/>
          </a:p>
        </p:txBody>
      </p:sp>
    </p:spTree>
    <p:extLst>
      <p:ext uri="{BB962C8B-B14F-4D97-AF65-F5344CB8AC3E}">
        <p14:creationId xmlns:p14="http://schemas.microsoft.com/office/powerpoint/2010/main" val="3944725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D2343717-38C9-4589-B339-EB7169C5793F}" type="slidenum">
              <a:rPr lang="fr-CA" altLang="fr-FR" sz="1200"/>
              <a:pPr/>
              <a:t>19</a:t>
            </a:fld>
            <a:endParaRPr lang="fr-CA" altLang="fr-F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47750" lvl="1">
              <a:spcBef>
                <a:spcPts val="1038"/>
              </a:spcBef>
              <a:spcAft>
                <a:spcPts val="1038"/>
              </a:spcAft>
              <a:buFont typeface="Wingdings" pitchFamily="2" charset="2"/>
              <a:buNone/>
            </a:pPr>
            <a:endParaRPr lang="en-CA" altLang="en-US"/>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375973A-9983-46AE-BF00-811118940D55}" type="slidenum">
              <a:rPr lang="fr-CA" altLang="fr-FR" sz="1200"/>
              <a:pPr/>
              <a:t>24</a:t>
            </a:fld>
            <a:endParaRPr lang="fr-CA" altLang="fr-F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47750" lvl="1">
              <a:spcBef>
                <a:spcPts val="1038"/>
              </a:spcBef>
              <a:spcAft>
                <a:spcPts val="1038"/>
              </a:spcAft>
              <a:buFont typeface="Wingdings" pitchFamily="2" charset="2"/>
              <a:buNone/>
            </a:pPr>
            <a:endParaRPr lang="en-CA" altLang="en-US"/>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375973A-9983-46AE-BF00-811118940D55}" type="slidenum">
              <a:rPr lang="fr-CA" altLang="fr-FR" sz="1200"/>
              <a:pPr/>
              <a:t>25</a:t>
            </a:fld>
            <a:endParaRPr lang="fr-CA" altLang="fr-F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a:t>Database entries are organized alphabetically or by the type of technology an individual may need to accomplish a specific task</a:t>
            </a: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39A339D3-8903-4B68-BC86-1F9E8E46FB3B}" type="slidenum">
              <a:rPr lang="fr-CA" altLang="fr-FR" sz="1200"/>
              <a:pPr/>
              <a:t>26</a:t>
            </a:fld>
            <a:endParaRPr lang="fr-CA" altLang="fr-F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a:t>Survey audience re their job/position. + Explain Cegep.</a:t>
            </a:r>
            <a:endParaRPr lang="en-US" altLang="en-US"/>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49656BB8-A417-4282-9B12-ADFD30A44E4A}" type="slidenum">
              <a:rPr lang="fr-CA" altLang="fr-FR" sz="1200"/>
              <a:pPr/>
              <a:t>3</a:t>
            </a:fld>
            <a:endParaRPr lang="fr-CA" altLang="fr-F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1200"/>
              </a:spcBef>
              <a:spcAft>
                <a:spcPts val="1200"/>
              </a:spcAft>
            </a:pPr>
            <a:r>
              <a:rPr lang="en-CA" altLang="en-US">
                <a:latin typeface="Arial" charset="0"/>
                <a:cs typeface="Arial" charset="0"/>
              </a:rPr>
              <a:t>Description: Features of the program based on testing</a:t>
            </a:r>
          </a:p>
          <a:p>
            <a:pPr>
              <a:spcBef>
                <a:spcPts val="1200"/>
              </a:spcBef>
              <a:spcAft>
                <a:spcPts val="1200"/>
              </a:spcAft>
            </a:pPr>
            <a:r>
              <a:rPr lang="en-CA" altLang="en-US">
                <a:latin typeface="Arial" charset="0"/>
                <a:cs typeface="Arial" charset="0"/>
              </a:rPr>
              <a:t>Specific information regarding features of the product</a:t>
            </a:r>
          </a:p>
          <a:p>
            <a:pPr>
              <a:spcBef>
                <a:spcPts val="1200"/>
              </a:spcBef>
              <a:spcAft>
                <a:spcPts val="1200"/>
              </a:spcAft>
            </a:pPr>
            <a:r>
              <a:rPr lang="en-CA" altLang="en-US">
                <a:latin typeface="Arial" charset="0"/>
                <a:cs typeface="Arial" charset="0"/>
              </a:rPr>
              <a:t>Short, clear, concise, and neutral language</a:t>
            </a:r>
          </a:p>
          <a:p>
            <a:endParaRPr lang="en-CA" altLang="en-US"/>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D6F6C43E-D6AA-4892-9CBF-F1EBD808E74D}" type="slidenum">
              <a:rPr lang="fr-CA" altLang="fr-FR" sz="1200"/>
              <a:pPr/>
              <a:t>27</a:t>
            </a:fld>
            <a:endParaRPr lang="fr-CA" altLang="fr-F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Make</a:t>
            </a:r>
            <a:r>
              <a:rPr lang="en-US" altLang="en-US" baseline="0" dirty="0"/>
              <a:t> note of secondary but not primary/remedial products</a:t>
            </a:r>
            <a:endParaRPr lang="en-CA" altLang="en-US" dirty="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A7636C7-44A8-4DFB-93A8-6111ECC09638}" type="slidenum">
              <a:rPr lang="fr-CA" altLang="fr-FR" sz="1200"/>
              <a:pPr/>
              <a:t>29</a:t>
            </a:fld>
            <a:endParaRPr lang="fr-CA" altLang="fr-F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2A4AB2A-581A-4045-BEAB-712A162B83C5}" type="slidenum">
              <a:rPr lang="fr-CA" altLang="fr-FR" sz="1200"/>
              <a:pPr/>
              <a:t>34</a:t>
            </a:fld>
            <a:endParaRPr lang="fr-CA" altLang="fr-F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35</a:t>
            </a:fld>
            <a:endParaRPr lang="fr-CA" altLang="fr-F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a:t>Survey audience re their job/position. + Explain Cegep.</a:t>
            </a:r>
            <a:endParaRPr lang="en-US" altLang="en-US"/>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ACA3574-7C47-403C-9EFD-7B4D829FC978}" type="slidenum">
              <a:rPr lang="fr-CA" altLang="fr-FR" sz="1200"/>
              <a:pPr/>
              <a:t>4</a:t>
            </a:fld>
            <a:endParaRPr lang="fr-CA" altLang="fr-F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0004BC18-5E79-4AFA-89EA-AEC5944EA9C8}" type="slidenum">
              <a:rPr lang="fr-CA" altLang="fr-FR" sz="1200"/>
              <a:pPr/>
              <a:t>5</a:t>
            </a:fld>
            <a:endParaRPr lang="fr-CA" altLang="fr-F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A876AB1A-103A-47B6-B57B-53E807A97A27}" type="slidenum">
              <a:rPr lang="fr-CA" altLang="fr-FR" sz="1200"/>
              <a:pPr/>
              <a:t>6</a:t>
            </a:fld>
            <a:endParaRPr lang="fr-CA" altLang="fr-F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cs typeface="Arial" charset="0"/>
              </a:rPr>
              <a:t>Canada-wide project </a:t>
            </a:r>
          </a:p>
          <a:p>
            <a:r>
              <a:rPr lang="en-US" altLang="en-US"/>
              <a:t>Inadequate funding for both on and off campus</a:t>
            </a:r>
          </a:p>
          <a:p>
            <a:endParaRPr lang="en-US" altLang="en-US"/>
          </a:p>
          <a:p>
            <a:r>
              <a:rPr lang="en-US" altLang="en-US"/>
              <a:t>Cross use technoligies:</a:t>
            </a:r>
            <a:r>
              <a:rPr lang="en-US" altLang="en-US">
                <a:latin typeface="Arial" charset="0"/>
                <a:cs typeface="Arial" charset="0"/>
              </a:rPr>
              <a:t>(i.e., technologies intended for students with one type of disability used by students with a different disability)</a:t>
            </a:r>
          </a:p>
          <a:p>
            <a:endParaRPr lang="en-US" altLang="en-US">
              <a:latin typeface="Arial" charset="0"/>
              <a:cs typeface="Arial" charset="0"/>
            </a:endParaRPr>
          </a:p>
          <a:p>
            <a:r>
              <a:rPr lang="en-US" altLang="en-US">
                <a:latin typeface="Arial" charset="0"/>
                <a:cs typeface="Arial" charset="0"/>
              </a:rPr>
              <a:t>General use – students were using general use products as assistive aids like a casio tape recorder (e.g., tape recorder)</a:t>
            </a:r>
          </a:p>
          <a:p>
            <a:pPr marL="0" lvl="1"/>
            <a:endParaRPr lang="en-CA" altLang="en-US" sz="2800"/>
          </a:p>
          <a:p>
            <a:pPr marL="0" lvl="1"/>
            <a:r>
              <a:rPr lang="en-CA" altLang="en-US" sz="2800"/>
              <a:t>Professors noted that pedagogical practices useful for students with disabilities are good pedagogical practices in general</a:t>
            </a:r>
          </a:p>
          <a:p>
            <a:endParaRPr lang="en-CA" altLang="en-US"/>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D4F7C022-22D1-4404-A2D3-D2A5A0D1D055}" type="slidenum">
              <a:rPr lang="fr-CA" altLang="fr-FR" sz="1200"/>
              <a:pPr/>
              <a:t>7</a:t>
            </a:fld>
            <a:endParaRPr lang="fr-CA" altLang="fr-F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cs typeface="Arial" charset="0"/>
              </a:rPr>
              <a:t>Canada-wide project </a:t>
            </a:r>
          </a:p>
          <a:p>
            <a:endParaRPr lang="en-CA" altLang="en-US"/>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24E0121-41DF-4E5B-ACC2-D1B6F5A81ABF}" type="slidenum">
              <a:rPr lang="fr-CA" altLang="fr-FR" sz="1200"/>
              <a:pPr/>
              <a:t>8</a:t>
            </a:fld>
            <a:endParaRPr lang="fr-CA" altLang="fr-F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buFontTx/>
              <a:buChar char="•"/>
            </a:pPr>
            <a:r>
              <a:rPr lang="en-CA" altLang="en-US"/>
              <a:t>Canada-wide project</a:t>
            </a:r>
          </a:p>
          <a:p>
            <a:pPr>
              <a:spcAft>
                <a:spcPts val="600"/>
              </a:spcAft>
              <a:buFontTx/>
              <a:buChar char="•"/>
            </a:pPr>
            <a:r>
              <a:rPr lang="en-US" altLang="en-US"/>
              <a:t>Postsecondary Information Technology Initiative Scale </a:t>
            </a:r>
            <a:endParaRPr lang="en-CA" altLang="en-US"/>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08E6D418-13E5-4FCB-90F6-C769E403B3D8}" type="slidenum">
              <a:rPr lang="fr-CA" altLang="fr-FR" sz="1200"/>
              <a:pPr/>
              <a:t>9</a:t>
            </a:fld>
            <a:endParaRPr lang="fr-CA" altLang="fr-F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a:latin typeface="Arial" charset="0"/>
                <a:cs typeface="Arial" charset="0"/>
              </a:rPr>
              <a:t>Quebec-based project</a:t>
            </a:r>
          </a:p>
          <a:p>
            <a:endParaRPr lang="en-CA" altLang="en-US"/>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2A8B5928-6C3A-4926-95E7-567F58691C2D}" type="slidenum">
              <a:rPr lang="fr-CA" altLang="fr-FR" sz="1200"/>
              <a:pPr/>
              <a:t>10</a:t>
            </a:fld>
            <a:endParaRPr lang="fr-CA" altLang="fr-F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daptech.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p:nvPr>
        </p:nvSpPr>
        <p:spPr>
          <a:xfrm>
            <a:off x="515938" y="476250"/>
            <a:ext cx="8112125" cy="2212975"/>
          </a:xfrm>
        </p:spPr>
        <p:txBody>
          <a:bodyPr anchor="ctr"/>
          <a:lstStyle/>
          <a:p>
            <a:pPr algn="ctr"/>
            <a:r>
              <a:rPr lang="en-US" altLang="en-US" sz="3600">
                <a:solidFill>
                  <a:srgbClr val="0033CC"/>
                </a:solidFill>
                <a:effectLst/>
                <a:latin typeface="Arial" charset="0"/>
                <a:cs typeface="Arial" charset="0"/>
              </a:rPr>
              <a:t>There’s An App for That! All About Adaptech’s Free and/or Inexpensive Technology Database</a:t>
            </a:r>
          </a:p>
        </p:txBody>
      </p:sp>
      <p:sp>
        <p:nvSpPr>
          <p:cNvPr id="3" name="Sous-titre 2"/>
          <p:cNvSpPr>
            <a:spLocks noGrp="1"/>
          </p:cNvSpPr>
          <p:nvPr>
            <p:ph type="subTitle" idx="1"/>
          </p:nvPr>
        </p:nvSpPr>
        <p:spPr>
          <a:xfrm>
            <a:off x="107950" y="3068638"/>
            <a:ext cx="8928100" cy="2447925"/>
          </a:xfrm>
        </p:spPr>
        <p:txBody>
          <a:bodyPr>
            <a:normAutofit fontScale="92500" lnSpcReduction="10000"/>
          </a:bodyPr>
          <a:lstStyle/>
          <a:p>
            <a:pPr algn="ctr">
              <a:lnSpc>
                <a:spcPts val="2000"/>
              </a:lnSpc>
              <a:spcAft>
                <a:spcPts val="0"/>
              </a:spcAft>
              <a:defRPr/>
            </a:pPr>
            <a:r>
              <a:rPr lang="en-US" sz="2800" dirty="0">
                <a:solidFill>
                  <a:srgbClr val="002060"/>
                </a:solidFill>
                <a:latin typeface="Arial" panose="020B0604020202020204" pitchFamily="34" charset="0"/>
                <a:cs typeface="Arial" panose="020B0604020202020204" pitchFamily="34" charset="0"/>
              </a:rPr>
              <a:t>Jillian Budd, Alice Havel</a:t>
            </a:r>
          </a:p>
          <a:p>
            <a:pPr algn="ctr">
              <a:lnSpc>
                <a:spcPts val="2000"/>
              </a:lnSpc>
              <a:spcAft>
                <a:spcPts val="0"/>
              </a:spcAft>
              <a:buFont typeface="Arial" panose="020B0604020202020204" pitchFamily="34" charset="0"/>
              <a:buNone/>
              <a:defRPr/>
            </a:pPr>
            <a:endParaRPr lang="en-US" sz="2800" dirty="0">
              <a:solidFill>
                <a:schemeClr val="tx2"/>
              </a:solidFill>
            </a:endParaRPr>
          </a:p>
          <a:p>
            <a:pPr algn="ctr">
              <a:lnSpc>
                <a:spcPts val="2400"/>
              </a:lnSpc>
              <a:spcBef>
                <a:spcPts val="0"/>
              </a:spcBef>
              <a:spcAft>
                <a:spcPts val="0"/>
              </a:spcAft>
              <a:defRPr/>
            </a:pPr>
            <a:r>
              <a:rPr lang="en-US" sz="2200" dirty="0">
                <a:solidFill>
                  <a:srgbClr val="002060"/>
                </a:solidFill>
                <a:latin typeface="Arial" panose="020B0604020202020204" pitchFamily="34" charset="0"/>
                <a:cs typeface="Arial" panose="020B0604020202020204" pitchFamily="34" charset="0"/>
              </a:rPr>
              <a:t>In Collaboration with </a:t>
            </a:r>
          </a:p>
          <a:p>
            <a:pPr algn="ctr">
              <a:lnSpc>
                <a:spcPts val="2400"/>
              </a:lnSpc>
              <a:spcBef>
                <a:spcPts val="0"/>
              </a:spcBef>
              <a:spcAft>
                <a:spcPts val="0"/>
              </a:spcAft>
              <a:defRPr/>
            </a:pPr>
            <a:r>
              <a:rPr lang="en-US" sz="2200" dirty="0">
                <a:solidFill>
                  <a:srgbClr val="002060"/>
                </a:solidFill>
                <a:latin typeface="Arial" panose="020B0604020202020204" pitchFamily="34" charset="0"/>
                <a:cs typeface="Arial" panose="020B0604020202020204" pitchFamily="34" charset="0"/>
              </a:rPr>
              <a:t>Catherine Fichten, Laura King, Christine Vo, Alexandre Chauvin,  Alex </a:t>
            </a:r>
            <a:r>
              <a:rPr lang="en-US" sz="2200" dirty="0" err="1">
                <a:solidFill>
                  <a:srgbClr val="002060"/>
                </a:solidFill>
                <a:latin typeface="Arial" panose="020B0604020202020204" pitchFamily="34" charset="0"/>
                <a:cs typeface="Arial" panose="020B0604020202020204" pitchFamily="34" charset="0"/>
              </a:rPr>
              <a:t>Lussier</a:t>
            </a:r>
            <a:r>
              <a:rPr lang="en-US" sz="2200" dirty="0">
                <a:solidFill>
                  <a:srgbClr val="002060"/>
                </a:solidFill>
                <a:latin typeface="Arial" panose="020B0604020202020204" pitchFamily="34" charset="0"/>
                <a:cs typeface="Arial" panose="020B0604020202020204" pitchFamily="34" charset="0"/>
              </a:rPr>
              <a:t>, Evelyne Marcil, Cristina Vitouchanskaia &amp; Jennison Asuncion</a:t>
            </a:r>
            <a:endParaRPr lang="en-US" sz="2200" dirty="0">
              <a:solidFill>
                <a:srgbClr val="002060"/>
              </a:solidFill>
            </a:endParaRPr>
          </a:p>
          <a:p>
            <a:pPr algn="ctr">
              <a:lnSpc>
                <a:spcPts val="2000"/>
              </a:lnSpc>
              <a:spcAft>
                <a:spcPts val="0"/>
              </a:spcAft>
              <a:buFont typeface="Arial" panose="020B0604020202020204" pitchFamily="34" charset="0"/>
              <a:buNone/>
              <a:defRPr/>
            </a:pPr>
            <a:endParaRPr lang="en-US" sz="1900" dirty="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en-US" altLang="en-US" sz="1900" dirty="0">
                <a:solidFill>
                  <a:srgbClr val="002060"/>
                </a:solidFill>
                <a:latin typeface="Arial" panose="020B0604020202020204" pitchFamily="34" charset="0"/>
                <a:cs typeface="Arial" panose="020B0604020202020204" pitchFamily="34" charset="0"/>
              </a:rPr>
              <a:t>19th Annual Accessing Higher Ground, Westminster, Colorado</a:t>
            </a:r>
          </a:p>
          <a:p>
            <a:pPr algn="ctr" eaLnBrk="1" hangingPunct="1">
              <a:spcBef>
                <a:spcPct val="0"/>
              </a:spcBef>
              <a:buClrTx/>
              <a:buSzTx/>
              <a:defRPr/>
            </a:pPr>
            <a:r>
              <a:rPr lang="en-US" altLang="en-US" sz="1900" dirty="0">
                <a:solidFill>
                  <a:srgbClr val="002060"/>
                </a:solidFill>
                <a:latin typeface="Arial" panose="020B0604020202020204" pitchFamily="34" charset="0"/>
                <a:cs typeface="Arial" panose="020B0604020202020204" pitchFamily="34" charset="0"/>
              </a:rPr>
              <a:t>November, 2016</a:t>
            </a:r>
          </a:p>
          <a:p>
            <a:pPr algn="ctr">
              <a:lnSpc>
                <a:spcPts val="2000"/>
              </a:lnSpc>
              <a:spcAft>
                <a:spcPts val="0"/>
              </a:spcAft>
              <a:buFont typeface="Arial" panose="020B0604020202020204" pitchFamily="34" charset="0"/>
              <a:buNone/>
              <a:defRPr/>
            </a:pPr>
            <a:endParaRPr lang="en-US" sz="1900" dirty="0">
              <a:solidFill>
                <a:schemeClr val="tx2"/>
              </a:solidFill>
              <a:latin typeface="Arial" panose="020B0604020202020204" pitchFamily="34" charset="0"/>
              <a:cs typeface="Arial" panose="020B0604020202020204" pitchFamily="34" charset="0"/>
            </a:endParaRPr>
          </a:p>
        </p:txBody>
      </p:sp>
      <p:sp>
        <p:nvSpPr>
          <p:cNvPr id="4100" name="Connecteur droit 28" descr="blue separator line" title="blue separator line"/>
          <p:cNvSpPr>
            <a:spLocks noChangeShapeType="1"/>
          </p:cNvSpPr>
          <p:nvPr/>
        </p:nvSpPr>
        <p:spPr bwMode="auto">
          <a:xfrm>
            <a:off x="457200" y="2925763"/>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4101" name="Picture 25" descr="Adaptech logo blue" title="Adaptech logo"/>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8054975" y="6030913"/>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Dawson College logo. Copyright is https://www.crowdrise.com/campusteamdawson1" title="Dawson College logo"/>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7200" y="6316663"/>
            <a:ext cx="1282700" cy="398462"/>
          </a:xfrm>
          <a:prstGeom prst="rect">
            <a:avLst/>
          </a:prstGeom>
          <a:noFill/>
          <a:ln w="9525">
            <a:noFill/>
            <a:miter lim="800000"/>
            <a:headEnd/>
            <a:tailEnd/>
          </a:ln>
        </p:spPr>
      </p:pic>
      <p:pic>
        <p:nvPicPr>
          <p:cNvPr id="8" name="Picture 17" descr="Cégep André-Laurendeau logo. Copyright is https://fr.wikipedia.org/wiki/Fichier:Logo_du_C%C3%A9gep_Andr%C3%A9-Laurendeau.svg" title="Cégep André-Laurendeau logo"/>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867400" y="6259513"/>
            <a:ext cx="15192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reative Commons License: Attribution - Non Commercia l- No Derivatives 4.0 International" title="Creative Commons License"/>
          <p:cNvPicPr>
            <a:picLocks noChangeAspect="1" noChangeArrowheads="1"/>
          </p:cNvPicPr>
          <p:nvPr/>
        </p:nvPicPr>
        <p:blipFill>
          <a:blip r:embed="rId6"/>
          <a:srcRect/>
          <a:stretch>
            <a:fillRect/>
          </a:stretch>
        </p:blipFill>
        <p:spPr bwMode="auto">
          <a:xfrm>
            <a:off x="3937000" y="5589588"/>
            <a:ext cx="1035050" cy="36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descr="Centre de recherche interdisciplinaire en réadaptation du Montréal métropolitain (CRIR) logo. Copyright is http://www.crir.ca/?lang=EN" title="Centre de recherche interdisciplinaire en réadaptation du Montréal métropolitain (CRIR) logo"/>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267744" y="5886376"/>
            <a:ext cx="1028863" cy="884312"/>
          </a:xfrm>
          <a:prstGeom prst="rect">
            <a:avLst/>
          </a:prstGeom>
          <a:noFill/>
          <a:ln w="9525">
            <a:noFill/>
            <a:miter lim="800000"/>
            <a:headEnd/>
            <a:tailEnd/>
          </a:ln>
        </p:spPr>
      </p:pic>
      <p:pic>
        <p:nvPicPr>
          <p:cNvPr id="12" name="Picture 3" descr="Provincial Interlevel Table for the English Sector (TIPSA) logo. Copyright is http://www.tipsa.org/accueil" title="Provincial Interlevel Table for the English Sector (TIPSA) logo.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4278" y="6159432"/>
            <a:ext cx="1675443" cy="57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115888"/>
            <a:ext cx="8229600" cy="828675"/>
          </a:xfrm>
        </p:spPr>
        <p:txBody>
          <a:bodyPr/>
          <a:lstStyle/>
          <a:p>
            <a:r>
              <a:rPr lang="en-CA" altLang="en-US">
                <a:latin typeface="Arial" charset="0"/>
                <a:cs typeface="Arial" charset="0"/>
              </a:rPr>
              <a:t>Research Findings (2012)</a:t>
            </a:r>
          </a:p>
        </p:txBody>
      </p:sp>
      <p:sp>
        <p:nvSpPr>
          <p:cNvPr id="13315" name="Content Placeholder 2"/>
          <p:cNvSpPr>
            <a:spLocks noGrp="1"/>
          </p:cNvSpPr>
          <p:nvPr>
            <p:ph sz="quarter" idx="1"/>
          </p:nvPr>
        </p:nvSpPr>
        <p:spPr>
          <a:xfrm>
            <a:off x="457200" y="1268413"/>
            <a:ext cx="8229600" cy="4887912"/>
          </a:xfrm>
        </p:spPr>
        <p:txBody>
          <a:bodyPr/>
          <a:lstStyle/>
          <a:p>
            <a:pPr>
              <a:spcBef>
                <a:spcPts val="1800"/>
              </a:spcBef>
              <a:spcAft>
                <a:spcPts val="1800"/>
              </a:spcAft>
            </a:pPr>
            <a:r>
              <a:rPr lang="en-CA" altLang="en-US" dirty="0">
                <a:latin typeface="Arial" charset="0"/>
                <a:cs typeface="Arial" charset="0"/>
              </a:rPr>
              <a:t>ICTs and students with learning disabilities</a:t>
            </a:r>
          </a:p>
          <a:p>
            <a:pPr lvl="2">
              <a:spcBef>
                <a:spcPts val="1800"/>
              </a:spcBef>
              <a:spcAft>
                <a:spcPts val="1800"/>
              </a:spcAft>
            </a:pPr>
            <a:r>
              <a:rPr lang="en-US" altLang="en-US" sz="3200" dirty="0">
                <a:latin typeface="Arial" charset="0"/>
                <a:cs typeface="Arial" charset="0"/>
              </a:rPr>
              <a:t>ICTs recommended by experts not used by students</a:t>
            </a:r>
            <a:endParaRPr lang="en-CA" altLang="en-US" sz="3200" dirty="0">
              <a:latin typeface="Arial" charset="0"/>
              <a:cs typeface="Arial" charset="0"/>
            </a:endParaRPr>
          </a:p>
          <a:p>
            <a:pPr lvl="2">
              <a:spcBef>
                <a:spcPts val="1800"/>
              </a:spcBef>
              <a:spcAft>
                <a:spcPts val="1800"/>
              </a:spcAft>
            </a:pPr>
            <a:r>
              <a:rPr lang="en-US" altLang="en-US" sz="3200" dirty="0">
                <a:latin typeface="Arial" charset="0"/>
                <a:cs typeface="Arial" charset="0"/>
              </a:rPr>
              <a:t>Students used general-use ICTs                (e.g., Smartphone, MP3)</a:t>
            </a:r>
          </a:p>
        </p:txBody>
      </p:sp>
      <p:sp>
        <p:nvSpPr>
          <p:cNvPr id="1331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C702F52-62C7-4FB0-9034-DCD5E5550DA7}" type="slidenum">
              <a:rPr lang="fr-FR" altLang="fr-FR" sz="1400">
                <a:solidFill>
                  <a:srgbClr val="0033CC"/>
                </a:solidFill>
                <a:latin typeface="Arial" charset="0"/>
              </a:rPr>
              <a:pPr/>
              <a:t>10</a:t>
            </a:fld>
            <a:endParaRPr lang="fr-FR" altLang="fr-FR" sz="1400">
              <a:solidFill>
                <a:srgbClr val="0033CC"/>
              </a:solidFill>
              <a:latin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68313" y="115888"/>
            <a:ext cx="8207375" cy="914400"/>
          </a:xfrm>
        </p:spPr>
        <p:txBody>
          <a:bodyPr/>
          <a:lstStyle/>
          <a:p>
            <a:r>
              <a:rPr lang="en-CA" altLang="en-US" sz="2800" dirty="0">
                <a:latin typeface="Arial" charset="0"/>
                <a:cs typeface="Arial" charset="0"/>
              </a:rPr>
              <a:t>Specialized ICTs Used by Students with LD            and Experts’ Recommendations</a:t>
            </a:r>
          </a:p>
        </p:txBody>
      </p:sp>
      <p:graphicFrame>
        <p:nvGraphicFramePr>
          <p:cNvPr id="2" name="Content Placeholder 1" descr="Table showing specialized ICTs Used by Students with LD and Experts’ Recommendations" title="Table showing specialized ICTs Used by Students with LD and Experts’ Recommendations"/>
          <p:cNvGraphicFramePr>
            <a:graphicFrameLocks noGrp="1"/>
          </p:cNvGraphicFramePr>
          <p:nvPr>
            <p:ph sz="quarter" idx="1"/>
            <p:extLst>
              <p:ext uri="{D42A27DB-BD31-4B8C-83A1-F6EECF244321}">
                <p14:modId xmlns:p14="http://schemas.microsoft.com/office/powerpoint/2010/main" val="3497328597"/>
              </p:ext>
            </p:extLst>
          </p:nvPr>
        </p:nvGraphicFramePr>
        <p:xfrm>
          <a:off x="457200" y="1196755"/>
          <a:ext cx="8229600" cy="5112565"/>
        </p:xfrm>
        <a:graphic>
          <a:graphicData uri="http://schemas.openxmlformats.org/drawingml/2006/table">
            <a:tbl>
              <a:tblPr firstRow="1" bandRow="1">
                <a:tableStyleId>{72833802-FEF1-4C79-8D5D-14CF1EAF98D9}</a:tableStyleId>
              </a:tblPr>
              <a:tblGrid>
                <a:gridCol w="4042792">
                  <a:extLst>
                    <a:ext uri="{9D8B030D-6E8A-4147-A177-3AD203B41FA5}">
                      <a16:colId xmlns:a16="http://schemas.microsoft.com/office/drawing/2014/main" xmlns="" val="20000"/>
                    </a:ext>
                  </a:extLst>
                </a:gridCol>
                <a:gridCol w="2088232">
                  <a:extLst>
                    <a:ext uri="{9D8B030D-6E8A-4147-A177-3AD203B41FA5}">
                      <a16:colId xmlns:a16="http://schemas.microsoft.com/office/drawing/2014/main" xmlns="" val="20001"/>
                    </a:ext>
                  </a:extLst>
                </a:gridCol>
                <a:gridCol w="2098576">
                  <a:extLst>
                    <a:ext uri="{9D8B030D-6E8A-4147-A177-3AD203B41FA5}">
                      <a16:colId xmlns:a16="http://schemas.microsoft.com/office/drawing/2014/main" xmlns="" val="20002"/>
                    </a:ext>
                  </a:extLst>
                </a:gridCol>
              </a:tblGrid>
              <a:tr h="835183">
                <a:tc>
                  <a:txBody>
                    <a:bodyPr/>
                    <a:lstStyle/>
                    <a:p>
                      <a:r>
                        <a:rPr lang="en-CA" sz="2400" dirty="0">
                          <a:latin typeface="Arial" panose="020B0604020202020204" pitchFamily="34" charset="0"/>
                          <a:cs typeface="Arial" panose="020B0604020202020204" pitchFamily="34" charset="0"/>
                        </a:rPr>
                        <a:t>Specialized ICTs</a:t>
                      </a:r>
                    </a:p>
                  </a:txBody>
                  <a:tcPr marT="45723" marB="45723">
                    <a:lnB w="12700" cap="flat" cmpd="sng" algn="ctr">
                      <a:solidFill>
                        <a:srgbClr val="3333FF"/>
                      </a:solidFill>
                      <a:prstDash val="solid"/>
                      <a:round/>
                      <a:headEnd type="none" w="med" len="med"/>
                      <a:tailEnd type="none" w="med" len="med"/>
                    </a:lnB>
                    <a:solidFill>
                      <a:srgbClr val="0033CC"/>
                    </a:solidFill>
                  </a:tcPr>
                </a:tc>
                <a:tc>
                  <a:txBody>
                    <a:bodyPr/>
                    <a:lstStyle/>
                    <a:p>
                      <a:r>
                        <a:rPr lang="en-CA" sz="2400" dirty="0">
                          <a:latin typeface="Arial" panose="020B0604020202020204" pitchFamily="34" charset="0"/>
                          <a:cs typeface="Arial" panose="020B0604020202020204" pitchFamily="34" charset="0"/>
                        </a:rPr>
                        <a:t>Students with LD</a:t>
                      </a:r>
                    </a:p>
                  </a:txBody>
                  <a:tcPr marT="45723" marB="45723">
                    <a:lnB w="12700" cap="flat" cmpd="sng" algn="ctr">
                      <a:solidFill>
                        <a:srgbClr val="3333FF"/>
                      </a:solidFill>
                      <a:prstDash val="solid"/>
                      <a:round/>
                      <a:headEnd type="none" w="med" len="med"/>
                      <a:tailEnd type="none" w="med" len="med"/>
                    </a:lnB>
                    <a:solidFill>
                      <a:srgbClr val="0033CC"/>
                    </a:solidFill>
                  </a:tcPr>
                </a:tc>
                <a:tc>
                  <a:txBody>
                    <a:bodyPr/>
                    <a:lstStyle/>
                    <a:p>
                      <a:r>
                        <a:rPr lang="en-CA" sz="2400" dirty="0">
                          <a:latin typeface="Arial" panose="020B0604020202020204" pitchFamily="34" charset="0"/>
                          <a:cs typeface="Arial" panose="020B0604020202020204" pitchFamily="34" charset="0"/>
                        </a:rPr>
                        <a:t>Experts </a:t>
                      </a:r>
                    </a:p>
                  </a:txBody>
                  <a:tcPr marT="45723" marB="45723">
                    <a:lnB w="12700" cap="flat" cmpd="sng" algn="ctr">
                      <a:solidFill>
                        <a:srgbClr val="3333FF"/>
                      </a:solidFill>
                      <a:prstDash val="solid"/>
                      <a:round/>
                      <a:headEnd type="none" w="med" len="med"/>
                      <a:tailEnd type="none" w="med" len="med"/>
                    </a:lnB>
                    <a:solidFill>
                      <a:srgbClr val="0033CC"/>
                    </a:solidFill>
                  </a:tcPr>
                </a:tc>
                <a:extLst>
                  <a:ext uri="{0D108BD9-81ED-4DB2-BD59-A6C34878D82A}">
                    <a16:rowId xmlns:a16="http://schemas.microsoft.com/office/drawing/2014/main" xmlns="" val="10000"/>
                  </a:ext>
                </a:extLst>
              </a:tr>
              <a:tr h="463990">
                <a:tc>
                  <a:txBody>
                    <a:bodyPr/>
                    <a:lstStyle/>
                    <a:p>
                      <a:r>
                        <a:rPr lang="en-CA" sz="2400" dirty="0">
                          <a:latin typeface="Arial" panose="020B0604020202020204" pitchFamily="34" charset="0"/>
                          <a:cs typeface="Arial" panose="020B0604020202020204" pitchFamily="34" charset="0"/>
                        </a:rPr>
                        <a:t>Kurzweil 3000</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6%</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45%</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1"/>
                  </a:ext>
                </a:extLst>
              </a:tr>
              <a:tr h="463990">
                <a:tc>
                  <a:txBody>
                    <a:bodyPr/>
                    <a:lstStyle/>
                    <a:p>
                      <a:r>
                        <a:rPr lang="en-CA" sz="2400" dirty="0">
                          <a:latin typeface="Arial" panose="020B0604020202020204" pitchFamily="34" charset="0"/>
                          <a:cs typeface="Arial" panose="020B0604020202020204" pitchFamily="34" charset="0"/>
                        </a:rPr>
                        <a:t>Wynn</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3%</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19%</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2"/>
                  </a:ext>
                </a:extLst>
              </a:tr>
              <a:tr h="463990">
                <a:tc>
                  <a:txBody>
                    <a:bodyPr/>
                    <a:lstStyle/>
                    <a:p>
                      <a:r>
                        <a:rPr lang="en-CA" sz="2400" dirty="0">
                          <a:latin typeface="Arial" panose="020B0604020202020204" pitchFamily="34" charset="0"/>
                          <a:cs typeface="Arial" panose="020B0604020202020204" pitchFamily="34" charset="0"/>
                        </a:rPr>
                        <a:t>Dictation software</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10%</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65%</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3"/>
                  </a:ext>
                </a:extLst>
              </a:tr>
              <a:tr h="463990">
                <a:tc>
                  <a:txBody>
                    <a:bodyPr/>
                    <a:lstStyle/>
                    <a:p>
                      <a:r>
                        <a:rPr lang="en-CA" sz="2400">
                          <a:latin typeface="Arial" panose="020B0604020202020204" pitchFamily="34" charset="0"/>
                          <a:cs typeface="Arial" panose="020B0604020202020204" pitchFamily="34" charset="0"/>
                        </a:rPr>
                        <a:t>WordQ</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25%</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29%</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4"/>
                  </a:ext>
                </a:extLst>
              </a:tr>
              <a:tr h="463990">
                <a:tc>
                  <a:txBody>
                    <a:bodyPr/>
                    <a:lstStyle/>
                    <a:p>
                      <a:r>
                        <a:rPr lang="en-CA" sz="2400">
                          <a:latin typeface="Arial" panose="020B0604020202020204" pitchFamily="34" charset="0"/>
                          <a:cs typeface="Arial" panose="020B0604020202020204" pitchFamily="34" charset="0"/>
                        </a:rPr>
                        <a:t>Text-to-speech software</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18%</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38%</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5"/>
                  </a:ext>
                </a:extLst>
              </a:tr>
              <a:tr h="463990">
                <a:tc>
                  <a:txBody>
                    <a:bodyPr/>
                    <a:lstStyle/>
                    <a:p>
                      <a:r>
                        <a:rPr lang="en-CA" sz="2400">
                          <a:latin typeface="Arial" panose="020B0604020202020204" pitchFamily="34" charset="0"/>
                          <a:cs typeface="Arial" panose="020B0604020202020204" pitchFamily="34" charset="0"/>
                        </a:rPr>
                        <a:t>Scanning</a:t>
                      </a:r>
                      <a:r>
                        <a:rPr lang="en-CA" sz="2400" baseline="0">
                          <a:latin typeface="Arial" panose="020B0604020202020204" pitchFamily="34" charset="0"/>
                          <a:cs typeface="Arial" panose="020B0604020202020204" pitchFamily="34" charset="0"/>
                        </a:rPr>
                        <a:t>/OCR</a:t>
                      </a:r>
                      <a:endParaRPr lang="en-CA" sz="2400">
                        <a:latin typeface="Arial" panose="020B0604020202020204" pitchFamily="34" charset="0"/>
                        <a:cs typeface="Arial" panose="020B0604020202020204" pitchFamily="34" charset="0"/>
                      </a:endParaRP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27%</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9%</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6"/>
                  </a:ext>
                </a:extLst>
              </a:tr>
              <a:tr h="835183">
                <a:tc>
                  <a:txBody>
                    <a:bodyPr/>
                    <a:lstStyle/>
                    <a:p>
                      <a:r>
                        <a:rPr lang="en-CA" sz="2400">
                          <a:latin typeface="Arial" panose="020B0604020202020204" pitchFamily="34" charset="0"/>
                          <a:cs typeface="Arial" panose="020B0604020202020204" pitchFamily="34" charset="0"/>
                        </a:rPr>
                        <a:t>Mind-mapping/</a:t>
                      </a:r>
                      <a:r>
                        <a:rPr lang="en-CA" sz="2400" baseline="0">
                          <a:latin typeface="Arial" panose="020B0604020202020204" pitchFamily="34" charset="0"/>
                          <a:cs typeface="Arial" panose="020B0604020202020204" pitchFamily="34" charset="0"/>
                        </a:rPr>
                        <a:t>concept mapping</a:t>
                      </a:r>
                      <a:endParaRPr lang="en-CA" sz="2400">
                        <a:latin typeface="Arial" panose="020B0604020202020204" pitchFamily="34" charset="0"/>
                        <a:cs typeface="Arial" panose="020B0604020202020204" pitchFamily="34" charset="0"/>
                      </a:endParaRP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a:latin typeface="Arial" panose="020B0604020202020204" pitchFamily="34" charset="0"/>
                          <a:cs typeface="Arial" panose="020B0604020202020204" pitchFamily="34" charset="0"/>
                        </a:rPr>
                        <a:t>10%</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41%</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7"/>
                  </a:ext>
                </a:extLst>
              </a:tr>
              <a:tr h="658259">
                <a:tc>
                  <a:txBody>
                    <a:bodyPr/>
                    <a:lstStyle/>
                    <a:p>
                      <a:r>
                        <a:rPr lang="en-CA" sz="2400" dirty="0" err="1">
                          <a:latin typeface="Arial" panose="020B0604020202020204" pitchFamily="34" charset="0"/>
                          <a:cs typeface="Arial" panose="020B0604020202020204" pitchFamily="34" charset="0"/>
                        </a:rPr>
                        <a:t>Smartpen</a:t>
                      </a:r>
                      <a:endParaRPr lang="en-CA" sz="2400" dirty="0">
                        <a:latin typeface="Arial" panose="020B0604020202020204" pitchFamily="34" charset="0"/>
                        <a:cs typeface="Arial" panose="020B0604020202020204" pitchFamily="34" charset="0"/>
                      </a:endParaRP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3%</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tc>
                  <a:txBody>
                    <a:bodyPr/>
                    <a:lstStyle/>
                    <a:p>
                      <a:r>
                        <a:rPr lang="en-CA" sz="2400" dirty="0">
                          <a:latin typeface="Arial" panose="020B0604020202020204" pitchFamily="34" charset="0"/>
                          <a:cs typeface="Arial" panose="020B0604020202020204" pitchFamily="34" charset="0"/>
                        </a:rPr>
                        <a:t>3%</a:t>
                      </a:r>
                    </a:p>
                  </a:txBody>
                  <a:tcPr marT="45723" marB="4572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
        <p:nvSpPr>
          <p:cNvPr id="143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1D49A12F-39DD-45CD-AD2E-5D86F37C3BBC}" type="slidenum">
              <a:rPr lang="fr-FR" altLang="fr-FR" sz="1400">
                <a:solidFill>
                  <a:srgbClr val="0033CC"/>
                </a:solidFill>
                <a:latin typeface="Arial" charset="0"/>
              </a:rPr>
              <a:pPr/>
              <a:t>11</a:t>
            </a:fld>
            <a:endParaRPr lang="fr-FR" altLang="fr-FR" sz="1400">
              <a:solidFill>
                <a:srgbClr val="0033CC"/>
              </a:solidFill>
              <a:latin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68313" y="188913"/>
            <a:ext cx="8207375" cy="828675"/>
          </a:xfrm>
        </p:spPr>
        <p:txBody>
          <a:bodyPr/>
          <a:lstStyle/>
          <a:p>
            <a:r>
              <a:rPr lang="en-CA" altLang="en-US" sz="2800" dirty="0">
                <a:latin typeface="Arial" charset="0"/>
                <a:cs typeface="Arial" charset="0"/>
              </a:rPr>
              <a:t>General-Use ICTs Used by Students with LD           and Experts’ Recommendations</a:t>
            </a:r>
          </a:p>
        </p:txBody>
      </p:sp>
      <p:graphicFrame>
        <p:nvGraphicFramePr>
          <p:cNvPr id="2" name="Content Placeholder 1" descr="Table showing General-Use ICTs Used by Students with LD and Experts’ Recommendations" title="Table showing General-Use ICTs Used by Students with LD and Experts’ Recommendations"/>
          <p:cNvGraphicFramePr>
            <a:graphicFrameLocks noGrp="1"/>
          </p:cNvGraphicFramePr>
          <p:nvPr>
            <p:ph sz="quarter" idx="1"/>
            <p:extLst>
              <p:ext uri="{D42A27DB-BD31-4B8C-83A1-F6EECF244321}">
                <p14:modId xmlns:p14="http://schemas.microsoft.com/office/powerpoint/2010/main" val="957510302"/>
              </p:ext>
            </p:extLst>
          </p:nvPr>
        </p:nvGraphicFramePr>
        <p:xfrm>
          <a:off x="457200" y="1268413"/>
          <a:ext cx="8229600" cy="4937400"/>
        </p:xfrm>
        <a:graphic>
          <a:graphicData uri="http://schemas.openxmlformats.org/drawingml/2006/table">
            <a:tbl>
              <a:tblPr firstRow="1" bandRow="1">
                <a:tableStyleId>{72833802-FEF1-4C79-8D5D-14CF1EAF98D9}</a:tableStyleId>
              </a:tblPr>
              <a:tblGrid>
                <a:gridCol w="4042792">
                  <a:extLst>
                    <a:ext uri="{9D8B030D-6E8A-4147-A177-3AD203B41FA5}">
                      <a16:colId xmlns:a16="http://schemas.microsoft.com/office/drawing/2014/main" xmlns="" val="20000"/>
                    </a:ext>
                  </a:extLst>
                </a:gridCol>
                <a:gridCol w="2088232">
                  <a:extLst>
                    <a:ext uri="{9D8B030D-6E8A-4147-A177-3AD203B41FA5}">
                      <a16:colId xmlns:a16="http://schemas.microsoft.com/office/drawing/2014/main" xmlns="" val="20001"/>
                    </a:ext>
                  </a:extLst>
                </a:gridCol>
                <a:gridCol w="2098576">
                  <a:extLst>
                    <a:ext uri="{9D8B030D-6E8A-4147-A177-3AD203B41FA5}">
                      <a16:colId xmlns:a16="http://schemas.microsoft.com/office/drawing/2014/main" xmlns="" val="20002"/>
                    </a:ext>
                  </a:extLst>
                </a:gridCol>
              </a:tblGrid>
              <a:tr h="822874">
                <a:tc>
                  <a:txBody>
                    <a:bodyPr/>
                    <a:lstStyle/>
                    <a:p>
                      <a:r>
                        <a:rPr lang="en-CA" sz="2400" dirty="0">
                          <a:latin typeface="Arial" panose="020B0604020202020204" pitchFamily="34" charset="0"/>
                          <a:cs typeface="Arial" panose="020B0604020202020204" pitchFamily="34" charset="0"/>
                        </a:rPr>
                        <a:t>General-Use ICTs</a:t>
                      </a:r>
                    </a:p>
                  </a:txBody>
                  <a:tcPr marT="45702" marB="45702">
                    <a:lnB w="12700" cap="flat" cmpd="sng" algn="ctr">
                      <a:solidFill>
                        <a:srgbClr val="3333FF"/>
                      </a:solidFill>
                      <a:prstDash val="solid"/>
                      <a:round/>
                      <a:headEnd type="none" w="med" len="med"/>
                      <a:tailEnd type="none" w="med" len="med"/>
                    </a:lnB>
                    <a:solidFill>
                      <a:srgbClr val="0033CC"/>
                    </a:solidFill>
                  </a:tcPr>
                </a:tc>
                <a:tc>
                  <a:txBody>
                    <a:bodyPr/>
                    <a:lstStyle/>
                    <a:p>
                      <a:r>
                        <a:rPr lang="en-CA" sz="2400" dirty="0">
                          <a:latin typeface="Arial" panose="020B0604020202020204" pitchFamily="34" charset="0"/>
                          <a:cs typeface="Arial" panose="020B0604020202020204" pitchFamily="34" charset="0"/>
                        </a:rPr>
                        <a:t>Students with LD</a:t>
                      </a:r>
                    </a:p>
                  </a:txBody>
                  <a:tcPr marT="45702" marB="45702">
                    <a:lnB w="12700" cap="flat" cmpd="sng" algn="ctr">
                      <a:solidFill>
                        <a:srgbClr val="3333FF"/>
                      </a:solidFill>
                      <a:prstDash val="solid"/>
                      <a:round/>
                      <a:headEnd type="none" w="med" len="med"/>
                      <a:tailEnd type="none" w="med" len="med"/>
                    </a:lnB>
                    <a:solidFill>
                      <a:srgbClr val="0033CC"/>
                    </a:solidFill>
                  </a:tcPr>
                </a:tc>
                <a:tc>
                  <a:txBody>
                    <a:bodyPr/>
                    <a:lstStyle/>
                    <a:p>
                      <a:r>
                        <a:rPr lang="en-CA" sz="2400" dirty="0">
                          <a:latin typeface="Arial" panose="020B0604020202020204" pitchFamily="34" charset="0"/>
                          <a:cs typeface="Arial" panose="020B0604020202020204" pitchFamily="34" charset="0"/>
                        </a:rPr>
                        <a:t>Experts </a:t>
                      </a:r>
                    </a:p>
                  </a:txBody>
                  <a:tcPr marT="45702" marB="45702">
                    <a:lnB w="12700" cap="flat" cmpd="sng" algn="ctr">
                      <a:solidFill>
                        <a:srgbClr val="3333FF"/>
                      </a:solidFill>
                      <a:prstDash val="solid"/>
                      <a:round/>
                      <a:headEnd type="none" w="med" len="med"/>
                      <a:tailEnd type="none" w="med" len="med"/>
                    </a:lnB>
                    <a:solidFill>
                      <a:srgbClr val="0033CC"/>
                    </a:solidFill>
                  </a:tcPr>
                </a:tc>
                <a:extLst>
                  <a:ext uri="{0D108BD9-81ED-4DB2-BD59-A6C34878D82A}">
                    <a16:rowId xmlns:a16="http://schemas.microsoft.com/office/drawing/2014/main" xmlns="" val="10000"/>
                  </a:ext>
                </a:extLst>
              </a:tr>
              <a:tr h="457139">
                <a:tc>
                  <a:txBody>
                    <a:bodyPr/>
                    <a:lstStyle/>
                    <a:p>
                      <a:r>
                        <a:rPr lang="en-CA" sz="2400" dirty="0">
                          <a:latin typeface="Arial" panose="020B0604020202020204" pitchFamily="34" charset="0"/>
                          <a:cs typeface="Arial" panose="020B0604020202020204" pitchFamily="34" charset="0"/>
                        </a:rPr>
                        <a:t>Office</a:t>
                      </a:r>
                      <a:r>
                        <a:rPr lang="en-CA" sz="2400" baseline="0" dirty="0">
                          <a:latin typeface="Arial" panose="020B0604020202020204" pitchFamily="34" charset="0"/>
                          <a:cs typeface="Arial" panose="020B0604020202020204" pitchFamily="34" charset="0"/>
                        </a:rPr>
                        <a:t> suite</a:t>
                      </a:r>
                      <a:endParaRPr lang="en-CA" sz="2400" dirty="0">
                        <a:latin typeface="Arial" panose="020B0604020202020204" pitchFamily="34" charset="0"/>
                        <a:cs typeface="Arial" panose="020B0604020202020204" pitchFamily="34" charset="0"/>
                      </a:endParaRP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86%</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71%</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457139">
                <a:tc>
                  <a:txBody>
                    <a:bodyPr/>
                    <a:lstStyle/>
                    <a:p>
                      <a:r>
                        <a:rPr lang="en-CA" sz="2400" dirty="0">
                          <a:latin typeface="Arial" panose="020B0604020202020204" pitchFamily="34" charset="0"/>
                          <a:cs typeface="Arial" panose="020B0604020202020204" pitchFamily="34" charset="0"/>
                        </a:rPr>
                        <a:t>Antidote</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65%</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47%</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457139">
                <a:tc>
                  <a:txBody>
                    <a:bodyPr/>
                    <a:lstStyle/>
                    <a:p>
                      <a:r>
                        <a:rPr lang="en-CA" sz="2400" dirty="0">
                          <a:latin typeface="Arial" panose="020B0604020202020204" pitchFamily="34" charset="0"/>
                          <a:cs typeface="Arial" panose="020B0604020202020204" pitchFamily="34" charset="0"/>
                        </a:rPr>
                        <a:t>Electronic</a:t>
                      </a:r>
                      <a:r>
                        <a:rPr lang="en-CA" sz="2400" baseline="0" dirty="0">
                          <a:latin typeface="Arial" panose="020B0604020202020204" pitchFamily="34" charset="0"/>
                          <a:cs typeface="Arial" panose="020B0604020202020204" pitchFamily="34" charset="0"/>
                        </a:rPr>
                        <a:t> dictionary</a:t>
                      </a:r>
                      <a:endParaRPr lang="en-CA" sz="2400" dirty="0">
                        <a:latin typeface="Arial" panose="020B0604020202020204" pitchFamily="34" charset="0"/>
                        <a:cs typeface="Arial" panose="020B0604020202020204" pitchFamily="34" charset="0"/>
                      </a:endParaRP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58%</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2%</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457139">
                <a:tc>
                  <a:txBody>
                    <a:bodyPr/>
                    <a:lstStyle/>
                    <a:p>
                      <a:r>
                        <a:rPr lang="en-CA" sz="2400" dirty="0">
                          <a:latin typeface="Arial" panose="020B0604020202020204" pitchFamily="34" charset="0"/>
                          <a:cs typeface="Arial" panose="020B0604020202020204" pitchFamily="34" charset="0"/>
                        </a:rPr>
                        <a:t>MP3</a:t>
                      </a:r>
                      <a:r>
                        <a:rPr lang="en-CA" sz="2400" baseline="0" dirty="0">
                          <a:latin typeface="Arial" panose="020B0604020202020204" pitchFamily="34" charset="0"/>
                          <a:cs typeface="Arial" panose="020B0604020202020204" pitchFamily="34" charset="0"/>
                        </a:rPr>
                        <a:t> to listen to books/texts</a:t>
                      </a:r>
                      <a:endParaRPr lang="en-CA" sz="2400" dirty="0">
                        <a:latin typeface="Arial" panose="020B0604020202020204" pitchFamily="34" charset="0"/>
                        <a:cs typeface="Arial" panose="020B0604020202020204" pitchFamily="34" charset="0"/>
                      </a:endParaRP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30%</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2%</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457139">
                <a:tc>
                  <a:txBody>
                    <a:bodyPr/>
                    <a:lstStyle/>
                    <a:p>
                      <a:r>
                        <a:rPr lang="en-CA" sz="2400">
                          <a:latin typeface="Arial" panose="020B0604020202020204" pitchFamily="34" charset="0"/>
                          <a:cs typeface="Arial" panose="020B0604020202020204" pitchFamily="34" charset="0"/>
                        </a:rPr>
                        <a:t>E-book</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11%</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0%</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457139">
                <a:tc>
                  <a:txBody>
                    <a:bodyPr/>
                    <a:lstStyle/>
                    <a:p>
                      <a:r>
                        <a:rPr lang="en-CA" sz="2400">
                          <a:latin typeface="Arial" panose="020B0604020202020204" pitchFamily="34" charset="0"/>
                          <a:cs typeface="Arial" panose="020B0604020202020204" pitchFamily="34" charset="0"/>
                        </a:rPr>
                        <a:t>PDF</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74%</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0%</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457139">
                <a:tc>
                  <a:txBody>
                    <a:bodyPr/>
                    <a:lstStyle/>
                    <a:p>
                      <a:r>
                        <a:rPr lang="en-CA" sz="2400">
                          <a:latin typeface="Arial" panose="020B0604020202020204" pitchFamily="34" charset="0"/>
                          <a:cs typeface="Arial" panose="020B0604020202020204" pitchFamily="34" charset="0"/>
                        </a:rPr>
                        <a:t>Digital recorder</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16%</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16%</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457139">
                <a:tc>
                  <a:txBody>
                    <a:bodyPr/>
                    <a:lstStyle/>
                    <a:p>
                      <a:r>
                        <a:rPr lang="en-CA" sz="2400">
                          <a:latin typeface="Arial" panose="020B0604020202020204" pitchFamily="34" charset="0"/>
                          <a:cs typeface="Arial" panose="020B0604020202020204" pitchFamily="34" charset="0"/>
                        </a:rPr>
                        <a:t>Laptop</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85%</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36%</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457139">
                <a:tc>
                  <a:txBody>
                    <a:bodyPr/>
                    <a:lstStyle/>
                    <a:p>
                      <a:r>
                        <a:rPr lang="en-CA" sz="2400" dirty="0">
                          <a:latin typeface="Arial" panose="020B0604020202020204" pitchFamily="34" charset="0"/>
                          <a:cs typeface="Arial" panose="020B0604020202020204" pitchFamily="34" charset="0"/>
                        </a:rPr>
                        <a:t>Smartphone/iPod</a:t>
                      </a:r>
                      <a:r>
                        <a:rPr lang="en-CA" sz="2400" baseline="0" dirty="0">
                          <a:latin typeface="Arial" panose="020B0604020202020204" pitchFamily="34" charset="0"/>
                          <a:cs typeface="Arial" panose="020B0604020202020204" pitchFamily="34" charset="0"/>
                        </a:rPr>
                        <a:t> etc.</a:t>
                      </a:r>
                      <a:endParaRPr lang="en-CA" sz="2400" dirty="0">
                        <a:latin typeface="Arial" panose="020B0604020202020204" pitchFamily="34" charset="0"/>
                        <a:cs typeface="Arial" panose="020B0604020202020204" pitchFamily="34" charset="0"/>
                      </a:endParaRP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a:latin typeface="Arial" panose="020B0604020202020204" pitchFamily="34" charset="0"/>
                          <a:cs typeface="Arial" panose="020B0604020202020204" pitchFamily="34" charset="0"/>
                        </a:rPr>
                        <a:t>69%</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2400" dirty="0">
                          <a:latin typeface="Arial" panose="020B0604020202020204" pitchFamily="34" charset="0"/>
                          <a:cs typeface="Arial" panose="020B0604020202020204" pitchFamily="34" charset="0"/>
                        </a:rPr>
                        <a:t>10%</a:t>
                      </a:r>
                    </a:p>
                  </a:txBody>
                  <a:tcPr marT="45702" marB="45702">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9"/>
                  </a:ext>
                </a:extLst>
              </a:tr>
            </a:tbl>
          </a:graphicData>
        </a:graphic>
      </p:graphicFrame>
      <p:sp>
        <p:nvSpPr>
          <p:cNvPr id="15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17918937-F28B-4B37-8D34-C4ACF8F76629}" type="slidenum">
              <a:rPr lang="fr-FR" altLang="fr-FR" sz="1400">
                <a:solidFill>
                  <a:srgbClr val="0033CC"/>
                </a:solidFill>
                <a:latin typeface="Arial" charset="0"/>
              </a:rPr>
              <a:pPr/>
              <a:t>12</a:t>
            </a:fld>
            <a:endParaRPr lang="fr-FR" altLang="fr-FR" sz="1400">
              <a:solidFill>
                <a:srgbClr val="0033CC"/>
              </a:solidFill>
              <a:latin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52400"/>
            <a:ext cx="8229600" cy="828675"/>
          </a:xfrm>
        </p:spPr>
        <p:txBody>
          <a:bodyPr/>
          <a:lstStyle/>
          <a:p>
            <a:r>
              <a:rPr lang="en-CA" altLang="en-US" dirty="0">
                <a:latin typeface="Arial" charset="0"/>
                <a:cs typeface="Arial" charset="0"/>
              </a:rPr>
              <a:t>Research Findings (2016)</a:t>
            </a:r>
          </a:p>
        </p:txBody>
      </p:sp>
      <p:sp>
        <p:nvSpPr>
          <p:cNvPr id="17411" name="Content Placeholder 2"/>
          <p:cNvSpPr>
            <a:spLocks noGrp="1"/>
          </p:cNvSpPr>
          <p:nvPr>
            <p:ph sz="quarter" idx="1"/>
          </p:nvPr>
        </p:nvSpPr>
        <p:spPr>
          <a:xfrm>
            <a:off x="457200" y="1268413"/>
            <a:ext cx="8229600" cy="4887912"/>
          </a:xfrm>
        </p:spPr>
        <p:txBody>
          <a:bodyPr/>
          <a:lstStyle/>
          <a:p>
            <a:pPr>
              <a:spcBef>
                <a:spcPts val="1200"/>
              </a:spcBef>
              <a:spcAft>
                <a:spcPts val="1200"/>
              </a:spcAft>
              <a:buFont typeface="Arial" panose="020B0604020202020204" pitchFamily="34" charset="0"/>
              <a:buChar char="•"/>
              <a:defRPr/>
            </a:pPr>
            <a:r>
              <a:rPr lang="en-CA" altLang="en-US" dirty="0"/>
              <a:t>Student and faculty perspectives on excellence in ICT use in college</a:t>
            </a:r>
          </a:p>
          <a:p>
            <a:pPr lvl="2">
              <a:spcBef>
                <a:spcPts val="1200"/>
              </a:spcBef>
              <a:spcAft>
                <a:spcPts val="1200"/>
              </a:spcAft>
              <a:buFont typeface="Arial" panose="020B0604020202020204" pitchFamily="34" charset="0"/>
              <a:buChar char="•"/>
              <a:defRPr/>
            </a:pPr>
            <a:r>
              <a:rPr lang="en-US" sz="3200" dirty="0"/>
              <a:t>Students like to use their own ICTs in class</a:t>
            </a:r>
            <a:r>
              <a:rPr lang="en-CA" sz="3200" dirty="0"/>
              <a:t> </a:t>
            </a:r>
          </a:p>
          <a:p>
            <a:pPr lvl="4">
              <a:spcBef>
                <a:spcPts val="1200"/>
              </a:spcBef>
              <a:spcAft>
                <a:spcPts val="1200"/>
              </a:spcAft>
              <a:buFont typeface="Arial" panose="020B0604020202020204" pitchFamily="34" charset="0"/>
              <a:buChar char="•"/>
              <a:defRPr/>
            </a:pPr>
            <a:r>
              <a:rPr lang="en-US" sz="2800" dirty="0"/>
              <a:t>Laptops </a:t>
            </a:r>
          </a:p>
          <a:p>
            <a:pPr lvl="4">
              <a:spcBef>
                <a:spcPts val="1200"/>
              </a:spcBef>
              <a:spcAft>
                <a:spcPts val="1200"/>
              </a:spcAft>
              <a:buFont typeface="Arial" panose="020B0604020202020204" pitchFamily="34" charset="0"/>
              <a:buChar char="•"/>
              <a:defRPr/>
            </a:pPr>
            <a:r>
              <a:rPr lang="en-US" sz="2800" dirty="0"/>
              <a:t>Tablets</a:t>
            </a:r>
          </a:p>
          <a:p>
            <a:pPr lvl="4">
              <a:spcBef>
                <a:spcPts val="1200"/>
              </a:spcBef>
              <a:spcAft>
                <a:spcPts val="1200"/>
              </a:spcAft>
              <a:buFont typeface="Arial" panose="020B0604020202020204" pitchFamily="34" charset="0"/>
              <a:buChar char="•"/>
              <a:defRPr/>
            </a:pPr>
            <a:r>
              <a:rPr lang="en-US" sz="2800" dirty="0"/>
              <a:t>Smartphones </a:t>
            </a:r>
            <a:endParaRPr lang="en-CA" sz="2800" dirty="0"/>
          </a:p>
          <a:p>
            <a:pPr marL="0" indent="0">
              <a:buFont typeface="Arial" panose="020B0604020202020204" pitchFamily="34" charset="0"/>
              <a:buNone/>
              <a:defRPr/>
            </a:pPr>
            <a:endParaRPr lang="en-CA" altLang="en-US" dirty="0"/>
          </a:p>
        </p:txBody>
      </p:sp>
      <p:sp>
        <p:nvSpPr>
          <p:cNvPr id="163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2A669D9-6597-4246-885D-64DF622E8E7C}" type="slidenum">
              <a:rPr lang="fr-FR" altLang="fr-FR" sz="1400">
                <a:solidFill>
                  <a:srgbClr val="0033CC"/>
                </a:solidFill>
                <a:latin typeface="Arial" charset="0"/>
              </a:rPr>
              <a:pPr/>
              <a:t>13</a:t>
            </a:fld>
            <a:endParaRPr lang="fr-FR" altLang="fr-FR" sz="1400">
              <a:solidFill>
                <a:srgbClr val="0033CC"/>
              </a:solidFill>
              <a:latin typeface="Arial" charset="0"/>
            </a:endParaRPr>
          </a:p>
        </p:txBody>
      </p:sp>
      <p:pic>
        <p:nvPicPr>
          <p:cNvPr id="6" name="Picture 6" descr="Man sitting with a laptop on his lap. Copyright is http://blogs.articulate.com/rapid-elearning/3-things-to-consider-when-building-your-e-learning-courses/" title="Man sitting with a laptop on his lap."/>
          <p:cNvPicPr>
            <a:picLocks noChangeAspect="1" noChangeArrowheads="1"/>
          </p:cNvPicPr>
          <p:nvPr/>
        </p:nvPicPr>
        <p:blipFill>
          <a:blip r:embed="rId3" cstate="print"/>
          <a:srcRect/>
          <a:stretch>
            <a:fillRect/>
          </a:stretch>
        </p:blipFill>
        <p:spPr bwMode="auto">
          <a:xfrm>
            <a:off x="6876257" y="4077072"/>
            <a:ext cx="1440160" cy="212711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313" y="260350"/>
            <a:ext cx="8229600" cy="684213"/>
          </a:xfrm>
        </p:spPr>
        <p:txBody>
          <a:bodyPr/>
          <a:lstStyle/>
          <a:p>
            <a:r>
              <a:rPr lang="en-US" altLang="en-US">
                <a:latin typeface="Arial" charset="0"/>
                <a:cs typeface="Arial" charset="0"/>
              </a:rPr>
              <a:t>From Research to Real Life</a:t>
            </a:r>
            <a:endParaRPr lang="en-CA" altLang="en-US">
              <a:latin typeface="Arial" charset="0"/>
              <a:cs typeface="Arial" charset="0"/>
            </a:endParaRPr>
          </a:p>
        </p:txBody>
      </p:sp>
      <p:sp>
        <p:nvSpPr>
          <p:cNvPr id="22531" name="Content Placeholder 2"/>
          <p:cNvSpPr>
            <a:spLocks noGrp="1"/>
          </p:cNvSpPr>
          <p:nvPr>
            <p:ph sz="quarter" idx="1"/>
          </p:nvPr>
        </p:nvSpPr>
        <p:spPr>
          <a:xfrm>
            <a:off x="457200" y="1196975"/>
            <a:ext cx="8218488" cy="4959350"/>
          </a:xfrm>
        </p:spPr>
        <p:txBody>
          <a:bodyPr/>
          <a:lstStyle/>
          <a:p>
            <a:pPr>
              <a:spcBef>
                <a:spcPts val="1200"/>
              </a:spcBef>
              <a:spcAft>
                <a:spcPts val="1200"/>
              </a:spcAft>
              <a:defRPr/>
            </a:pPr>
            <a:r>
              <a:rPr lang="en-CA" altLang="en-US" sz="3200" dirty="0"/>
              <a:t>Barriers students faced</a:t>
            </a:r>
          </a:p>
          <a:p>
            <a:pPr lvl="1">
              <a:spcBef>
                <a:spcPts val="1200"/>
              </a:spcBef>
              <a:spcAft>
                <a:spcPts val="1200"/>
              </a:spcAft>
              <a:defRPr/>
            </a:pPr>
            <a:r>
              <a:rPr lang="en-CA" altLang="en-US" sz="2800" dirty="0">
                <a:latin typeface="Arial" charset="0"/>
                <a:cs typeface="Arial" charset="0"/>
              </a:rPr>
              <a:t>Prohibitive cost (&gt;$1000) of adaptive technologies</a:t>
            </a:r>
          </a:p>
          <a:p>
            <a:pPr lvl="1">
              <a:spcBef>
                <a:spcPts val="1200"/>
              </a:spcBef>
              <a:spcAft>
                <a:spcPts val="1200"/>
              </a:spcAft>
              <a:defRPr/>
            </a:pPr>
            <a:r>
              <a:rPr lang="en-CA" altLang="en-US" sz="2800" dirty="0">
                <a:latin typeface="Arial" charset="0"/>
                <a:cs typeface="Arial" charset="0"/>
              </a:rPr>
              <a:t>Lack of knowledge of available products</a:t>
            </a:r>
          </a:p>
          <a:p>
            <a:pPr lvl="1">
              <a:spcBef>
                <a:spcPts val="1200"/>
              </a:spcBef>
              <a:spcAft>
                <a:spcPts val="1200"/>
              </a:spcAft>
              <a:defRPr/>
            </a:pPr>
            <a:r>
              <a:rPr lang="en-CA" altLang="en-US" sz="2800" dirty="0">
                <a:latin typeface="Arial" charset="0"/>
                <a:cs typeface="Arial" charset="0"/>
              </a:rPr>
              <a:t>Inadequate opportunities to try products before purchasing</a:t>
            </a:r>
          </a:p>
          <a:p>
            <a:pPr lvl="1">
              <a:spcBef>
                <a:spcPts val="1200"/>
              </a:spcBef>
              <a:spcAft>
                <a:spcPts val="1200"/>
              </a:spcAft>
              <a:defRPr/>
            </a:pPr>
            <a:r>
              <a:rPr lang="en-US" altLang="en-US" sz="2800" dirty="0">
                <a:latin typeface="Arial" charset="0"/>
                <a:cs typeface="Arial" charset="0"/>
              </a:rPr>
              <a:t>Lack of information about where to purchase products</a:t>
            </a:r>
            <a:endParaRPr lang="en-CA" altLang="en-US" sz="2800" dirty="0"/>
          </a:p>
          <a:p>
            <a:pPr marL="0" indent="0">
              <a:spcBef>
                <a:spcPts val="800"/>
              </a:spcBef>
              <a:spcAft>
                <a:spcPts val="800"/>
              </a:spcAft>
              <a:buFont typeface="Arial" panose="020B0604020202020204" pitchFamily="34" charset="0"/>
              <a:buNone/>
              <a:defRPr/>
            </a:pPr>
            <a:endParaRPr lang="en-CA" altLang="en-US" sz="3200" dirty="0"/>
          </a:p>
        </p:txBody>
      </p:sp>
      <p:sp>
        <p:nvSpPr>
          <p:cNvPr id="174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55A07461-FBEA-4064-9EE7-17CDF4C7FFC9}" type="slidenum">
              <a:rPr lang="fr-FR" altLang="fr-FR" sz="1400">
                <a:solidFill>
                  <a:srgbClr val="0033CC"/>
                </a:solidFill>
                <a:latin typeface="Arial" charset="0"/>
              </a:rPr>
              <a:pPr/>
              <a:t>14</a:t>
            </a:fld>
            <a:endParaRPr lang="fr-FR" altLang="fr-FR" sz="1400">
              <a:solidFill>
                <a:srgbClr val="0033CC"/>
              </a:solidFill>
              <a:latin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8313" y="260350"/>
            <a:ext cx="8229600" cy="684213"/>
          </a:xfrm>
        </p:spPr>
        <p:txBody>
          <a:bodyPr/>
          <a:lstStyle/>
          <a:p>
            <a:r>
              <a:rPr lang="en-US" altLang="en-US">
                <a:latin typeface="Arial" charset="0"/>
                <a:cs typeface="Arial" charset="0"/>
              </a:rPr>
              <a:t>Adaptech’s Response</a:t>
            </a:r>
            <a:endParaRPr lang="en-CA" altLang="en-US">
              <a:latin typeface="Arial" charset="0"/>
              <a:cs typeface="Arial" charset="0"/>
            </a:endParaRPr>
          </a:p>
        </p:txBody>
      </p:sp>
      <p:sp>
        <p:nvSpPr>
          <p:cNvPr id="22531" name="Content Placeholder 2"/>
          <p:cNvSpPr>
            <a:spLocks noGrp="1"/>
          </p:cNvSpPr>
          <p:nvPr>
            <p:ph sz="quarter" idx="1"/>
          </p:nvPr>
        </p:nvSpPr>
        <p:spPr>
          <a:xfrm>
            <a:off x="457200" y="1268413"/>
            <a:ext cx="8229600" cy="4887912"/>
          </a:xfrm>
        </p:spPr>
        <p:txBody>
          <a:bodyPr/>
          <a:lstStyle/>
          <a:p>
            <a:pPr>
              <a:spcBef>
                <a:spcPts val="1000"/>
              </a:spcBef>
              <a:spcAft>
                <a:spcPts val="1000"/>
              </a:spcAft>
              <a:buFont typeface="Arial" panose="020B0604020202020204" pitchFamily="34" charset="0"/>
              <a:buChar char="•"/>
              <a:defRPr/>
            </a:pPr>
            <a:r>
              <a:rPr lang="en-US" altLang="en-US" dirty="0"/>
              <a:t>Remove ICT related barriers</a:t>
            </a:r>
            <a:endParaRPr lang="en-CA" altLang="en-US" dirty="0"/>
          </a:p>
          <a:p>
            <a:pPr>
              <a:spcBef>
                <a:spcPts val="1000"/>
              </a:spcBef>
              <a:spcAft>
                <a:spcPts val="1000"/>
              </a:spcAft>
              <a:buFont typeface="Arial" panose="020B0604020202020204" pitchFamily="34" charset="0"/>
              <a:buChar char="•"/>
              <a:defRPr/>
            </a:pPr>
            <a:r>
              <a:rPr lang="en-CA" altLang="en-US" dirty="0"/>
              <a:t>Provide students with:</a:t>
            </a:r>
            <a:endParaRPr lang="en-CA" altLang="en-US" sz="4000" dirty="0">
              <a:latin typeface="Arial" charset="0"/>
              <a:cs typeface="Arial" charset="0"/>
            </a:endParaRPr>
          </a:p>
          <a:p>
            <a:pPr lvl="2">
              <a:spcBef>
                <a:spcPts val="1000"/>
              </a:spcBef>
              <a:spcAft>
                <a:spcPts val="1000"/>
              </a:spcAft>
              <a:defRPr/>
            </a:pPr>
            <a:r>
              <a:rPr lang="en-CA" altLang="en-US" sz="3200" dirty="0">
                <a:latin typeface="Arial" charset="0"/>
                <a:cs typeface="Arial" charset="0"/>
              </a:rPr>
              <a:t>Information on existing low cost ICTs</a:t>
            </a:r>
            <a:endParaRPr lang="en-CA" altLang="en-US" sz="3200" dirty="0"/>
          </a:p>
          <a:p>
            <a:pPr lvl="2">
              <a:spcBef>
                <a:spcPts val="1000"/>
              </a:spcBef>
              <a:spcAft>
                <a:spcPts val="1000"/>
              </a:spcAft>
              <a:defRPr/>
            </a:pPr>
            <a:r>
              <a:rPr lang="en-CA" altLang="en-US" sz="3200" dirty="0">
                <a:latin typeface="Arial" charset="0"/>
                <a:cs typeface="Arial" charset="0"/>
              </a:rPr>
              <a:t>Creative applications of inexpensive, general-use technology</a:t>
            </a:r>
          </a:p>
          <a:p>
            <a:pPr lvl="2">
              <a:spcBef>
                <a:spcPts val="1000"/>
              </a:spcBef>
              <a:spcAft>
                <a:spcPts val="1000"/>
              </a:spcAft>
              <a:defRPr/>
            </a:pPr>
            <a:r>
              <a:rPr lang="en-CA" altLang="en-US" sz="3200" dirty="0"/>
              <a:t>Short-term solutions </a:t>
            </a:r>
          </a:p>
          <a:p>
            <a:pPr lvl="2">
              <a:spcBef>
                <a:spcPts val="1000"/>
              </a:spcBef>
              <a:spcAft>
                <a:spcPts val="1000"/>
              </a:spcAft>
              <a:defRPr/>
            </a:pPr>
            <a:r>
              <a:rPr lang="en-US" altLang="en-US" sz="3200" dirty="0"/>
              <a:t>“Quick and dirty” solutions</a:t>
            </a:r>
            <a:endParaRPr lang="en-CA" altLang="en-US" sz="3200" dirty="0"/>
          </a:p>
          <a:p>
            <a:pPr marL="0" indent="0">
              <a:spcBef>
                <a:spcPts val="800"/>
              </a:spcBef>
              <a:spcAft>
                <a:spcPts val="800"/>
              </a:spcAft>
              <a:buFont typeface="Arial" charset="0"/>
              <a:buNone/>
              <a:defRPr/>
            </a:pPr>
            <a:endParaRPr lang="en-CA" altLang="en-US" dirty="0"/>
          </a:p>
          <a:p>
            <a:pPr marL="0" indent="0">
              <a:spcBef>
                <a:spcPts val="800"/>
              </a:spcBef>
              <a:spcAft>
                <a:spcPts val="800"/>
              </a:spcAft>
              <a:buFont typeface="Arial" panose="020B0604020202020204" pitchFamily="34" charset="0"/>
              <a:buNone/>
              <a:defRPr/>
            </a:pPr>
            <a:endParaRPr lang="en-CA" altLang="en-US" sz="3200" dirty="0"/>
          </a:p>
        </p:txBody>
      </p:sp>
      <p:sp>
        <p:nvSpPr>
          <p:cNvPr id="1843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08A833EA-D89C-41AD-8D35-6F68C99FD0D2}" type="slidenum">
              <a:rPr lang="fr-FR" altLang="fr-FR" sz="1400">
                <a:solidFill>
                  <a:srgbClr val="0033CC"/>
                </a:solidFill>
                <a:latin typeface="Arial" charset="0"/>
              </a:rPr>
              <a:pPr/>
              <a:t>15</a:t>
            </a:fld>
            <a:endParaRPr lang="fr-FR" altLang="fr-FR" sz="1400">
              <a:solidFill>
                <a:srgbClr val="0033CC"/>
              </a:solidFill>
              <a:latin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52400"/>
            <a:ext cx="8229600" cy="755650"/>
          </a:xfrm>
        </p:spPr>
        <p:txBody>
          <a:bodyPr/>
          <a:lstStyle/>
          <a:p>
            <a:r>
              <a:rPr lang="en-US" altLang="en-US" dirty="0">
                <a:latin typeface="Arial" charset="0"/>
                <a:cs typeface="Arial" charset="0"/>
              </a:rPr>
              <a:t>Precursor to </a:t>
            </a:r>
            <a:r>
              <a:rPr lang="en-US" altLang="en-US" dirty="0" err="1">
                <a:latin typeface="Arial" charset="0"/>
                <a:cs typeface="Arial" charset="0"/>
              </a:rPr>
              <a:t>FANDI</a:t>
            </a:r>
            <a:endParaRPr lang="en-CA" altLang="en-US" dirty="0">
              <a:latin typeface="Arial" charset="0"/>
              <a:cs typeface="Arial" charset="0"/>
            </a:endParaRPr>
          </a:p>
        </p:txBody>
      </p:sp>
      <p:sp>
        <p:nvSpPr>
          <p:cNvPr id="19459" name="Content Placeholder 2"/>
          <p:cNvSpPr>
            <a:spLocks noGrp="1"/>
          </p:cNvSpPr>
          <p:nvPr>
            <p:ph sz="quarter" idx="1"/>
          </p:nvPr>
        </p:nvSpPr>
        <p:spPr>
          <a:xfrm>
            <a:off x="457200" y="1268413"/>
            <a:ext cx="8229600" cy="4887912"/>
          </a:xfrm>
        </p:spPr>
        <p:txBody>
          <a:bodyPr/>
          <a:lstStyle/>
          <a:p>
            <a:pPr>
              <a:spcBef>
                <a:spcPts val="1800"/>
              </a:spcBef>
              <a:spcAft>
                <a:spcPts val="1800"/>
              </a:spcAft>
            </a:pPr>
            <a:r>
              <a:rPr lang="en-CA" altLang="en-US" dirty="0">
                <a:latin typeface="Arial" charset="0"/>
                <a:cs typeface="Arial" charset="0"/>
              </a:rPr>
              <a:t>As a first response to the early research findings, Adaptech:</a:t>
            </a:r>
          </a:p>
          <a:p>
            <a:pPr lvl="1">
              <a:spcBef>
                <a:spcPts val="1800"/>
              </a:spcBef>
              <a:spcAft>
                <a:spcPts val="1800"/>
              </a:spcAft>
            </a:pPr>
            <a:r>
              <a:rPr lang="en-US" altLang="en-US" dirty="0">
                <a:latin typeface="Arial" charset="0"/>
                <a:cs typeface="Arial" charset="0"/>
              </a:rPr>
              <a:t>Compiled a resource booklet</a:t>
            </a:r>
          </a:p>
          <a:p>
            <a:pPr lvl="1">
              <a:spcBef>
                <a:spcPts val="1800"/>
              </a:spcBef>
              <a:spcAft>
                <a:spcPts val="1800"/>
              </a:spcAft>
            </a:pPr>
            <a:r>
              <a:rPr lang="en-CA" altLang="en-US" dirty="0">
                <a:latin typeface="Arial" charset="0"/>
                <a:cs typeface="Arial" charset="0"/>
              </a:rPr>
              <a:t>Moderated an e-mail discussion forum</a:t>
            </a:r>
          </a:p>
          <a:p>
            <a:pPr lvl="1">
              <a:spcBef>
                <a:spcPts val="1800"/>
              </a:spcBef>
              <a:spcAft>
                <a:spcPts val="1800"/>
              </a:spcAft>
            </a:pPr>
            <a:r>
              <a:rPr lang="en-CA" altLang="en-US" dirty="0">
                <a:latin typeface="Arial" charset="0"/>
                <a:cs typeface="Arial" charset="0"/>
              </a:rPr>
              <a:t>Put a listing of ICTs used by students on our website </a:t>
            </a: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403F1293-E6B0-4566-A549-70AD983B40B4}" type="slidenum">
              <a:rPr lang="fr-FR" altLang="fr-FR" sz="1400">
                <a:solidFill>
                  <a:srgbClr val="0033CC"/>
                </a:solidFill>
                <a:latin typeface="Arial" charset="0"/>
              </a:rPr>
              <a:pPr/>
              <a:t>16</a:t>
            </a:fld>
            <a:endParaRPr lang="fr-FR" altLang="fr-FR" sz="1400">
              <a:solidFill>
                <a:srgbClr val="0033CC"/>
              </a:solidFill>
              <a:latin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188913"/>
            <a:ext cx="8229600" cy="792162"/>
          </a:xfrm>
        </p:spPr>
        <p:txBody>
          <a:bodyPr/>
          <a:lstStyle/>
          <a:p>
            <a:r>
              <a:rPr lang="en-US" altLang="en-US">
                <a:latin typeface="Arial" charset="0"/>
                <a:cs typeface="Arial" charset="0"/>
              </a:rPr>
              <a:t>The Birth of FANDI</a:t>
            </a:r>
            <a:endParaRPr lang="en-CA" altLang="en-US">
              <a:latin typeface="Arial" charset="0"/>
              <a:cs typeface="Arial" charset="0"/>
            </a:endParaRPr>
          </a:p>
        </p:txBody>
      </p:sp>
      <p:sp>
        <p:nvSpPr>
          <p:cNvPr id="20483" name="Content Placeholder 2"/>
          <p:cNvSpPr>
            <a:spLocks noGrp="1"/>
          </p:cNvSpPr>
          <p:nvPr>
            <p:ph sz="quarter" idx="1"/>
          </p:nvPr>
        </p:nvSpPr>
        <p:spPr>
          <a:xfrm>
            <a:off x="457200" y="1340767"/>
            <a:ext cx="8291513" cy="4815557"/>
          </a:xfrm>
        </p:spPr>
        <p:txBody>
          <a:bodyPr/>
          <a:lstStyle/>
          <a:p>
            <a:pPr>
              <a:spcBef>
                <a:spcPts val="1200"/>
              </a:spcBef>
              <a:spcAft>
                <a:spcPts val="1200"/>
              </a:spcAft>
            </a:pPr>
            <a:r>
              <a:rPr lang="en-US" altLang="en-US" b="1" dirty="0">
                <a:solidFill>
                  <a:srgbClr val="C00000"/>
                </a:solidFill>
                <a:latin typeface="Arial" charset="0"/>
                <a:cs typeface="Arial" charset="0"/>
              </a:rPr>
              <a:t>F</a:t>
            </a:r>
            <a:r>
              <a:rPr lang="en-US" altLang="en-US" dirty="0">
                <a:latin typeface="Arial" charset="0"/>
                <a:cs typeface="Arial" charset="0"/>
              </a:rPr>
              <a:t>ree </a:t>
            </a:r>
            <a:r>
              <a:rPr lang="en-US" altLang="en-US" b="1" dirty="0">
                <a:solidFill>
                  <a:srgbClr val="C00000"/>
                </a:solidFill>
                <a:latin typeface="Arial" charset="0"/>
                <a:cs typeface="Arial" charset="0"/>
              </a:rPr>
              <a:t>and</a:t>
            </a:r>
            <a:r>
              <a:rPr lang="en-US" altLang="en-US" dirty="0">
                <a:latin typeface="Arial" charset="0"/>
                <a:cs typeface="Arial" charset="0"/>
              </a:rPr>
              <a:t> </a:t>
            </a:r>
            <a:r>
              <a:rPr lang="en-US" altLang="en-US" b="1" dirty="0">
                <a:solidFill>
                  <a:srgbClr val="C00000"/>
                </a:solidFill>
                <a:latin typeface="Arial" charset="0"/>
                <a:cs typeface="Arial" charset="0"/>
              </a:rPr>
              <a:t>I</a:t>
            </a:r>
            <a:r>
              <a:rPr lang="en-US" altLang="en-US" dirty="0">
                <a:latin typeface="Arial" charset="0"/>
                <a:cs typeface="Arial" charset="0"/>
              </a:rPr>
              <a:t>nexpensive Technology Database </a:t>
            </a:r>
            <a:r>
              <a:rPr lang="en-US" altLang="en-US" b="1" dirty="0">
                <a:solidFill>
                  <a:srgbClr val="C00000"/>
                </a:solidFill>
                <a:latin typeface="Arial" charset="0"/>
                <a:cs typeface="Arial" charset="0"/>
              </a:rPr>
              <a:t>(</a:t>
            </a:r>
            <a:r>
              <a:rPr lang="en-US" altLang="en-US" b="1" dirty="0" err="1">
                <a:solidFill>
                  <a:srgbClr val="C00000"/>
                </a:solidFill>
                <a:latin typeface="Arial" charset="0"/>
                <a:cs typeface="Arial" charset="0"/>
              </a:rPr>
              <a:t>FANDI</a:t>
            </a:r>
            <a:r>
              <a:rPr lang="en-US" altLang="en-US" b="1" dirty="0">
                <a:solidFill>
                  <a:srgbClr val="C00000"/>
                </a:solidFill>
                <a:latin typeface="Arial" charset="0"/>
                <a:cs typeface="Arial" charset="0"/>
              </a:rPr>
              <a:t>)</a:t>
            </a:r>
            <a:endParaRPr lang="en-CA" altLang="en-US" b="1" dirty="0">
              <a:solidFill>
                <a:srgbClr val="C00000"/>
              </a:solidFill>
              <a:latin typeface="Arial" charset="0"/>
              <a:cs typeface="Arial" charset="0"/>
            </a:endParaRPr>
          </a:p>
          <a:p>
            <a:pPr lvl="2">
              <a:spcBef>
                <a:spcPts val="1200"/>
              </a:spcBef>
              <a:spcAft>
                <a:spcPts val="1200"/>
              </a:spcAft>
            </a:pPr>
            <a:r>
              <a:rPr lang="en-US" altLang="en-US" sz="3200" dirty="0">
                <a:latin typeface="Arial" charset="0"/>
                <a:cs typeface="Arial" charset="0"/>
              </a:rPr>
              <a:t>Evolved from listing of ICTs</a:t>
            </a:r>
            <a:endParaRPr lang="en-CA" altLang="en-US" sz="3200" dirty="0">
              <a:latin typeface="Arial" charset="0"/>
              <a:cs typeface="Arial" charset="0"/>
            </a:endParaRPr>
          </a:p>
          <a:p>
            <a:pPr lvl="2">
              <a:spcBef>
                <a:spcPts val="1200"/>
              </a:spcBef>
              <a:spcAft>
                <a:spcPts val="1200"/>
              </a:spcAft>
            </a:pPr>
            <a:endParaRPr lang="en-CA" altLang="en-US" dirty="0">
              <a:latin typeface="Arial" charset="0"/>
              <a:cs typeface="Arial" charset="0"/>
            </a:endParaRPr>
          </a:p>
        </p:txBody>
      </p:sp>
      <p:sp>
        <p:nvSpPr>
          <p:cNvPr id="204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12F107E1-FA04-4C7F-B198-E3EA46D3C76C}" type="slidenum">
              <a:rPr lang="fr-FR" altLang="fr-FR" sz="1400">
                <a:solidFill>
                  <a:srgbClr val="0033CC"/>
                </a:solidFill>
                <a:latin typeface="Arial" charset="0"/>
              </a:rPr>
              <a:pPr/>
              <a:t>17</a:t>
            </a:fld>
            <a:endParaRPr lang="fr-FR" altLang="fr-FR" sz="1400">
              <a:solidFill>
                <a:srgbClr val="0033CC"/>
              </a:solidFill>
              <a:latin typeface="Arial" charset="0"/>
            </a:endParaRPr>
          </a:p>
        </p:txBody>
      </p:sp>
      <p:pic>
        <p:nvPicPr>
          <p:cNvPr id="20485" name="Picture 2" descr="Catroon image of a stork holding a baby. Copyright is http://iwantmyanime.deviantart.com/art/Stork-Commission-180796355 " title="Catroon image of a stork holding a bab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6142" y="3670300"/>
            <a:ext cx="1624013" cy="242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24507"/>
            <a:ext cx="8229600" cy="684213"/>
          </a:xfrm>
        </p:spPr>
        <p:txBody>
          <a:bodyPr/>
          <a:lstStyle/>
          <a:p>
            <a:r>
              <a:rPr lang="en-US" altLang="en-US" dirty="0" err="1">
                <a:latin typeface="Arial" charset="0"/>
                <a:cs typeface="Arial" charset="0"/>
              </a:rPr>
              <a:t>FANDI’s</a:t>
            </a:r>
            <a:r>
              <a:rPr lang="en-US" altLang="en-US" dirty="0">
                <a:latin typeface="Arial" charset="0"/>
                <a:cs typeface="Arial" charset="0"/>
              </a:rPr>
              <a:t> Evolution</a:t>
            </a:r>
            <a:endParaRPr lang="en-CA" altLang="en-US" dirty="0">
              <a:latin typeface="Arial" charset="0"/>
              <a:cs typeface="Arial" charset="0"/>
            </a:endParaRPr>
          </a:p>
        </p:txBody>
      </p:sp>
      <p:sp>
        <p:nvSpPr>
          <p:cNvPr id="21507" name="Content Placeholder 2"/>
          <p:cNvSpPr>
            <a:spLocks noGrp="1"/>
          </p:cNvSpPr>
          <p:nvPr>
            <p:ph sz="quarter" idx="1"/>
          </p:nvPr>
        </p:nvSpPr>
        <p:spPr>
          <a:xfrm>
            <a:off x="457200" y="1268413"/>
            <a:ext cx="8229600" cy="4887912"/>
          </a:xfrm>
        </p:spPr>
        <p:txBody>
          <a:bodyPr/>
          <a:lstStyle/>
          <a:p>
            <a:pPr>
              <a:spcBef>
                <a:spcPts val="1200"/>
              </a:spcBef>
              <a:spcAft>
                <a:spcPts val="1200"/>
              </a:spcAft>
            </a:pPr>
            <a:r>
              <a:rPr lang="en-CA" altLang="en-US" dirty="0">
                <a:latin typeface="Arial" charset="0"/>
                <a:cs typeface="Arial" charset="0"/>
              </a:rPr>
              <a:t>Bilingual database</a:t>
            </a:r>
          </a:p>
          <a:p>
            <a:pPr>
              <a:spcBef>
                <a:spcPts val="1200"/>
              </a:spcBef>
              <a:spcAft>
                <a:spcPts val="1200"/>
              </a:spcAft>
            </a:pPr>
            <a:r>
              <a:rPr lang="en-CA" altLang="en-US" dirty="0">
                <a:latin typeface="Arial" charset="0"/>
                <a:cs typeface="Arial" charset="0"/>
              </a:rPr>
              <a:t>Product listings for different platforms</a:t>
            </a:r>
          </a:p>
          <a:p>
            <a:pPr>
              <a:spcBef>
                <a:spcPts val="1200"/>
              </a:spcBef>
              <a:spcAft>
                <a:spcPts val="1200"/>
              </a:spcAft>
            </a:pPr>
            <a:r>
              <a:rPr lang="en-CA" altLang="en-US" dirty="0">
                <a:latin typeface="Arial" charset="0"/>
                <a:cs typeface="Arial" charset="0"/>
              </a:rPr>
              <a:t>Demonstration videos</a:t>
            </a:r>
          </a:p>
          <a:p>
            <a:pPr>
              <a:spcBef>
                <a:spcPts val="1200"/>
              </a:spcBef>
              <a:spcAft>
                <a:spcPts val="1200"/>
              </a:spcAft>
            </a:pPr>
            <a:r>
              <a:rPr lang="en-CA" altLang="en-US" dirty="0">
                <a:latin typeface="Arial" charset="0"/>
                <a:cs typeface="Arial" charset="0"/>
              </a:rPr>
              <a:t>Descriptions / instructions for built-in accessibility features</a:t>
            </a:r>
          </a:p>
        </p:txBody>
      </p:sp>
      <p:sp>
        <p:nvSpPr>
          <p:cNvPr id="215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5EBCD20C-4E8C-4CE9-B0E5-FB9686363BE1}" type="slidenum">
              <a:rPr lang="fr-FR" altLang="fr-FR" sz="1400">
                <a:solidFill>
                  <a:srgbClr val="0033CC"/>
                </a:solidFill>
                <a:latin typeface="Arial" charset="0"/>
              </a:rPr>
              <a:pPr/>
              <a:t>18</a:t>
            </a:fld>
            <a:endParaRPr lang="fr-FR" altLang="fr-FR" sz="1400">
              <a:solidFill>
                <a:srgbClr val="0033CC"/>
              </a:solidFill>
              <a:latin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46856" y="175865"/>
            <a:ext cx="8229600" cy="804863"/>
          </a:xfrm>
        </p:spPr>
        <p:txBody>
          <a:bodyPr/>
          <a:lstStyle/>
          <a:p>
            <a:r>
              <a:rPr lang="en-CA" altLang="en-US" dirty="0" err="1">
                <a:latin typeface="Arial" charset="0"/>
                <a:cs typeface="Arial" charset="0"/>
              </a:rPr>
              <a:t>FANDI</a:t>
            </a:r>
            <a:r>
              <a:rPr lang="en-CA" altLang="en-US" dirty="0">
                <a:latin typeface="Arial" charset="0"/>
                <a:cs typeface="Arial" charset="0"/>
              </a:rPr>
              <a:t> in 2016</a:t>
            </a:r>
          </a:p>
        </p:txBody>
      </p:sp>
      <p:sp>
        <p:nvSpPr>
          <p:cNvPr id="22531" name="Slide Number Placeholder 3"/>
          <p:cNvSpPr>
            <a:spLocks noGrp="1"/>
          </p:cNvSpPr>
          <p:nvPr>
            <p:ph type="sldNum" sz="quarter" idx="11"/>
          </p:nvPr>
        </p:nvSpPr>
        <p:spPr bwMode="auto">
          <a:xfrm>
            <a:off x="8532440" y="6381328"/>
            <a:ext cx="514350" cy="385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5D688EEC-B78E-4D4C-B8F9-ED934505A3D0}" type="slidenum">
              <a:rPr lang="fr-FR" altLang="fr-FR" sz="1400">
                <a:solidFill>
                  <a:srgbClr val="0033CC"/>
                </a:solidFill>
                <a:latin typeface="Arial" charset="0"/>
              </a:rPr>
              <a:pPr/>
              <a:t>19</a:t>
            </a:fld>
            <a:endParaRPr lang="fr-FR" altLang="fr-FR" sz="1400" dirty="0">
              <a:solidFill>
                <a:srgbClr val="0033CC"/>
              </a:solidFill>
              <a:latin typeface="Arial" charset="0"/>
            </a:endParaRPr>
          </a:p>
        </p:txBody>
      </p:sp>
      <p:grpSp>
        <p:nvGrpSpPr>
          <p:cNvPr id="50180" name="Group 41" descr="Graphic organizer to show the structure of FANDI in 2016&#10;&#10;The first section of the graphic organizer shows the operating systems that Adaptech's has included on the database regarding their built-in accessibility features. The category is labelled Built-in Features and the subsections underneath are labelled Windows 7; Mac OSX; Apple iOS for iPhone, iPad, &amp; iPod; and Android devices.&#10;&#10;The second section of the graphic organizer shows the how the products on Adaptech's database are organized. The overarching category is the labelled &quot;Products&quot;. The first category under products is &quot;Software &amp; Hardware&quot; and the subsections underneath are Windows and Macintosh. The second category under products is &quot;Mobile Applications&quot; and the subsections underneath are Windows 10, Apple, and Android." title="Graphic organizer to show the structure of FANDI in 2016"/>
          <p:cNvGrpSpPr>
            <a:grpSpLocks/>
          </p:cNvGrpSpPr>
          <p:nvPr/>
        </p:nvGrpSpPr>
        <p:grpSpPr bwMode="auto">
          <a:xfrm>
            <a:off x="441325" y="1484313"/>
            <a:ext cx="8220075" cy="4154487"/>
            <a:chOff x="441325" y="1484313"/>
            <a:chExt cx="8220075" cy="4154487"/>
          </a:xfrm>
          <a:solidFill>
            <a:srgbClr val="0033CC"/>
          </a:solidFill>
        </p:grpSpPr>
        <p:sp>
          <p:nvSpPr>
            <p:cNvPr id="17" name="Freeform 16"/>
            <p:cNvSpPr/>
            <p:nvPr/>
          </p:nvSpPr>
          <p:spPr>
            <a:xfrm>
              <a:off x="441325" y="1485900"/>
              <a:ext cx="2619375" cy="719138"/>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sz="2600" dirty="0">
                  <a:latin typeface="Arial" panose="020B0604020202020204" pitchFamily="34" charset="0"/>
                  <a:cs typeface="Arial" panose="020B0604020202020204" pitchFamily="34" charset="0"/>
                </a:rPr>
                <a:t>Built-in Features</a:t>
              </a:r>
            </a:p>
          </p:txBody>
        </p:sp>
        <p:cxnSp>
          <p:nvCxnSpPr>
            <p:cNvPr id="23557" name="Straight Connector 23556"/>
            <p:cNvCxnSpPr/>
            <p:nvPr/>
          </p:nvCxnSpPr>
          <p:spPr>
            <a:xfrm>
              <a:off x="585788" y="2205038"/>
              <a:ext cx="0" cy="3082925"/>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23562" name="Straight Connector 23561"/>
            <p:cNvCxnSpPr/>
            <p:nvPr/>
          </p:nvCxnSpPr>
          <p:spPr>
            <a:xfrm>
              <a:off x="585788" y="2652713"/>
              <a:ext cx="360362"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18" name="Freeform 17"/>
            <p:cNvSpPr/>
            <p:nvPr/>
          </p:nvSpPr>
          <p:spPr>
            <a:xfrm>
              <a:off x="865188" y="2339975"/>
              <a:ext cx="2195512" cy="673100"/>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Windows 7, 8.1, &amp; 10</a:t>
              </a:r>
            </a:p>
          </p:txBody>
        </p:sp>
        <p:cxnSp>
          <p:nvCxnSpPr>
            <p:cNvPr id="53" name="Straight Connector 52"/>
            <p:cNvCxnSpPr/>
            <p:nvPr/>
          </p:nvCxnSpPr>
          <p:spPr>
            <a:xfrm>
              <a:off x="585788" y="3425825"/>
              <a:ext cx="360362"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865188" y="3148013"/>
              <a:ext cx="2195512" cy="550862"/>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Mac </a:t>
              </a:r>
              <a:r>
                <a:rPr lang="en-CA" dirty="0" err="1">
                  <a:latin typeface="Arial" panose="020B0604020202020204" pitchFamily="34" charset="0"/>
                  <a:cs typeface="Arial" panose="020B0604020202020204" pitchFamily="34" charset="0"/>
                </a:rPr>
                <a:t>OSX</a:t>
              </a:r>
              <a:endParaRPr lang="en-CA" dirty="0">
                <a:latin typeface="Arial" panose="020B0604020202020204" pitchFamily="34" charset="0"/>
                <a:cs typeface="Arial" panose="020B0604020202020204" pitchFamily="34" charset="0"/>
              </a:endParaRPr>
            </a:p>
          </p:txBody>
        </p:sp>
        <p:cxnSp>
          <p:nvCxnSpPr>
            <p:cNvPr id="54" name="Straight Connector 53"/>
            <p:cNvCxnSpPr/>
            <p:nvPr/>
          </p:nvCxnSpPr>
          <p:spPr>
            <a:xfrm>
              <a:off x="585788" y="4310063"/>
              <a:ext cx="277812"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28" name="Freeform 27"/>
            <p:cNvSpPr/>
            <p:nvPr/>
          </p:nvSpPr>
          <p:spPr>
            <a:xfrm>
              <a:off x="855663" y="3832225"/>
              <a:ext cx="2205037" cy="987425"/>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Apple iOS for iPhone, iPad, &amp; iPod</a:t>
              </a:r>
            </a:p>
          </p:txBody>
        </p:sp>
        <p:cxnSp>
          <p:nvCxnSpPr>
            <p:cNvPr id="56" name="Straight Connector 55"/>
            <p:cNvCxnSpPr/>
            <p:nvPr/>
          </p:nvCxnSpPr>
          <p:spPr>
            <a:xfrm>
              <a:off x="585788" y="5275263"/>
              <a:ext cx="360362"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29" name="Freeform 28"/>
            <p:cNvSpPr/>
            <p:nvPr/>
          </p:nvSpPr>
          <p:spPr>
            <a:xfrm>
              <a:off x="865188" y="4953000"/>
              <a:ext cx="2195512" cy="685800"/>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Android devices</a:t>
              </a:r>
            </a:p>
          </p:txBody>
        </p:sp>
        <p:sp>
          <p:nvSpPr>
            <p:cNvPr id="30" name="Freeform 29"/>
            <p:cNvSpPr/>
            <p:nvPr/>
          </p:nvSpPr>
          <p:spPr>
            <a:xfrm>
              <a:off x="3402013" y="1484313"/>
              <a:ext cx="5259387" cy="720725"/>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US" sz="2600" dirty="0">
                  <a:latin typeface="Arial" panose="020B0604020202020204" pitchFamily="34" charset="0"/>
                  <a:cs typeface="Arial" panose="020B0604020202020204" pitchFamily="34" charset="0"/>
                </a:rPr>
                <a:t>Products</a:t>
              </a:r>
              <a:endParaRPr lang="en-CA" sz="2600" dirty="0">
                <a:latin typeface="Arial" panose="020B0604020202020204" pitchFamily="34" charset="0"/>
                <a:cs typeface="Arial" panose="020B0604020202020204" pitchFamily="34" charset="0"/>
              </a:endParaRPr>
            </a:p>
          </p:txBody>
        </p:sp>
        <p:cxnSp>
          <p:nvCxnSpPr>
            <p:cNvPr id="59" name="Straight Connector 58"/>
            <p:cNvCxnSpPr/>
            <p:nvPr/>
          </p:nvCxnSpPr>
          <p:spPr>
            <a:xfrm>
              <a:off x="3563938" y="2184400"/>
              <a:ext cx="0" cy="447675"/>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554413" y="2632075"/>
              <a:ext cx="225425"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3" name="Freeform 32"/>
            <p:cNvSpPr/>
            <p:nvPr/>
          </p:nvSpPr>
          <p:spPr>
            <a:xfrm>
              <a:off x="3779838" y="2339975"/>
              <a:ext cx="2162175" cy="719138"/>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sz="2600" dirty="0">
                  <a:latin typeface="Arial" panose="020B0604020202020204" pitchFamily="34" charset="0"/>
                  <a:cs typeface="Arial" panose="020B0604020202020204" pitchFamily="34" charset="0"/>
                </a:rPr>
                <a:t>Software &amp; Hardware</a:t>
              </a:r>
            </a:p>
          </p:txBody>
        </p:sp>
        <p:cxnSp>
          <p:nvCxnSpPr>
            <p:cNvPr id="46" name="Straight Connector 45"/>
            <p:cNvCxnSpPr/>
            <p:nvPr/>
          </p:nvCxnSpPr>
          <p:spPr>
            <a:xfrm>
              <a:off x="3924300" y="3022600"/>
              <a:ext cx="0" cy="1262063"/>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922713" y="3530600"/>
              <a:ext cx="225425"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4138613" y="3175000"/>
              <a:ext cx="1797050" cy="673100"/>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Windows  </a:t>
              </a:r>
            </a:p>
          </p:txBody>
        </p:sp>
        <p:cxnSp>
          <p:nvCxnSpPr>
            <p:cNvPr id="47" name="Straight Connector 46"/>
            <p:cNvCxnSpPr/>
            <p:nvPr/>
          </p:nvCxnSpPr>
          <p:spPr>
            <a:xfrm>
              <a:off x="3914775" y="4284663"/>
              <a:ext cx="223838"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5" name="Freeform 34"/>
            <p:cNvSpPr/>
            <p:nvPr/>
          </p:nvSpPr>
          <p:spPr>
            <a:xfrm>
              <a:off x="4140200" y="4002088"/>
              <a:ext cx="1797050" cy="550862"/>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Macintosh</a:t>
              </a:r>
            </a:p>
          </p:txBody>
        </p:sp>
        <p:cxnSp>
          <p:nvCxnSpPr>
            <p:cNvPr id="61" name="Straight Connector 60"/>
            <p:cNvCxnSpPr/>
            <p:nvPr/>
          </p:nvCxnSpPr>
          <p:spPr>
            <a:xfrm>
              <a:off x="6084888" y="2184400"/>
              <a:ext cx="0" cy="447675"/>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6075363" y="2632075"/>
              <a:ext cx="225425"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6300788" y="2346325"/>
              <a:ext cx="2360612" cy="719138"/>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sz="2600" dirty="0">
                  <a:latin typeface="Arial" panose="020B0604020202020204" pitchFamily="34" charset="0"/>
                  <a:cs typeface="Arial" panose="020B0604020202020204" pitchFamily="34" charset="0"/>
                </a:rPr>
                <a:t>Mobile Applications</a:t>
              </a:r>
            </a:p>
          </p:txBody>
        </p:sp>
        <p:cxnSp>
          <p:nvCxnSpPr>
            <p:cNvPr id="48" name="Straight Connector 47"/>
            <p:cNvCxnSpPr/>
            <p:nvPr/>
          </p:nvCxnSpPr>
          <p:spPr>
            <a:xfrm>
              <a:off x="6443663" y="3017838"/>
              <a:ext cx="0" cy="1935162"/>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443663" y="3500438"/>
              <a:ext cx="319087"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2" name="Freeform 31"/>
            <p:cNvSpPr/>
            <p:nvPr/>
          </p:nvSpPr>
          <p:spPr>
            <a:xfrm>
              <a:off x="6634163" y="3171825"/>
              <a:ext cx="2027237" cy="633413"/>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Windows 10 </a:t>
              </a:r>
            </a:p>
          </p:txBody>
        </p:sp>
        <p:cxnSp>
          <p:nvCxnSpPr>
            <p:cNvPr id="63" name="Straight Connector 62"/>
            <p:cNvCxnSpPr/>
            <p:nvPr/>
          </p:nvCxnSpPr>
          <p:spPr>
            <a:xfrm>
              <a:off x="6443663" y="4284663"/>
              <a:ext cx="319087"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6" name="Freeform 35"/>
            <p:cNvSpPr/>
            <p:nvPr/>
          </p:nvSpPr>
          <p:spPr>
            <a:xfrm>
              <a:off x="6634163" y="3965575"/>
              <a:ext cx="2027237" cy="550863"/>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a:latin typeface="Arial" panose="020B0604020202020204" pitchFamily="34" charset="0"/>
                  <a:cs typeface="Arial" panose="020B0604020202020204" pitchFamily="34" charset="0"/>
                </a:rPr>
                <a:t>Apple</a:t>
              </a:r>
            </a:p>
          </p:txBody>
        </p:sp>
        <p:cxnSp>
          <p:nvCxnSpPr>
            <p:cNvPr id="39" name="Straight Connector 38"/>
            <p:cNvCxnSpPr/>
            <p:nvPr/>
          </p:nvCxnSpPr>
          <p:spPr>
            <a:xfrm>
              <a:off x="6443663" y="4946650"/>
              <a:ext cx="215900" cy="0"/>
            </a:xfrm>
            <a:prstGeom prst="line">
              <a:avLst/>
            </a:prstGeom>
            <a:grpFill/>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38" name="Freeform 37"/>
            <p:cNvSpPr/>
            <p:nvPr/>
          </p:nvSpPr>
          <p:spPr>
            <a:xfrm>
              <a:off x="6634163" y="4686300"/>
              <a:ext cx="2027237" cy="550863"/>
            </a:xfrm>
            <a:custGeom>
              <a:avLst/>
              <a:gdLst>
                <a:gd name="connsiteX0" fmla="*/ 0 w 2544123"/>
                <a:gd name="connsiteY0" fmla="*/ 0 h 1272061"/>
                <a:gd name="connsiteX1" fmla="*/ 2544123 w 2544123"/>
                <a:gd name="connsiteY1" fmla="*/ 0 h 1272061"/>
                <a:gd name="connsiteX2" fmla="*/ 2544123 w 2544123"/>
                <a:gd name="connsiteY2" fmla="*/ 1272061 h 1272061"/>
                <a:gd name="connsiteX3" fmla="*/ 0 w 2544123"/>
                <a:gd name="connsiteY3" fmla="*/ 1272061 h 1272061"/>
                <a:gd name="connsiteX4" fmla="*/ 0 w 2544123"/>
                <a:gd name="connsiteY4" fmla="*/ 0 h 1272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4123" h="1272061">
                  <a:moveTo>
                    <a:pt x="0" y="0"/>
                  </a:moveTo>
                  <a:lnTo>
                    <a:pt x="2544123" y="0"/>
                  </a:lnTo>
                  <a:lnTo>
                    <a:pt x="2544123" y="1272061"/>
                  </a:lnTo>
                  <a:lnTo>
                    <a:pt x="0" y="1272061"/>
                  </a:lnTo>
                  <a:lnTo>
                    <a:pt x="0" y="0"/>
                  </a:lnTo>
                  <a:close/>
                </a:path>
              </a:pathLst>
            </a:custGeom>
            <a:grpFill/>
            <a:ln>
              <a:solidFill>
                <a:srgbClr val="0033CC"/>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4605" tIns="14605" rIns="14605" bIns="14605" spcCol="1270" anchor="ctr"/>
            <a:lstStyle/>
            <a:p>
              <a:pPr algn="ctr" defTabSz="1022350">
                <a:lnSpc>
                  <a:spcPct val="90000"/>
                </a:lnSpc>
                <a:spcAft>
                  <a:spcPct val="35000"/>
                </a:spcAft>
                <a:defRPr/>
              </a:pPr>
              <a:r>
                <a:rPr lang="en-CA" dirty="0">
                  <a:latin typeface="Arial" panose="020B0604020202020204" pitchFamily="34" charset="0"/>
                  <a:cs typeface="Arial" panose="020B0604020202020204" pitchFamily="34" charset="0"/>
                </a:rPr>
                <a:t>Android</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8313" y="260350"/>
            <a:ext cx="8229600" cy="684213"/>
          </a:xfrm>
        </p:spPr>
        <p:txBody>
          <a:bodyPr/>
          <a:lstStyle/>
          <a:p>
            <a:r>
              <a:rPr lang="en-CA" altLang="en-US">
                <a:latin typeface="Arial" charset="0"/>
                <a:cs typeface="Arial" charset="0"/>
              </a:rPr>
              <a:t>Agenda</a:t>
            </a:r>
          </a:p>
        </p:txBody>
      </p:sp>
      <p:sp>
        <p:nvSpPr>
          <p:cNvPr id="5123" name="Content Placeholder 2"/>
          <p:cNvSpPr>
            <a:spLocks noGrp="1"/>
          </p:cNvSpPr>
          <p:nvPr>
            <p:ph sz="quarter" idx="1"/>
          </p:nvPr>
        </p:nvSpPr>
        <p:spPr>
          <a:xfrm>
            <a:off x="457200" y="1268413"/>
            <a:ext cx="8229600" cy="4887912"/>
          </a:xfrm>
        </p:spPr>
        <p:txBody>
          <a:bodyPr/>
          <a:lstStyle/>
          <a:p>
            <a:pPr>
              <a:spcBef>
                <a:spcPts val="1200"/>
              </a:spcBef>
              <a:spcAft>
                <a:spcPts val="1200"/>
              </a:spcAft>
            </a:pPr>
            <a:r>
              <a:rPr lang="en-CA" altLang="en-US" dirty="0">
                <a:latin typeface="Arial" charset="0"/>
                <a:cs typeface="Arial" charset="0"/>
              </a:rPr>
              <a:t>Adaptech Research Network’s research findings</a:t>
            </a:r>
          </a:p>
          <a:p>
            <a:pPr>
              <a:spcBef>
                <a:spcPts val="1200"/>
              </a:spcBef>
              <a:spcAft>
                <a:spcPts val="1200"/>
              </a:spcAft>
            </a:pPr>
            <a:r>
              <a:rPr lang="en-CA" altLang="en-US" dirty="0">
                <a:latin typeface="Arial" charset="0"/>
                <a:cs typeface="Arial" charset="0"/>
              </a:rPr>
              <a:t>Overview of Free and/or Inexpensive Technology Database</a:t>
            </a:r>
          </a:p>
          <a:p>
            <a:pPr>
              <a:spcBef>
                <a:spcPts val="1200"/>
              </a:spcBef>
              <a:spcAft>
                <a:spcPts val="1200"/>
              </a:spcAft>
            </a:pPr>
            <a:r>
              <a:rPr lang="en-CA" altLang="en-US" dirty="0">
                <a:latin typeface="Arial" charset="0"/>
                <a:cs typeface="Arial" charset="0"/>
              </a:rPr>
              <a:t>Some favourites</a:t>
            </a:r>
          </a:p>
          <a:p>
            <a:pPr>
              <a:spcBef>
                <a:spcPts val="1200"/>
              </a:spcBef>
              <a:spcAft>
                <a:spcPts val="1200"/>
              </a:spcAft>
            </a:pPr>
            <a:r>
              <a:rPr lang="en-CA" altLang="en-US" dirty="0">
                <a:latin typeface="Arial" charset="0"/>
                <a:cs typeface="Arial" charset="0"/>
              </a:rPr>
              <a:t>Questions</a:t>
            </a:r>
          </a:p>
          <a:p>
            <a:endParaRPr lang="en-CA" altLang="en-US" dirty="0">
              <a:latin typeface="Arial" charset="0"/>
              <a:cs typeface="Arial" charset="0"/>
            </a:endParaRPr>
          </a:p>
          <a:p>
            <a:endParaRPr lang="en-CA" altLang="en-US" dirty="0">
              <a:latin typeface="Arial" charset="0"/>
              <a:cs typeface="Arial" charset="0"/>
            </a:endParaRPr>
          </a:p>
        </p:txBody>
      </p:sp>
      <p:sp>
        <p:nvSpPr>
          <p:cNvPr id="51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B24BB6E-AE0A-4E6B-9D8A-8CAAF95DED15}" type="slidenum">
              <a:rPr lang="fr-FR" altLang="fr-FR" sz="1400">
                <a:solidFill>
                  <a:srgbClr val="0033CC"/>
                </a:solidFill>
                <a:latin typeface="Arial" charset="0"/>
              </a:rPr>
              <a:pPr/>
              <a:t>2</a:t>
            </a:fld>
            <a:endParaRPr lang="fr-FR" altLang="fr-FR" sz="1400">
              <a:solidFill>
                <a:srgbClr val="0033CC"/>
              </a:solidFill>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A1753309-427E-42EF-9384-E0C02F78520A}" type="slidenum">
              <a:rPr lang="fr-FR" altLang="fr-FR" sz="1400">
                <a:solidFill>
                  <a:srgbClr val="0033CC"/>
                </a:solidFill>
                <a:latin typeface="Arial" charset="0"/>
              </a:rPr>
              <a:pPr/>
              <a:t>20</a:t>
            </a:fld>
            <a:endParaRPr lang="fr-FR" altLang="fr-FR" sz="1400">
              <a:solidFill>
                <a:srgbClr val="0033CC"/>
              </a:solidFill>
              <a:latin typeface="Arial" charset="0"/>
            </a:endParaRPr>
          </a:p>
        </p:txBody>
      </p:sp>
      <p:pic>
        <p:nvPicPr>
          <p:cNvPr id="23555" name="Picture 4" descr="Screenshot of the Dowloads section on Adaptech website: www.adaptech.org/downloads&#10;&#10;Downloads&#10;&#10;The Adaptech Research Network has developed a number of resources over the years that may be helpful to members of the community, including an extensive database of free and inexpensive adaptive technology and a set of demonstration videos highlighting the capabilities of some of these tools.&#10;&#10;Free and Inexpensive Adaptive Technology Database: Windows&#10;Free and Inexpensive Adaptive Technology Database: Mac OS&#10;Free and Inexpensive Technology Database: Windows 10 Apps&#10;Free and Inexpensive Technology Database: Apple Apps (iPod touch, iPhone and iPad)&#10;Free and Inexpensive Technology Database: Android Apps&#10;Built-in accessibility features for Windows 7&#10;Built-in accessibility features for Windows 8.1&#10;Built-in accessibility features for Windows 10&#10;Built-in accessibility features for Mac OS X&#10;Built-in accessibility features for iPod Touch (4th Gen)&#10;Built-in accessibility features for iPhone&#10;Built-in accessibility features for iPad&#10;Built-in accessibility features for Android 5.1.1 (Lollipop) - Samsung Galaxy Note 4&#10;Built-in accessibility features for Android 5.1.1 (Lollipop) - Google Nexus 7&#10;Built-in accessibility features for Android 5.1.1 (Lollipop) - Motorola Moto G&#10;Built-in accessibility features for Android 6.0 (Marshmallow) - LG&#10;Built-in accessibility features for Android 4.2.1 (Jelly Bean) - ASUS Memo Pad Smart" title="Screenshot of the Dowloads section on Adaptech web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13" y="157163"/>
            <a:ext cx="8534400" cy="626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CA" altLang="en-US" sz="3700">
                <a:latin typeface="Arial" charset="0"/>
                <a:cs typeface="Arial" charset="0"/>
              </a:rPr>
              <a:t>Product Guidelines</a:t>
            </a:r>
          </a:p>
        </p:txBody>
      </p:sp>
      <p:sp>
        <p:nvSpPr>
          <p:cNvPr id="245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C878B34-F382-4F68-98CE-823DCA9002D0}" type="slidenum">
              <a:rPr lang="fr-FR" altLang="fr-FR" sz="1400">
                <a:solidFill>
                  <a:srgbClr val="0033CC"/>
                </a:solidFill>
                <a:latin typeface="Arial" charset="0"/>
              </a:rPr>
              <a:pPr/>
              <a:t>21</a:t>
            </a:fld>
            <a:endParaRPr lang="fr-FR" altLang="fr-FR" sz="1400">
              <a:solidFill>
                <a:srgbClr val="0033CC"/>
              </a:solidFill>
              <a:latin typeface="Arial" charset="0"/>
            </a:endParaRPr>
          </a:p>
        </p:txBody>
      </p:sp>
      <p:graphicFrame>
        <p:nvGraphicFramePr>
          <p:cNvPr id="5" name="Diagram 4" descr="diagram showing the product guidelines for Software/Hardware - Windows &amp; Macintosh and Mobile Applications - Apple, Android &amp; Windows 10&#10;" title="diagram showing product guidelines"/>
          <p:cNvGraphicFramePr/>
          <p:nvPr>
            <p:extLst>
              <p:ext uri="{D42A27DB-BD31-4B8C-83A1-F6EECF244321}">
                <p14:modId xmlns:p14="http://schemas.microsoft.com/office/powerpoint/2010/main" val="3834377847"/>
              </p:ext>
            </p:extLst>
          </p:nvPr>
        </p:nvGraphicFramePr>
        <p:xfrm>
          <a:off x="457200" y="1196752"/>
          <a:ext cx="82296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CA" altLang="en-US" dirty="0">
                <a:latin typeface="Arial" charset="0"/>
                <a:cs typeface="Arial" charset="0"/>
              </a:rPr>
              <a:t>Product Categories (1)</a:t>
            </a:r>
          </a:p>
        </p:txBody>
      </p:sp>
      <p:sp>
        <p:nvSpPr>
          <p:cNvPr id="25603" name="Content Placeholder 2"/>
          <p:cNvSpPr>
            <a:spLocks noGrp="1"/>
          </p:cNvSpPr>
          <p:nvPr>
            <p:ph sz="quarter" idx="1"/>
          </p:nvPr>
        </p:nvSpPr>
        <p:spPr>
          <a:xfrm>
            <a:off x="442913" y="1268760"/>
            <a:ext cx="8507412" cy="4816127"/>
          </a:xfrm>
        </p:spPr>
        <p:txBody>
          <a:bodyPr/>
          <a:lstStyle/>
          <a:p>
            <a:pPr marL="715963" lvl="2" indent="0">
              <a:spcBef>
                <a:spcPts val="1800"/>
              </a:spcBef>
              <a:spcAft>
                <a:spcPts val="1800"/>
              </a:spcAft>
              <a:buFont typeface="Arial" charset="0"/>
              <a:buNone/>
            </a:pPr>
            <a:r>
              <a:rPr lang="en-CA" altLang="en-US" sz="3200" dirty="0">
                <a:latin typeface="Arial" charset="0"/>
                <a:cs typeface="Arial" charset="0"/>
              </a:rPr>
              <a:t>Adapted Keyboards</a:t>
            </a:r>
          </a:p>
          <a:p>
            <a:pPr marL="715963" lvl="2" indent="0">
              <a:spcBef>
                <a:spcPts val="1800"/>
              </a:spcBef>
              <a:spcAft>
                <a:spcPts val="1800"/>
              </a:spcAft>
              <a:buFont typeface="Arial" charset="0"/>
              <a:buNone/>
            </a:pPr>
            <a:r>
              <a:rPr lang="en-CA" altLang="en-US" sz="3200" dirty="0">
                <a:latin typeface="Arial" charset="0"/>
                <a:cs typeface="Arial" charset="0"/>
              </a:rPr>
              <a:t>Dictionary/Reference</a:t>
            </a:r>
          </a:p>
          <a:p>
            <a:pPr marL="715963" lvl="2" indent="0">
              <a:spcBef>
                <a:spcPts val="1800"/>
              </a:spcBef>
              <a:spcAft>
                <a:spcPts val="1800"/>
              </a:spcAft>
              <a:buFont typeface="Arial" charset="0"/>
              <a:buNone/>
            </a:pPr>
            <a:r>
              <a:rPr lang="en-CA" altLang="en-US" sz="3200" dirty="0">
                <a:latin typeface="Arial" charset="0"/>
                <a:cs typeface="Arial" charset="0"/>
              </a:rPr>
              <a:t>Organization/Productivity</a:t>
            </a:r>
          </a:p>
          <a:p>
            <a:pPr marL="715963" lvl="2" indent="0">
              <a:spcBef>
                <a:spcPts val="1800"/>
              </a:spcBef>
              <a:spcAft>
                <a:spcPts val="1800"/>
              </a:spcAft>
              <a:buFont typeface="Arial" charset="0"/>
              <a:buNone/>
            </a:pPr>
            <a:r>
              <a:rPr lang="en-CA" altLang="en-US" sz="3200" dirty="0">
                <a:latin typeface="Arial" charset="0"/>
                <a:cs typeface="Arial" charset="0"/>
              </a:rPr>
              <a:t>Alternative Mice</a:t>
            </a:r>
          </a:p>
          <a:p>
            <a:pPr marL="715963" lvl="2" indent="0">
              <a:spcBef>
                <a:spcPts val="1800"/>
              </a:spcBef>
              <a:spcAft>
                <a:spcPts val="1800"/>
              </a:spcAft>
              <a:buFont typeface="Arial" charset="0"/>
              <a:buNone/>
            </a:pPr>
            <a:r>
              <a:rPr lang="en-CA" altLang="en-US" sz="3200" dirty="0">
                <a:latin typeface="Arial" charset="0"/>
                <a:cs typeface="Arial" charset="0"/>
              </a:rPr>
              <a:t>Dictation</a:t>
            </a:r>
          </a:p>
          <a:p>
            <a:pPr marL="715963" lvl="2" indent="0">
              <a:spcBef>
                <a:spcPts val="600"/>
              </a:spcBef>
              <a:spcAft>
                <a:spcPts val="600"/>
              </a:spcAft>
              <a:buFont typeface="Arial" charset="0"/>
              <a:buNone/>
            </a:pPr>
            <a:endParaRPr lang="en-CA" altLang="en-US" sz="2400" dirty="0">
              <a:latin typeface="Arial" charset="0"/>
              <a:cs typeface="Arial" charset="0"/>
            </a:endParaRPr>
          </a:p>
        </p:txBody>
      </p:sp>
      <p:sp>
        <p:nvSpPr>
          <p:cNvPr id="2560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9FF64CB-6824-40F6-A173-AD003BD3E157}" type="slidenum">
              <a:rPr lang="fr-FR" altLang="fr-FR" sz="1400">
                <a:solidFill>
                  <a:srgbClr val="0033CC"/>
                </a:solidFill>
                <a:latin typeface="Arial" charset="0"/>
              </a:rPr>
              <a:pPr/>
              <a:t>22</a:t>
            </a:fld>
            <a:endParaRPr lang="fr-FR" altLang="fr-FR" sz="1400">
              <a:solidFill>
                <a:srgbClr val="0033CC"/>
              </a:solidFill>
              <a:latin typeface="Arial" charset="0"/>
            </a:endParaRPr>
          </a:p>
        </p:txBody>
      </p:sp>
      <p:pic>
        <p:nvPicPr>
          <p:cNvPr id="25605" name="Picture 6" descr="picture of a keyboard" title="picture of a keyboar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746" y="1368545"/>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2" descr="Picture of a book" title="Picture of a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257" y="2276872"/>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4" descr="Picture of an agenda" title="Picture of an agen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57" y="3200379"/>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6" descr="Picture of a computer mouse" title="Picture of a computer mou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257" y="4143375"/>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8" descr="Picture of a person talking into a headset " title="Picture of a person talking into a heads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439" y="5151487"/>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2000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CA" altLang="en-US" dirty="0">
                <a:latin typeface="Arial" charset="0"/>
                <a:cs typeface="Arial" charset="0"/>
              </a:rPr>
              <a:t>Product Categories (2)</a:t>
            </a:r>
          </a:p>
        </p:txBody>
      </p:sp>
      <p:sp>
        <p:nvSpPr>
          <p:cNvPr id="25603" name="Content Placeholder 2"/>
          <p:cNvSpPr>
            <a:spLocks noGrp="1"/>
          </p:cNvSpPr>
          <p:nvPr>
            <p:ph sz="quarter" idx="1"/>
          </p:nvPr>
        </p:nvSpPr>
        <p:spPr>
          <a:xfrm>
            <a:off x="395536" y="1268760"/>
            <a:ext cx="8507412" cy="4815334"/>
          </a:xfrm>
        </p:spPr>
        <p:txBody>
          <a:bodyPr/>
          <a:lstStyle/>
          <a:p>
            <a:pPr marL="715963" lvl="2" indent="0">
              <a:spcBef>
                <a:spcPts val="1800"/>
              </a:spcBef>
              <a:spcAft>
                <a:spcPts val="1800"/>
              </a:spcAft>
              <a:buFont typeface="Arial" charset="0"/>
              <a:buNone/>
            </a:pPr>
            <a:r>
              <a:rPr lang="en-CA" altLang="en-US" sz="3200" dirty="0">
                <a:latin typeface="Arial" charset="0"/>
                <a:cs typeface="Arial" charset="0"/>
              </a:rPr>
              <a:t>Magnification</a:t>
            </a:r>
          </a:p>
          <a:p>
            <a:pPr marL="715963" lvl="2" indent="0">
              <a:spcBef>
                <a:spcPts val="1800"/>
              </a:spcBef>
              <a:spcAft>
                <a:spcPts val="1800"/>
              </a:spcAft>
              <a:buFont typeface="Arial" charset="0"/>
              <a:buNone/>
            </a:pPr>
            <a:r>
              <a:rPr lang="en-CA" altLang="en-US" sz="3200" dirty="0">
                <a:latin typeface="Arial" charset="0"/>
                <a:cs typeface="Arial" charset="0"/>
              </a:rPr>
              <a:t>Scanning &amp; Optical Character Recognition (OCR)</a:t>
            </a:r>
          </a:p>
          <a:p>
            <a:pPr marL="715963" lvl="2" indent="0">
              <a:spcBef>
                <a:spcPts val="1800"/>
              </a:spcBef>
              <a:spcAft>
                <a:spcPts val="1800"/>
              </a:spcAft>
              <a:buFont typeface="Arial" charset="0"/>
              <a:buNone/>
            </a:pPr>
            <a:r>
              <a:rPr lang="en-CA" altLang="en-US" sz="3200" dirty="0">
                <a:latin typeface="Arial" charset="0"/>
                <a:cs typeface="Arial" charset="0"/>
              </a:rPr>
              <a:t>Screen Reading</a:t>
            </a:r>
          </a:p>
          <a:p>
            <a:pPr marL="715963" lvl="2" indent="0">
              <a:spcBef>
                <a:spcPts val="1800"/>
              </a:spcBef>
              <a:spcAft>
                <a:spcPts val="1800"/>
              </a:spcAft>
              <a:buFont typeface="Arial" charset="0"/>
              <a:buNone/>
            </a:pPr>
            <a:r>
              <a:rPr lang="en-CA" altLang="en-US" sz="3200" dirty="0">
                <a:latin typeface="Arial" charset="0"/>
                <a:cs typeface="Arial" charset="0"/>
              </a:rPr>
              <a:t>Writing</a:t>
            </a:r>
          </a:p>
          <a:p>
            <a:pPr marL="715963" lvl="2" indent="0">
              <a:spcBef>
                <a:spcPts val="1800"/>
              </a:spcBef>
              <a:spcAft>
                <a:spcPts val="1800"/>
              </a:spcAft>
              <a:buFont typeface="Arial" charset="0"/>
              <a:buNone/>
            </a:pPr>
            <a:r>
              <a:rPr lang="en-CA" altLang="en-US" sz="3200" dirty="0">
                <a:latin typeface="Arial" charset="0"/>
                <a:cs typeface="Arial" charset="0"/>
              </a:rPr>
              <a:t>Other (including multipurpose programs)</a:t>
            </a:r>
          </a:p>
        </p:txBody>
      </p:sp>
      <p:sp>
        <p:nvSpPr>
          <p:cNvPr id="2560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9FF64CB-6824-40F6-A173-AD003BD3E157}" type="slidenum">
              <a:rPr lang="fr-FR" altLang="fr-FR" sz="1400">
                <a:solidFill>
                  <a:srgbClr val="0033CC"/>
                </a:solidFill>
                <a:latin typeface="Arial" charset="0"/>
              </a:rPr>
              <a:pPr/>
              <a:t>23</a:t>
            </a:fld>
            <a:endParaRPr lang="fr-FR" altLang="fr-FR" sz="1400">
              <a:solidFill>
                <a:srgbClr val="0033CC"/>
              </a:solidFill>
              <a:latin typeface="Arial" charset="0"/>
            </a:endParaRPr>
          </a:p>
        </p:txBody>
      </p:sp>
      <p:pic>
        <p:nvPicPr>
          <p:cNvPr id="25610" name="Picture 10" descr="Picture of a magnifying glass" title="Picture of a magnifying g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97" y="1316188"/>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12" descr="Picture of a flatbed scanner" title="Picture of a flatbed sc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466" y="2348879"/>
            <a:ext cx="4667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14" descr="Picture of a mouth speaking on a computer screen" title="Picture of a mouth speaking on a computer sc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917" y="3645024"/>
            <a:ext cx="4762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16" descr="Picture of text on a computer screen" title="Picture of text on a computer sc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221" y="4581128"/>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Picture 18" descr="Question mark in blue" title="Question mark in bl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696" y="5517232"/>
            <a:ext cx="4762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489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CA" altLang="en-US" dirty="0">
                <a:latin typeface="Arial" charset="0"/>
                <a:cs typeface="Arial" charset="0"/>
              </a:rPr>
              <a:t>Product Entries Include (1)</a:t>
            </a:r>
          </a:p>
        </p:txBody>
      </p:sp>
      <p:sp>
        <p:nvSpPr>
          <p:cNvPr id="26627" name="Content Placeholder 2"/>
          <p:cNvSpPr>
            <a:spLocks noGrp="1"/>
          </p:cNvSpPr>
          <p:nvPr>
            <p:ph sz="quarter" idx="1"/>
          </p:nvPr>
        </p:nvSpPr>
        <p:spPr>
          <a:xfrm>
            <a:off x="457200" y="1268413"/>
            <a:ext cx="8362950" cy="4968875"/>
          </a:xfrm>
        </p:spPr>
        <p:txBody>
          <a:bodyPr/>
          <a:lstStyle/>
          <a:p>
            <a:pPr>
              <a:spcBef>
                <a:spcPts val="1800"/>
              </a:spcBef>
              <a:spcAft>
                <a:spcPts val="1800"/>
              </a:spcAft>
            </a:pPr>
            <a:r>
              <a:rPr lang="en-CA" altLang="en-US" sz="3200" dirty="0">
                <a:latin typeface="Arial" charset="0"/>
                <a:cs typeface="Arial" charset="0"/>
              </a:rPr>
              <a:t>Developer name</a:t>
            </a:r>
          </a:p>
          <a:p>
            <a:pPr>
              <a:spcBef>
                <a:spcPts val="1800"/>
              </a:spcBef>
              <a:spcAft>
                <a:spcPts val="1800"/>
              </a:spcAft>
            </a:pPr>
            <a:r>
              <a:rPr lang="en-CA" altLang="en-US" sz="3200" dirty="0">
                <a:latin typeface="Arial" charset="0"/>
                <a:cs typeface="Arial" charset="0"/>
              </a:rPr>
              <a:t>Type (free, free trial, limited trial, </a:t>
            </a:r>
            <a:r>
              <a:rPr lang="en-CA" altLang="en-US" sz="3200" dirty="0" err="1">
                <a:latin typeface="Arial" charset="0"/>
                <a:cs typeface="Arial" charset="0"/>
              </a:rPr>
              <a:t>payware</a:t>
            </a:r>
            <a:r>
              <a:rPr lang="en-CA" altLang="en-US" sz="3200" dirty="0">
                <a:latin typeface="Arial" charset="0"/>
                <a:cs typeface="Arial" charset="0"/>
              </a:rPr>
              <a:t>)</a:t>
            </a:r>
          </a:p>
          <a:p>
            <a:pPr>
              <a:spcBef>
                <a:spcPts val="1800"/>
              </a:spcBef>
              <a:spcAft>
                <a:spcPts val="1800"/>
              </a:spcAft>
            </a:pPr>
            <a:r>
              <a:rPr lang="en-CA" altLang="en-US" sz="3200" dirty="0">
                <a:latin typeface="Arial" charset="0"/>
                <a:cs typeface="Arial" charset="0"/>
              </a:rPr>
              <a:t>Price</a:t>
            </a:r>
          </a:p>
          <a:p>
            <a:pPr>
              <a:spcBef>
                <a:spcPts val="1800"/>
              </a:spcBef>
              <a:spcAft>
                <a:spcPts val="1800"/>
              </a:spcAft>
            </a:pPr>
            <a:r>
              <a:rPr lang="en-CA" altLang="en-US" sz="3200" dirty="0">
                <a:latin typeface="Arial" charset="0"/>
                <a:cs typeface="Arial" charset="0"/>
              </a:rPr>
              <a:t>Websites to find and download the product</a:t>
            </a:r>
          </a:p>
          <a:p>
            <a:pPr>
              <a:spcBef>
                <a:spcPts val="1800"/>
              </a:spcBef>
              <a:spcAft>
                <a:spcPts val="1800"/>
              </a:spcAft>
            </a:pPr>
            <a:r>
              <a:rPr lang="en-CA" altLang="en-US" sz="3200" dirty="0">
                <a:latin typeface="Arial" charset="0"/>
                <a:cs typeface="Arial" charset="0"/>
              </a:rPr>
              <a:t>Languages the product works in </a:t>
            </a:r>
          </a:p>
        </p:txBody>
      </p:sp>
      <p:sp>
        <p:nvSpPr>
          <p:cNvPr id="2662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BE65C4C-F4D6-410C-B3AB-7CD15B24924E}" type="slidenum">
              <a:rPr lang="fr-FR" altLang="fr-FR" sz="1400">
                <a:solidFill>
                  <a:srgbClr val="0033CC"/>
                </a:solidFill>
                <a:latin typeface="Arial" charset="0"/>
              </a:rPr>
              <a:pPr/>
              <a:t>24</a:t>
            </a:fld>
            <a:endParaRPr lang="fr-FR" altLang="fr-FR" sz="1400">
              <a:solidFill>
                <a:srgbClr val="0033CC"/>
              </a:solidFill>
              <a:latin typeface="Arial"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CA" altLang="en-US" dirty="0">
                <a:latin typeface="Arial" charset="0"/>
                <a:cs typeface="Arial" charset="0"/>
              </a:rPr>
              <a:t>Product Entries Include (2)</a:t>
            </a:r>
          </a:p>
        </p:txBody>
      </p:sp>
      <p:sp>
        <p:nvSpPr>
          <p:cNvPr id="26627" name="Content Placeholder 2"/>
          <p:cNvSpPr>
            <a:spLocks noGrp="1"/>
          </p:cNvSpPr>
          <p:nvPr>
            <p:ph sz="quarter" idx="1"/>
          </p:nvPr>
        </p:nvSpPr>
        <p:spPr>
          <a:xfrm>
            <a:off x="457200" y="1268413"/>
            <a:ext cx="8362950" cy="4968875"/>
          </a:xfrm>
        </p:spPr>
        <p:txBody>
          <a:bodyPr/>
          <a:lstStyle/>
          <a:p>
            <a:pPr>
              <a:spcBef>
                <a:spcPts val="1800"/>
              </a:spcBef>
              <a:spcAft>
                <a:spcPts val="1800"/>
              </a:spcAft>
            </a:pPr>
            <a:r>
              <a:rPr lang="en-CA" altLang="en-US" sz="3200" dirty="0">
                <a:latin typeface="Arial" charset="0"/>
                <a:cs typeface="Arial" charset="0"/>
              </a:rPr>
              <a:t>System requirements </a:t>
            </a:r>
          </a:p>
          <a:p>
            <a:pPr>
              <a:spcBef>
                <a:spcPts val="1800"/>
              </a:spcBef>
              <a:spcAft>
                <a:spcPts val="1800"/>
              </a:spcAft>
            </a:pPr>
            <a:r>
              <a:rPr lang="en-CA" altLang="en-US" sz="3200" dirty="0">
                <a:latin typeface="Arial" charset="0"/>
                <a:cs typeface="Arial" charset="0"/>
              </a:rPr>
              <a:t>Detailed description of the product’s features written by a team member</a:t>
            </a:r>
          </a:p>
          <a:p>
            <a:pPr>
              <a:spcBef>
                <a:spcPts val="1800"/>
              </a:spcBef>
              <a:spcAft>
                <a:spcPts val="1800"/>
              </a:spcAft>
            </a:pPr>
            <a:r>
              <a:rPr lang="en-CA" altLang="en-US" sz="3200" dirty="0">
                <a:latin typeface="Arial" charset="0"/>
                <a:cs typeface="Arial" charset="0"/>
              </a:rPr>
              <a:t>Last time the entry was updated by a team member </a:t>
            </a:r>
          </a:p>
        </p:txBody>
      </p:sp>
      <p:sp>
        <p:nvSpPr>
          <p:cNvPr id="2662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BE65C4C-F4D6-410C-B3AB-7CD15B24924E}" type="slidenum">
              <a:rPr lang="fr-FR" altLang="fr-FR" sz="1400">
                <a:solidFill>
                  <a:srgbClr val="0033CC"/>
                </a:solidFill>
                <a:latin typeface="Arial" charset="0"/>
              </a:rPr>
              <a:pPr/>
              <a:t>25</a:t>
            </a:fld>
            <a:endParaRPr lang="fr-FR" altLang="fr-FR" sz="1400">
              <a:solidFill>
                <a:srgbClr val="0033CC"/>
              </a:solidFill>
              <a:latin typeface="Arial" charset="0"/>
            </a:endParaRPr>
          </a:p>
        </p:txBody>
      </p:sp>
    </p:spTree>
    <p:extLst>
      <p:ext uri="{BB962C8B-B14F-4D97-AF65-F5344CB8AC3E}">
        <p14:creationId xmlns:p14="http://schemas.microsoft.com/office/powerpoint/2010/main" val="628767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CA" altLang="en-US" sz="3800" dirty="0">
                <a:latin typeface="Arial" charset="0"/>
                <a:cs typeface="Arial" charset="0"/>
              </a:rPr>
              <a:t>Finding a Product on the Database</a:t>
            </a:r>
          </a:p>
        </p:txBody>
      </p:sp>
      <p:sp>
        <p:nvSpPr>
          <p:cNvPr id="27651" name="Content Placeholder 2" descr="3 tiles that include letters A, B, and C&#10;Copyright is https://pixabay.com/en/abc-alphabet-letters-tiles-42518/" title="3 tiles that include letters A, B, and C"/>
          <p:cNvSpPr>
            <a:spLocks noGrp="1"/>
          </p:cNvSpPr>
          <p:nvPr>
            <p:ph sz="quarter" idx="1"/>
          </p:nvPr>
        </p:nvSpPr>
        <p:spPr>
          <a:xfrm>
            <a:off x="457200" y="1340767"/>
            <a:ext cx="8229600" cy="4815557"/>
          </a:xfrm>
        </p:spPr>
        <p:txBody>
          <a:bodyPr/>
          <a:lstStyle/>
          <a:p>
            <a:pPr>
              <a:spcBef>
                <a:spcPts val="1800"/>
              </a:spcBef>
              <a:spcAft>
                <a:spcPts val="1800"/>
              </a:spcAft>
            </a:pPr>
            <a:r>
              <a:rPr lang="en-CA" altLang="en-US" dirty="0">
                <a:latin typeface="Arial" charset="0"/>
                <a:cs typeface="Arial" charset="0"/>
              </a:rPr>
              <a:t>Database entries are organized:</a:t>
            </a:r>
          </a:p>
          <a:p>
            <a:pPr lvl="2">
              <a:spcBef>
                <a:spcPts val="1800"/>
              </a:spcBef>
              <a:spcAft>
                <a:spcPts val="1800"/>
              </a:spcAft>
            </a:pPr>
            <a:r>
              <a:rPr lang="en-CA" altLang="en-US" sz="3200" dirty="0">
                <a:latin typeface="Arial" charset="0"/>
                <a:cs typeface="Arial" charset="0"/>
              </a:rPr>
              <a:t>Alphabetically</a:t>
            </a:r>
          </a:p>
          <a:p>
            <a:pPr lvl="2">
              <a:spcBef>
                <a:spcPts val="1800"/>
              </a:spcBef>
              <a:spcAft>
                <a:spcPts val="1800"/>
              </a:spcAft>
            </a:pPr>
            <a:r>
              <a:rPr lang="en-CA" altLang="en-US" sz="3200" dirty="0">
                <a:latin typeface="Arial" charset="0"/>
                <a:cs typeface="Arial" charset="0"/>
              </a:rPr>
              <a:t>By function rather than disability</a:t>
            </a:r>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56BCD20B-BC4C-4440-BF42-20018BC61B83}" type="slidenum">
              <a:rPr lang="fr-FR" altLang="fr-FR" sz="1400">
                <a:solidFill>
                  <a:srgbClr val="0033CC"/>
                </a:solidFill>
                <a:latin typeface="Arial" charset="0"/>
              </a:rPr>
              <a:pPr/>
              <a:t>26</a:t>
            </a:fld>
            <a:endParaRPr lang="fr-FR" altLang="fr-FR" sz="1400">
              <a:solidFill>
                <a:srgbClr val="0033CC"/>
              </a:solidFill>
              <a:latin typeface="Arial" charset="0"/>
            </a:endParaRPr>
          </a:p>
        </p:txBody>
      </p:sp>
      <p:pic>
        <p:nvPicPr>
          <p:cNvPr id="27654" name="Picture 6" descr="3 tiles that include letters A, B, and C&#10;Copyright is https://pixabay.com/en/abc-alphabet-letters-tiles-42518/" title="3 tiles that include letters A, B, and 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204864"/>
            <a:ext cx="1782314" cy="891157"/>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Gears in different colours to represent the idea of &quot;function&quot; of technology&#10;&#10;Copyright is https://pixabay.com/en/gears-function-together-interaction-820977/" title="Gears in different colour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8024" y="4167086"/>
            <a:ext cx="2178976" cy="15389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descr="Screenshot of the database entry for the Windows software &quot;Blio&quot;&#10;" title="Screenshot of the database entry for the Windows software &quot;Blio&quot;"/>
          <p:cNvSpPr>
            <a:spLocks noGrp="1"/>
          </p:cNvSpPr>
          <p:nvPr>
            <p:ph type="title"/>
          </p:nvPr>
        </p:nvSpPr>
        <p:spPr>
          <a:xfrm>
            <a:off x="468313" y="260350"/>
            <a:ext cx="8229600" cy="684213"/>
          </a:xfrm>
        </p:spPr>
        <p:txBody>
          <a:bodyPr/>
          <a:lstStyle/>
          <a:p>
            <a:r>
              <a:rPr lang="en-CA" altLang="en-US" dirty="0">
                <a:latin typeface="Arial" charset="0"/>
                <a:cs typeface="Arial" charset="0"/>
              </a:rPr>
              <a:t>Example of a Product Entry </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E52A3661-A170-447C-8C28-F6646EDEDD95}" type="slidenum">
              <a:rPr lang="fr-FR" altLang="fr-FR" sz="1400">
                <a:solidFill>
                  <a:srgbClr val="0033CC"/>
                </a:solidFill>
                <a:latin typeface="Arial" charset="0"/>
              </a:rPr>
              <a:pPr/>
              <a:t>27</a:t>
            </a:fld>
            <a:endParaRPr lang="fr-FR" altLang="fr-FR" sz="1400">
              <a:solidFill>
                <a:srgbClr val="0033CC"/>
              </a:solidFill>
              <a:latin typeface="Arial" charset="0"/>
            </a:endParaRPr>
          </a:p>
        </p:txBody>
      </p:sp>
      <p:pic>
        <p:nvPicPr>
          <p:cNvPr id="28680" name="Picture 8" descr="Screenshot of the database entry for the Windows software &quot;Blio&quot;. The URL for the database entry for Blio is http://www.adaptech.org/en/downloads/fandi/products/1086  &#10;&#10;Screenshot includes:&#10;Blio&#10;Developer:BTOL&#10;Category:Other&#10;Type:Free&#10;Website:http://www.blio.com/Price:Free&#10;Download URL:https://www.blio.com/web1/screens/products/ebooks/informational.jsp&#10;Size (MB):70.5&#10;Interface Language(s):English, French, Chinese (Simplified), Chinese (Traditional), Danish, Dutch, German, Italian, Japanese, Korean, Norwegian, Portuguese, Russian, Spanish, Swedish&#10;Usable In Language(s):English, French, Chinese (Simplified), Chinese (Traditional), Danish, Dutch, German, Italian, Japanese, Korean, Norwegian, Portuguese, Russian, Spanish, Swedish&#10;System Requirements:Windows&#10;Last Updated:2016-07-04&#10;Description:&#10;Blio is a free eBook reader. It allows the user to change the size of pages, to zoom in and out, to take notes, to highlight text, and more. Blio can also read eBooks aloud using a built-in text-to-speech synthesizer and it can use any voice that is installed on the computer. The speed of the voice can be adjusted to fit the user’s preference." title="Screenshot of the database entry for the Windows software &quot;Blio&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7204"/>
            <a:ext cx="7848872" cy="5152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68313" y="260350"/>
            <a:ext cx="8229600" cy="684213"/>
          </a:xfrm>
        </p:spPr>
        <p:txBody>
          <a:bodyPr/>
          <a:lstStyle/>
          <a:p>
            <a:r>
              <a:rPr lang="en-CA" altLang="en-US" dirty="0">
                <a:latin typeface="Arial" charset="0"/>
                <a:cs typeface="Arial" charset="0"/>
              </a:rPr>
              <a:t>Finding New Technologies</a:t>
            </a:r>
          </a:p>
        </p:txBody>
      </p:sp>
      <p:sp>
        <p:nvSpPr>
          <p:cNvPr id="29699" name="Content Placeholder 2"/>
          <p:cNvSpPr>
            <a:spLocks noGrp="1"/>
          </p:cNvSpPr>
          <p:nvPr>
            <p:ph sz="quarter" idx="1"/>
          </p:nvPr>
        </p:nvSpPr>
        <p:spPr>
          <a:xfrm>
            <a:off x="457200" y="1268413"/>
            <a:ext cx="8229600" cy="4887912"/>
          </a:xfrm>
        </p:spPr>
        <p:txBody>
          <a:bodyPr/>
          <a:lstStyle/>
          <a:p>
            <a:pPr>
              <a:spcBef>
                <a:spcPts val="1200"/>
              </a:spcBef>
              <a:spcAft>
                <a:spcPts val="1200"/>
              </a:spcAft>
            </a:pPr>
            <a:r>
              <a:rPr lang="en-CA" altLang="en-US">
                <a:latin typeface="Arial" charset="0"/>
                <a:cs typeface="Arial" charset="0"/>
              </a:rPr>
              <a:t>Suggestions from users</a:t>
            </a:r>
          </a:p>
          <a:p>
            <a:pPr>
              <a:spcBef>
                <a:spcPts val="1200"/>
              </a:spcBef>
              <a:spcAft>
                <a:spcPts val="1200"/>
              </a:spcAft>
            </a:pPr>
            <a:r>
              <a:rPr lang="en-CA" altLang="en-US">
                <a:latin typeface="Arial" charset="0"/>
                <a:cs typeface="Arial" charset="0"/>
              </a:rPr>
              <a:t>Conference presentations</a:t>
            </a:r>
          </a:p>
          <a:p>
            <a:pPr>
              <a:spcBef>
                <a:spcPts val="1200"/>
              </a:spcBef>
              <a:spcAft>
                <a:spcPts val="1200"/>
              </a:spcAft>
            </a:pPr>
            <a:r>
              <a:rPr lang="en-CA" altLang="en-US">
                <a:latin typeface="Arial" charset="0"/>
                <a:cs typeface="Arial" charset="0"/>
              </a:rPr>
              <a:t>Word of mouth</a:t>
            </a:r>
          </a:p>
          <a:p>
            <a:pPr>
              <a:spcBef>
                <a:spcPts val="1200"/>
              </a:spcBef>
              <a:spcAft>
                <a:spcPts val="1200"/>
              </a:spcAft>
            </a:pPr>
            <a:r>
              <a:rPr lang="en-CA" altLang="en-US">
                <a:latin typeface="Arial" charset="0"/>
                <a:cs typeface="Arial" charset="0"/>
              </a:rPr>
              <a:t>Vendor / developer advertisement</a:t>
            </a:r>
          </a:p>
          <a:p>
            <a:pPr>
              <a:spcBef>
                <a:spcPts val="1200"/>
              </a:spcBef>
              <a:spcAft>
                <a:spcPts val="1200"/>
              </a:spcAft>
            </a:pPr>
            <a:r>
              <a:rPr lang="en-CA" altLang="en-US">
                <a:latin typeface="Arial" charset="0"/>
                <a:cs typeface="Arial" charset="0"/>
              </a:rPr>
              <a:t>Websites </a:t>
            </a:r>
          </a:p>
          <a:p>
            <a:pPr>
              <a:spcBef>
                <a:spcPts val="1200"/>
              </a:spcBef>
              <a:spcAft>
                <a:spcPts val="1200"/>
              </a:spcAft>
            </a:pPr>
            <a:r>
              <a:rPr lang="en-CA" altLang="en-US">
                <a:latin typeface="Arial" charset="0"/>
                <a:cs typeface="Arial" charset="0"/>
              </a:rPr>
              <a:t>Online “stores” </a:t>
            </a:r>
          </a:p>
        </p:txBody>
      </p:sp>
      <p:sp>
        <p:nvSpPr>
          <p:cNvPr id="2970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2C26786F-4571-4999-8BD3-4EFC18D02CBD}" type="slidenum">
              <a:rPr lang="fr-FR" altLang="fr-FR" sz="1400">
                <a:solidFill>
                  <a:srgbClr val="0033CC"/>
                </a:solidFill>
                <a:latin typeface="Arial" charset="0"/>
              </a:rPr>
              <a:pPr/>
              <a:t>28</a:t>
            </a:fld>
            <a:endParaRPr lang="fr-FR" altLang="fr-FR" sz="1400">
              <a:solidFill>
                <a:srgbClr val="0033CC"/>
              </a:solidFill>
              <a:latin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95536" y="260648"/>
            <a:ext cx="8229600" cy="684213"/>
          </a:xfrm>
        </p:spPr>
        <p:txBody>
          <a:bodyPr/>
          <a:lstStyle/>
          <a:p>
            <a:r>
              <a:rPr lang="en-CA" altLang="en-US" dirty="0">
                <a:latin typeface="Arial" charset="0"/>
                <a:cs typeface="Arial" charset="0"/>
              </a:rPr>
              <a:t>Selection / Testing Process </a:t>
            </a:r>
          </a:p>
        </p:txBody>
      </p:sp>
      <p:sp>
        <p:nvSpPr>
          <p:cNvPr id="32771" name="Content Placeholder 2"/>
          <p:cNvSpPr>
            <a:spLocks noGrp="1"/>
          </p:cNvSpPr>
          <p:nvPr>
            <p:ph sz="quarter" idx="1"/>
          </p:nvPr>
        </p:nvSpPr>
        <p:spPr>
          <a:xfrm>
            <a:off x="457200" y="1268413"/>
            <a:ext cx="8229600" cy="4887912"/>
          </a:xfrm>
        </p:spPr>
        <p:txBody>
          <a:bodyPr/>
          <a:lstStyle/>
          <a:p>
            <a:pPr>
              <a:spcBef>
                <a:spcPts val="1200"/>
              </a:spcBef>
              <a:spcAft>
                <a:spcPts val="1200"/>
              </a:spcAft>
              <a:buFont typeface="Arial" panose="020B0604020202020204" pitchFamily="34" charset="0"/>
              <a:buChar char="•"/>
              <a:defRPr/>
            </a:pPr>
            <a:r>
              <a:rPr lang="en-CA" altLang="en-US" dirty="0"/>
              <a:t>Does it fit our criteria regarding cost?</a:t>
            </a:r>
          </a:p>
          <a:p>
            <a:pPr>
              <a:spcBef>
                <a:spcPts val="1200"/>
              </a:spcBef>
              <a:spcAft>
                <a:spcPts val="1200"/>
              </a:spcAft>
              <a:buFont typeface="Arial" panose="020B0604020202020204" pitchFamily="34" charset="0"/>
              <a:buChar char="•"/>
              <a:defRPr/>
            </a:pPr>
            <a:r>
              <a:rPr lang="en-CA" altLang="en-US" dirty="0"/>
              <a:t>Does it have a trial?</a:t>
            </a:r>
          </a:p>
          <a:p>
            <a:pPr>
              <a:spcBef>
                <a:spcPts val="1200"/>
              </a:spcBef>
              <a:spcAft>
                <a:spcPts val="1200"/>
              </a:spcAft>
              <a:buFont typeface="Arial" panose="020B0604020202020204" pitchFamily="34" charset="0"/>
              <a:buChar char="•"/>
              <a:defRPr/>
            </a:pPr>
            <a:r>
              <a:rPr lang="en-CA" altLang="en-US" dirty="0">
                <a:solidFill>
                  <a:schemeClr val="bg2">
                    <a:lumMod val="25000"/>
                  </a:schemeClr>
                </a:solidFill>
              </a:rPr>
              <a:t>Can it benefit post-secondary students?</a:t>
            </a:r>
          </a:p>
          <a:p>
            <a:pPr>
              <a:spcBef>
                <a:spcPts val="1200"/>
              </a:spcBef>
              <a:spcAft>
                <a:spcPts val="1200"/>
              </a:spcAft>
              <a:buFont typeface="Arial" panose="020B0604020202020204" pitchFamily="34" charset="0"/>
              <a:buChar char="•"/>
              <a:defRPr/>
            </a:pPr>
            <a:r>
              <a:rPr lang="en-CA" altLang="en-US" dirty="0">
                <a:latin typeface="Arial" charset="0"/>
                <a:cs typeface="Arial" charset="0"/>
              </a:rPr>
              <a:t>Do the features work?</a:t>
            </a:r>
          </a:p>
          <a:p>
            <a:pPr>
              <a:spcBef>
                <a:spcPts val="1200"/>
              </a:spcBef>
              <a:spcAft>
                <a:spcPts val="1200"/>
              </a:spcAft>
              <a:buFont typeface="Arial" panose="020B0604020202020204" pitchFamily="34" charset="0"/>
              <a:buChar char="•"/>
              <a:defRPr/>
            </a:pPr>
            <a:r>
              <a:rPr lang="en-US" altLang="en-US" dirty="0">
                <a:latin typeface="Arial" charset="0"/>
                <a:cs typeface="Arial" charset="0"/>
              </a:rPr>
              <a:t>How easy / difficult is it to use?</a:t>
            </a:r>
          </a:p>
          <a:p>
            <a:pPr>
              <a:spcBef>
                <a:spcPts val="1200"/>
              </a:spcBef>
              <a:spcAft>
                <a:spcPts val="1200"/>
              </a:spcAft>
              <a:buFont typeface="Arial" panose="020B0604020202020204" pitchFamily="34" charset="0"/>
              <a:buChar char="•"/>
              <a:defRPr/>
            </a:pPr>
            <a:endParaRPr lang="en-CA" altLang="en-US" dirty="0">
              <a:latin typeface="Arial" charset="0"/>
              <a:cs typeface="Arial" charset="0"/>
            </a:endParaRPr>
          </a:p>
          <a:p>
            <a:pPr marL="0" indent="0">
              <a:buFont typeface="Arial" panose="020B0604020202020204" pitchFamily="34" charset="0"/>
              <a:buNone/>
              <a:defRPr/>
            </a:pPr>
            <a:endParaRPr lang="en-CA" altLang="en-US" dirty="0"/>
          </a:p>
        </p:txBody>
      </p:sp>
      <p:sp>
        <p:nvSpPr>
          <p:cNvPr id="307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B5A90FE-266C-4579-BBF7-BE0D329DD1E1}" type="slidenum">
              <a:rPr lang="fr-FR" altLang="fr-FR" sz="1400">
                <a:solidFill>
                  <a:srgbClr val="0033CC"/>
                </a:solidFill>
                <a:latin typeface="Arial" charset="0"/>
              </a:rPr>
              <a:pPr/>
              <a:t>29</a:t>
            </a:fld>
            <a:endParaRPr lang="fr-FR" altLang="fr-FR" sz="1400">
              <a:solidFill>
                <a:srgbClr val="0033CC"/>
              </a:solidFill>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39750" y="260350"/>
            <a:ext cx="8229600" cy="684213"/>
          </a:xfrm>
        </p:spPr>
        <p:txBody>
          <a:bodyPr/>
          <a:lstStyle/>
          <a:p>
            <a:r>
              <a:rPr lang="en-US" altLang="en-US" sz="3800" dirty="0">
                <a:latin typeface="Arial" charset="0"/>
                <a:cs typeface="Arial" charset="0"/>
              </a:rPr>
              <a:t>Presenters (1)</a:t>
            </a:r>
          </a:p>
        </p:txBody>
      </p:sp>
      <p:sp>
        <p:nvSpPr>
          <p:cNvPr id="3" name="Content Placeholder 2"/>
          <p:cNvSpPr>
            <a:spLocks noGrp="1"/>
          </p:cNvSpPr>
          <p:nvPr>
            <p:ph sz="quarter" idx="1"/>
          </p:nvPr>
        </p:nvSpPr>
        <p:spPr>
          <a:xfrm>
            <a:off x="468313" y="1268413"/>
            <a:ext cx="8207375" cy="4887912"/>
          </a:xfrm>
        </p:spPr>
        <p:txBody>
          <a:bodyPr/>
          <a:lstStyle/>
          <a:p>
            <a:pPr>
              <a:defRPr/>
            </a:pPr>
            <a:r>
              <a:rPr lang="en-US" dirty="0">
                <a:solidFill>
                  <a:srgbClr val="002060"/>
                </a:solidFill>
              </a:rPr>
              <a:t>Jillian Budd</a:t>
            </a:r>
          </a:p>
          <a:p>
            <a:pPr marL="0" indent="0">
              <a:buFont typeface="Arial" charset="0"/>
              <a:buNone/>
              <a:defRPr/>
            </a:pPr>
            <a:r>
              <a:rPr lang="en-US" dirty="0">
                <a:solidFill>
                  <a:srgbClr val="002060"/>
                </a:solidFill>
              </a:rPr>
              <a:t>	– Adaptech Research Network</a:t>
            </a:r>
          </a:p>
          <a:p>
            <a:pPr marL="0" indent="0">
              <a:buFont typeface="Arial" charset="0"/>
              <a:buNone/>
              <a:defRPr/>
            </a:pPr>
            <a:r>
              <a:rPr lang="en-US" dirty="0">
                <a:solidFill>
                  <a:srgbClr val="002060"/>
                </a:solidFill>
              </a:rPr>
              <a:t>	– McGill University</a:t>
            </a:r>
          </a:p>
          <a:p>
            <a:pPr marL="0" indent="0" algn="just">
              <a:buFont typeface="Arial" charset="0"/>
              <a:buNone/>
              <a:defRPr/>
            </a:pPr>
            <a:r>
              <a:rPr lang="en-US" sz="2400" dirty="0"/>
              <a:t>	</a:t>
            </a:r>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en-US" dirty="0"/>
          </a:p>
          <a:p>
            <a:pPr marL="0" indent="0">
              <a:buFont typeface="Arial" charset="0"/>
              <a:buNone/>
              <a:defRPr/>
            </a:pPr>
            <a:endParaRPr lang="en-US" dirty="0"/>
          </a:p>
          <a:p>
            <a:pPr marL="0" indent="0">
              <a:buFont typeface="Arial" charset="0"/>
              <a:buNone/>
              <a:defRPr/>
            </a:pPr>
            <a:endParaRPr lang="en-US" dirty="0"/>
          </a:p>
        </p:txBody>
      </p:sp>
      <p:sp>
        <p:nvSpPr>
          <p:cNvPr id="614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1E5C83CB-7430-457C-AC2D-D713D45E1F21}" type="slidenum">
              <a:rPr lang="fr-FR" altLang="fr-FR" sz="1400">
                <a:solidFill>
                  <a:srgbClr val="0033CC"/>
                </a:solidFill>
                <a:latin typeface="Arial" charset="0"/>
              </a:rPr>
              <a:pPr/>
              <a:t>3</a:t>
            </a:fld>
            <a:endParaRPr lang="fr-FR" altLang="fr-FR" sz="1400">
              <a:solidFill>
                <a:srgbClr val="0033CC"/>
              </a:solidFill>
              <a:latin typeface="Arial" charset="0"/>
            </a:endParaRPr>
          </a:p>
        </p:txBody>
      </p:sp>
      <p:sp>
        <p:nvSpPr>
          <p:cNvPr id="6149" name="TextBox 6"/>
          <p:cNvSpPr txBox="1">
            <a:spLocks noChangeArrowheads="1"/>
          </p:cNvSpPr>
          <p:nvPr/>
        </p:nvSpPr>
        <p:spPr bwMode="auto">
          <a:xfrm>
            <a:off x="1308471" y="5674783"/>
            <a:ext cx="6261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r>
              <a:rPr lang="fr-CA" altLang="en-US" sz="3600" dirty="0" err="1">
                <a:solidFill>
                  <a:srgbClr val="002060"/>
                </a:solidFill>
                <a:latin typeface="Arial" charset="0"/>
              </a:rPr>
              <a:t>jbudd@dawsoncollege.qc.ca</a:t>
            </a:r>
            <a:endParaRPr lang="en-US" altLang="en-US" sz="3600" dirty="0">
              <a:solidFill>
                <a:srgbClr val="002060"/>
              </a:solidFill>
              <a:latin typeface="Arial" charset="0"/>
            </a:endParaRPr>
          </a:p>
        </p:txBody>
      </p:sp>
      <p:pic>
        <p:nvPicPr>
          <p:cNvPr id="6150" name="Picture 7" descr="Image of Dawson College. Concrete sign that says Dawson. Sign is in a field overlooking the side of the building that is closest to Wood Avenue. &#10;Copyright is http://dc37.dawsoncollege.qc.ca/compsci/mburgess/images/DawsonSign[2].jpg" title="Image of Dawson Colle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7338" y="3341689"/>
            <a:ext cx="3112814" cy="233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67544" y="260648"/>
            <a:ext cx="8229600" cy="684213"/>
          </a:xfrm>
        </p:spPr>
        <p:txBody>
          <a:bodyPr/>
          <a:lstStyle/>
          <a:p>
            <a:r>
              <a:rPr lang="en-CA" altLang="en-US" dirty="0">
                <a:latin typeface="Arial" charset="0"/>
                <a:cs typeface="Arial" charset="0"/>
              </a:rPr>
              <a:t>Keeping </a:t>
            </a:r>
            <a:r>
              <a:rPr lang="en-CA" altLang="en-US" dirty="0" err="1">
                <a:latin typeface="Arial" charset="0"/>
                <a:cs typeface="Arial" charset="0"/>
              </a:rPr>
              <a:t>FANDI</a:t>
            </a:r>
            <a:r>
              <a:rPr lang="en-CA" altLang="en-US" dirty="0">
                <a:latin typeface="Arial" charset="0"/>
                <a:cs typeface="Arial" charset="0"/>
              </a:rPr>
              <a:t> Afloat </a:t>
            </a:r>
          </a:p>
        </p:txBody>
      </p:sp>
      <p:sp>
        <p:nvSpPr>
          <p:cNvPr id="3" name="Content Placeholder 2"/>
          <p:cNvSpPr>
            <a:spLocks noGrp="1"/>
          </p:cNvSpPr>
          <p:nvPr>
            <p:ph sz="quarter" idx="1"/>
          </p:nvPr>
        </p:nvSpPr>
        <p:spPr>
          <a:xfrm>
            <a:off x="457200" y="1340768"/>
            <a:ext cx="8229600" cy="4815556"/>
          </a:xfrm>
        </p:spPr>
        <p:txBody>
          <a:bodyPr/>
          <a:lstStyle/>
          <a:p>
            <a:pPr>
              <a:spcBef>
                <a:spcPts val="1200"/>
              </a:spcBef>
              <a:spcAft>
                <a:spcPts val="1200"/>
              </a:spcAft>
              <a:buFont typeface="Arial" panose="020B0604020202020204" pitchFamily="34" charset="0"/>
              <a:buChar char="•"/>
              <a:defRPr/>
            </a:pPr>
            <a:r>
              <a:rPr lang="en-CA" dirty="0"/>
              <a:t>Summer students</a:t>
            </a:r>
          </a:p>
          <a:p>
            <a:pPr>
              <a:spcBef>
                <a:spcPts val="1200"/>
              </a:spcBef>
              <a:spcAft>
                <a:spcPts val="1200"/>
              </a:spcAft>
              <a:buFont typeface="Arial" panose="020B0604020202020204" pitchFamily="34" charset="0"/>
              <a:buChar char="•"/>
              <a:defRPr/>
            </a:pPr>
            <a:r>
              <a:rPr lang="en-CA" dirty="0"/>
              <a:t>Volunteers</a:t>
            </a:r>
          </a:p>
          <a:p>
            <a:pPr>
              <a:spcBef>
                <a:spcPts val="1200"/>
              </a:spcBef>
              <a:spcAft>
                <a:spcPts val="1200"/>
              </a:spcAft>
              <a:buFont typeface="Arial" panose="020B0604020202020204" pitchFamily="34" charset="0"/>
              <a:buChar char="•"/>
              <a:defRPr/>
            </a:pPr>
            <a:r>
              <a:rPr lang="en-CA" dirty="0"/>
              <a:t>Funding</a:t>
            </a:r>
          </a:p>
          <a:p>
            <a:pPr>
              <a:spcBef>
                <a:spcPts val="1200"/>
              </a:spcBef>
              <a:spcAft>
                <a:spcPts val="1200"/>
              </a:spcAft>
              <a:buFont typeface="Arial" panose="020B0604020202020204" pitchFamily="34" charset="0"/>
              <a:buChar char="•"/>
              <a:defRPr/>
            </a:pPr>
            <a:r>
              <a:rPr lang="en-US" dirty="0"/>
              <a:t>Inflation</a:t>
            </a:r>
          </a:p>
          <a:p>
            <a:pPr>
              <a:spcBef>
                <a:spcPts val="1200"/>
              </a:spcBef>
              <a:spcAft>
                <a:spcPts val="1200"/>
              </a:spcAft>
              <a:buFont typeface="Arial" panose="020B0604020202020204" pitchFamily="34" charset="0"/>
              <a:buChar char="•"/>
              <a:defRPr/>
            </a:pPr>
            <a:r>
              <a:rPr lang="en-US" dirty="0"/>
              <a:t>Bilingual</a:t>
            </a:r>
          </a:p>
          <a:p>
            <a:pPr marL="0" indent="0">
              <a:buFont typeface="Arial" panose="020B0604020202020204" pitchFamily="34" charset="0"/>
              <a:buNone/>
              <a:defRPr/>
            </a:pPr>
            <a:endParaRPr lang="en-CA" dirty="0"/>
          </a:p>
        </p:txBody>
      </p:sp>
      <p:sp>
        <p:nvSpPr>
          <p:cNvPr id="3174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5D1E337-0949-4F8D-885F-928C9DD5C3E2}" type="slidenum">
              <a:rPr lang="fr-FR" altLang="fr-FR" sz="1400">
                <a:solidFill>
                  <a:srgbClr val="0033CC"/>
                </a:solidFill>
                <a:latin typeface="Arial" charset="0"/>
              </a:rPr>
              <a:pPr/>
              <a:t>30</a:t>
            </a:fld>
            <a:endParaRPr lang="fr-FR" altLang="fr-FR" sz="1400">
              <a:solidFill>
                <a:srgbClr val="0033CC"/>
              </a:solidFill>
              <a:latin typeface="Arial" charset="0"/>
            </a:endParaRPr>
          </a:p>
        </p:txBody>
      </p:sp>
      <p:pic>
        <p:nvPicPr>
          <p:cNvPr id="31752" name="Picture 8" descr="Cartoon image of a raft on water&#10;image retrived from: http://www.keyword-suggestions.com/Y2FydG9vbiAgcmFmdA/&#10;Copyright is http://mydreamguesthouse.com/" title="Catroon image of a raft on wat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4005064"/>
            <a:ext cx="2354560" cy="20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sz="3600">
                <a:latin typeface="Arial" charset="0"/>
                <a:cs typeface="Arial" charset="0"/>
              </a:rPr>
              <a:t>Some Of Our Well-known Favorites</a:t>
            </a:r>
            <a:endParaRPr lang="en-CA" altLang="en-US" sz="3600">
              <a:latin typeface="Arial" charset="0"/>
              <a:cs typeface="Arial" charset="0"/>
            </a:endParaRPr>
          </a:p>
        </p:txBody>
      </p:sp>
      <p:sp>
        <p:nvSpPr>
          <p:cNvPr id="32771" name="Content Placeholder 2"/>
          <p:cNvSpPr>
            <a:spLocks noGrp="1"/>
          </p:cNvSpPr>
          <p:nvPr>
            <p:ph sz="quarter" idx="1"/>
          </p:nvPr>
        </p:nvSpPr>
        <p:spPr>
          <a:xfrm>
            <a:off x="457200" y="1268413"/>
            <a:ext cx="8229600" cy="4887912"/>
          </a:xfrm>
        </p:spPr>
        <p:txBody>
          <a:bodyPr/>
          <a:lstStyle/>
          <a:p>
            <a:pPr>
              <a:spcBef>
                <a:spcPts val="800"/>
              </a:spcBef>
              <a:spcAft>
                <a:spcPts val="0"/>
              </a:spcAft>
            </a:pPr>
            <a:r>
              <a:rPr lang="en-US" altLang="en-US" sz="3200" dirty="0">
                <a:latin typeface="Arial" charset="0"/>
                <a:cs typeface="Arial" charset="0"/>
              </a:rPr>
              <a:t>Notability </a:t>
            </a:r>
          </a:p>
          <a:p>
            <a:pPr>
              <a:spcBef>
                <a:spcPts val="800"/>
              </a:spcBef>
              <a:spcAft>
                <a:spcPts val="0"/>
              </a:spcAft>
            </a:pPr>
            <a:r>
              <a:rPr lang="en-US" altLang="en-US" sz="3200" dirty="0" err="1">
                <a:latin typeface="Arial" charset="0"/>
                <a:cs typeface="Arial" charset="0"/>
              </a:rPr>
              <a:t>SmartPen</a:t>
            </a:r>
            <a:endParaRPr lang="en-US" altLang="en-US" sz="3200" dirty="0">
              <a:latin typeface="Arial" charset="0"/>
              <a:cs typeface="Arial" charset="0"/>
            </a:endParaRPr>
          </a:p>
          <a:p>
            <a:pPr>
              <a:spcBef>
                <a:spcPts val="800"/>
              </a:spcBef>
              <a:spcAft>
                <a:spcPts val="0"/>
              </a:spcAft>
            </a:pPr>
            <a:r>
              <a:rPr lang="en-US" altLang="en-US" sz="3200" dirty="0">
                <a:latin typeface="Arial" charset="0"/>
                <a:cs typeface="Arial" charset="0"/>
              </a:rPr>
              <a:t>Inspiration</a:t>
            </a:r>
          </a:p>
          <a:p>
            <a:pPr>
              <a:spcBef>
                <a:spcPts val="800"/>
              </a:spcBef>
              <a:spcAft>
                <a:spcPts val="0"/>
              </a:spcAft>
            </a:pPr>
            <a:r>
              <a:rPr lang="en-US" altLang="en-US" sz="3200" dirty="0" err="1">
                <a:latin typeface="Arial" charset="0"/>
                <a:cs typeface="Arial" charset="0"/>
              </a:rPr>
              <a:t>Cmap</a:t>
            </a:r>
            <a:endParaRPr lang="en-US" altLang="en-US" sz="3200" dirty="0">
              <a:latin typeface="Arial" charset="0"/>
              <a:cs typeface="Arial" charset="0"/>
            </a:endParaRPr>
          </a:p>
          <a:p>
            <a:pPr>
              <a:spcBef>
                <a:spcPts val="800"/>
              </a:spcBef>
              <a:spcAft>
                <a:spcPts val="0"/>
              </a:spcAft>
            </a:pPr>
            <a:r>
              <a:rPr lang="en-US" altLang="en-US" sz="3200" dirty="0" err="1">
                <a:latin typeface="Arial" charset="0"/>
                <a:cs typeface="Arial" charset="0"/>
              </a:rPr>
              <a:t>ABBYY</a:t>
            </a:r>
            <a:r>
              <a:rPr lang="en-US" altLang="en-US" sz="3200" dirty="0">
                <a:latin typeface="Arial" charset="0"/>
                <a:cs typeface="Arial" charset="0"/>
              </a:rPr>
              <a:t> Transformer+ </a:t>
            </a:r>
          </a:p>
          <a:p>
            <a:pPr>
              <a:spcBef>
                <a:spcPts val="800"/>
              </a:spcBef>
              <a:spcAft>
                <a:spcPts val="0"/>
              </a:spcAft>
            </a:pPr>
            <a:r>
              <a:rPr lang="en-US" altLang="en-US" sz="3200" dirty="0" err="1">
                <a:latin typeface="Arial" charset="0"/>
                <a:cs typeface="Arial" charset="0"/>
              </a:rPr>
              <a:t>WordQ</a:t>
            </a:r>
            <a:endParaRPr lang="en-US" altLang="en-US" sz="3200" dirty="0">
              <a:latin typeface="Arial" charset="0"/>
              <a:cs typeface="Arial" charset="0"/>
            </a:endParaRPr>
          </a:p>
          <a:p>
            <a:pPr>
              <a:spcBef>
                <a:spcPts val="800"/>
              </a:spcBef>
              <a:spcAft>
                <a:spcPts val="0"/>
              </a:spcAft>
            </a:pPr>
            <a:r>
              <a:rPr lang="en-US" altLang="en-US" sz="3200" dirty="0" err="1">
                <a:latin typeface="Arial" charset="0"/>
                <a:cs typeface="Arial" charset="0"/>
              </a:rPr>
              <a:t>TextAloud</a:t>
            </a:r>
            <a:endParaRPr lang="en-US" altLang="en-US" sz="3200" dirty="0">
              <a:latin typeface="Arial" charset="0"/>
              <a:cs typeface="Arial" charset="0"/>
            </a:endParaRPr>
          </a:p>
          <a:p>
            <a:pPr>
              <a:spcBef>
                <a:spcPts val="800"/>
              </a:spcBef>
              <a:spcAft>
                <a:spcPts val="0"/>
              </a:spcAft>
            </a:pPr>
            <a:r>
              <a:rPr lang="en-US" altLang="en-US" sz="3200" dirty="0">
                <a:latin typeface="Arial" charset="0"/>
                <a:cs typeface="Arial" charset="0"/>
              </a:rPr>
              <a:t>Evernote</a:t>
            </a:r>
            <a:endParaRPr lang="en-CA" altLang="en-US" sz="2800" dirty="0">
              <a:latin typeface="Arial" charset="0"/>
              <a:cs typeface="Arial" charset="0"/>
            </a:endParaRPr>
          </a:p>
        </p:txBody>
      </p:sp>
      <p:sp>
        <p:nvSpPr>
          <p:cNvPr id="327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37BC9C9-BE2D-4D72-B80A-FB5E860E9B88}" type="slidenum">
              <a:rPr lang="fr-FR" altLang="fr-FR" sz="1400">
                <a:solidFill>
                  <a:srgbClr val="0033CC"/>
                </a:solidFill>
                <a:latin typeface="Arial" charset="0"/>
              </a:rPr>
              <a:pPr/>
              <a:t>31</a:t>
            </a:fld>
            <a:endParaRPr lang="fr-FR" altLang="fr-FR" sz="1400">
              <a:solidFill>
                <a:srgbClr val="0033CC"/>
              </a:solidFill>
              <a:latin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54013" y="188913"/>
            <a:ext cx="8435975" cy="684212"/>
          </a:xfrm>
        </p:spPr>
        <p:txBody>
          <a:bodyPr/>
          <a:lstStyle/>
          <a:p>
            <a:r>
              <a:rPr lang="en-US" altLang="en-US" sz="3600">
                <a:latin typeface="Arial" charset="0"/>
                <a:cs typeface="Arial" charset="0"/>
              </a:rPr>
              <a:t>Some of Our Lesser Known Favorites</a:t>
            </a:r>
            <a:endParaRPr lang="en-CA" altLang="en-US" sz="3600">
              <a:latin typeface="Arial" charset="0"/>
              <a:cs typeface="Arial" charset="0"/>
            </a:endParaRPr>
          </a:p>
        </p:txBody>
      </p:sp>
      <p:sp>
        <p:nvSpPr>
          <p:cNvPr id="33795" name="Content Placeholder 2"/>
          <p:cNvSpPr>
            <a:spLocks noGrp="1"/>
          </p:cNvSpPr>
          <p:nvPr>
            <p:ph sz="quarter" idx="1"/>
          </p:nvPr>
        </p:nvSpPr>
        <p:spPr>
          <a:xfrm>
            <a:off x="457200" y="1268413"/>
            <a:ext cx="8229600" cy="4887912"/>
          </a:xfrm>
        </p:spPr>
        <p:txBody>
          <a:bodyPr/>
          <a:lstStyle/>
          <a:p>
            <a:pPr>
              <a:spcBef>
                <a:spcPts val="800"/>
              </a:spcBef>
              <a:spcAft>
                <a:spcPts val="800"/>
              </a:spcAft>
            </a:pPr>
            <a:r>
              <a:rPr lang="en-US" altLang="en-US" sz="3200" dirty="0">
                <a:latin typeface="Arial" charset="0"/>
                <a:cs typeface="Arial" charset="0"/>
              </a:rPr>
              <a:t>Foxit </a:t>
            </a:r>
            <a:r>
              <a:rPr lang="en-US" altLang="en-US" sz="3200" dirty="0" err="1">
                <a:latin typeface="Arial" charset="0"/>
                <a:cs typeface="Arial" charset="0"/>
              </a:rPr>
              <a:t>PhantomPDF</a:t>
            </a:r>
            <a:endParaRPr lang="en-US" altLang="en-US" sz="3200" dirty="0">
              <a:latin typeface="Arial" charset="0"/>
              <a:cs typeface="Arial" charset="0"/>
            </a:endParaRPr>
          </a:p>
          <a:p>
            <a:pPr>
              <a:spcBef>
                <a:spcPts val="800"/>
              </a:spcBef>
              <a:spcAft>
                <a:spcPts val="800"/>
              </a:spcAft>
            </a:pPr>
            <a:r>
              <a:rPr lang="en-US" altLang="en-US" sz="3200" dirty="0">
                <a:latin typeface="Arial" charset="0"/>
                <a:cs typeface="Arial" charset="0"/>
              </a:rPr>
              <a:t>OneNote</a:t>
            </a:r>
          </a:p>
          <a:p>
            <a:pPr>
              <a:spcBef>
                <a:spcPts val="800"/>
              </a:spcBef>
              <a:spcAft>
                <a:spcPts val="800"/>
              </a:spcAft>
            </a:pPr>
            <a:r>
              <a:rPr lang="en-US" altLang="en-US" sz="3200" dirty="0" err="1">
                <a:latin typeface="Arial" charset="0"/>
                <a:cs typeface="Arial" charset="0"/>
              </a:rPr>
              <a:t>Balabolka</a:t>
            </a:r>
            <a:endParaRPr lang="en-US" altLang="en-US" sz="3200" dirty="0">
              <a:latin typeface="Arial" charset="0"/>
              <a:cs typeface="Arial" charset="0"/>
            </a:endParaRPr>
          </a:p>
          <a:p>
            <a:pPr>
              <a:spcBef>
                <a:spcPts val="800"/>
              </a:spcBef>
              <a:spcAft>
                <a:spcPts val="800"/>
              </a:spcAft>
            </a:pPr>
            <a:r>
              <a:rPr lang="en-US" altLang="en-US" sz="3200" dirty="0" err="1">
                <a:latin typeface="Arial" charset="0"/>
                <a:cs typeface="Arial" charset="0"/>
              </a:rPr>
              <a:t>Blio</a:t>
            </a:r>
            <a:endParaRPr lang="en-US" altLang="en-US" sz="3200" dirty="0">
              <a:latin typeface="Arial" charset="0"/>
              <a:cs typeface="Arial" charset="0"/>
            </a:endParaRPr>
          </a:p>
          <a:p>
            <a:pPr>
              <a:spcBef>
                <a:spcPts val="800"/>
              </a:spcBef>
              <a:spcAft>
                <a:spcPts val="800"/>
              </a:spcAft>
            </a:pPr>
            <a:r>
              <a:rPr lang="en-US" altLang="en-US" sz="3200" dirty="0">
                <a:latin typeface="Arial" charset="0"/>
                <a:cs typeface="Arial" charset="0"/>
              </a:rPr>
              <a:t>Cool Reader</a:t>
            </a:r>
          </a:p>
          <a:p>
            <a:pPr>
              <a:spcBef>
                <a:spcPts val="800"/>
              </a:spcBef>
              <a:spcAft>
                <a:spcPts val="800"/>
              </a:spcAft>
            </a:pPr>
            <a:r>
              <a:rPr lang="en-US" altLang="en-US" sz="3200" dirty="0" err="1">
                <a:latin typeface="Arial" charset="0"/>
                <a:cs typeface="Arial" charset="0"/>
              </a:rPr>
              <a:t>DrawExpress</a:t>
            </a:r>
            <a:endParaRPr lang="en-US" altLang="en-US" sz="3200" dirty="0">
              <a:latin typeface="Arial" charset="0"/>
              <a:cs typeface="Arial" charset="0"/>
            </a:endParaRPr>
          </a:p>
          <a:p>
            <a:pPr>
              <a:spcBef>
                <a:spcPts val="800"/>
              </a:spcBef>
              <a:spcAft>
                <a:spcPts val="800"/>
              </a:spcAft>
            </a:pPr>
            <a:r>
              <a:rPr lang="en-CA" altLang="en-US" sz="3200" dirty="0" err="1">
                <a:latin typeface="Arial" charset="0"/>
                <a:cs typeface="Arial" charset="0"/>
              </a:rPr>
              <a:t>Typ</a:t>
            </a:r>
            <a:r>
              <a:rPr lang="en-CA" altLang="en-US" sz="3200" dirty="0">
                <a:latin typeface="Arial" charset="0"/>
                <a:cs typeface="Arial" charset="0"/>
              </a:rPr>
              <a:t>-O</a:t>
            </a:r>
          </a:p>
        </p:txBody>
      </p:sp>
      <p:sp>
        <p:nvSpPr>
          <p:cNvPr id="337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18D08F14-7D1B-4F78-881E-7A9ABC55F6D5}" type="slidenum">
              <a:rPr lang="fr-FR" altLang="fr-FR" sz="1400">
                <a:solidFill>
                  <a:srgbClr val="0033CC"/>
                </a:solidFill>
                <a:latin typeface="Arial" charset="0"/>
              </a:rPr>
              <a:pPr/>
              <a:t>32</a:t>
            </a:fld>
            <a:endParaRPr lang="fr-FR" altLang="fr-FR" sz="1400">
              <a:solidFill>
                <a:srgbClr val="0033CC"/>
              </a:solidFill>
              <a:latin typeface="Arial"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67544" y="404664"/>
            <a:ext cx="8229600" cy="684213"/>
          </a:xfrm>
        </p:spPr>
        <p:txBody>
          <a:bodyPr/>
          <a:lstStyle/>
          <a:p>
            <a:r>
              <a:rPr lang="en-CA" altLang="en-US" sz="5400" dirty="0">
                <a:latin typeface="Arial" charset="0"/>
                <a:cs typeface="Arial" charset="0"/>
              </a:rPr>
              <a:t>Your Favorites</a:t>
            </a:r>
          </a:p>
        </p:txBody>
      </p:sp>
      <p:sp>
        <p:nvSpPr>
          <p:cNvPr id="41987" name="Content Placeholder 2"/>
          <p:cNvSpPr>
            <a:spLocks noGrp="1"/>
          </p:cNvSpPr>
          <p:nvPr>
            <p:ph sz="quarter" idx="1"/>
          </p:nvPr>
        </p:nvSpPr>
        <p:spPr>
          <a:xfrm>
            <a:off x="457200" y="2060848"/>
            <a:ext cx="8229600" cy="3812108"/>
          </a:xfrm>
        </p:spPr>
        <p:txBody>
          <a:bodyPr anchor="ctr"/>
          <a:lstStyle/>
          <a:p>
            <a:pPr marL="0" indent="0">
              <a:spcBef>
                <a:spcPts val="1200"/>
              </a:spcBef>
              <a:spcAft>
                <a:spcPts val="1200"/>
              </a:spcAft>
              <a:buFont typeface="Arial" panose="020B0604020202020204" pitchFamily="34" charset="0"/>
              <a:buNone/>
              <a:defRPr/>
            </a:pPr>
            <a:r>
              <a:rPr lang="en-CA" altLang="en-US" sz="4800" dirty="0"/>
              <a:t>What are some of your favorite free and/or inexpensive technologies? </a:t>
            </a:r>
          </a:p>
          <a:p>
            <a:pPr>
              <a:buFont typeface="Arial" panose="020B0604020202020204" pitchFamily="34" charset="0"/>
              <a:buChar char="•"/>
              <a:defRPr/>
            </a:pPr>
            <a:endParaRPr lang="en-CA" altLang="en-US" dirty="0"/>
          </a:p>
          <a:p>
            <a:pPr marL="0" indent="0">
              <a:buFont typeface="Arial" panose="020B0604020202020204" pitchFamily="34" charset="0"/>
              <a:buNone/>
              <a:defRPr/>
            </a:pPr>
            <a:endParaRPr lang="en-CA" altLang="en-US" dirty="0"/>
          </a:p>
        </p:txBody>
      </p:sp>
      <p:sp>
        <p:nvSpPr>
          <p:cNvPr id="348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6686E36-4DB0-4128-B227-A9C36606004B}" type="slidenum">
              <a:rPr lang="fr-FR" altLang="fr-FR" sz="1400">
                <a:solidFill>
                  <a:srgbClr val="0033CC"/>
                </a:solidFill>
                <a:latin typeface="Arial" charset="0"/>
              </a:rPr>
              <a:pPr/>
              <a:t>33</a:t>
            </a:fld>
            <a:endParaRPr lang="fr-FR" altLang="fr-FR" sz="1400">
              <a:solidFill>
                <a:srgbClr val="0033CC"/>
              </a:solidFill>
              <a:latin typeface="Arial" charset="0"/>
            </a:endParaRPr>
          </a:p>
        </p:txBody>
      </p:sp>
      <p:pic>
        <p:nvPicPr>
          <p:cNvPr id="5" name="Picture 3" descr="Smiley face who is gaiving a thumbs up. Copyright is https://openclipart.org/detail/28688/thumbs-up-smiley" title="Thumbs 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6296" y="4820403"/>
            <a:ext cx="1236677" cy="1243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528638" y="333375"/>
            <a:ext cx="8229600" cy="684213"/>
          </a:xfrm>
        </p:spPr>
        <p:txBody>
          <a:bodyPr/>
          <a:lstStyle/>
          <a:p>
            <a:r>
              <a:rPr lang="en-US" altLang="en-US" sz="4400">
                <a:latin typeface="Arial" charset="0"/>
                <a:cs typeface="Arial" charset="0"/>
              </a:rPr>
              <a:t>Questions?</a:t>
            </a:r>
          </a:p>
        </p:txBody>
      </p:sp>
      <p:sp>
        <p:nvSpPr>
          <p:cNvPr id="358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9356CCB7-C928-4DBF-9CB1-A551AAA24628}" type="slidenum">
              <a:rPr lang="fr-CA" altLang="en-US" sz="1400">
                <a:solidFill>
                  <a:srgbClr val="0033CC"/>
                </a:solidFill>
              </a:rPr>
              <a:pPr>
                <a:spcBef>
                  <a:spcPct val="0"/>
                </a:spcBef>
                <a:buClrTx/>
                <a:buSzTx/>
                <a:buFontTx/>
                <a:buNone/>
              </a:pPr>
              <a:t>34</a:t>
            </a:fld>
            <a:endParaRPr lang="fr-CA" altLang="en-US" sz="1400">
              <a:solidFill>
                <a:srgbClr val="0033CC"/>
              </a:solidFill>
            </a:endParaRPr>
          </a:p>
        </p:txBody>
      </p:sp>
      <p:pic>
        <p:nvPicPr>
          <p:cNvPr id="14340" name="Picture 2" descr="Picture of Q &amp; A" title="Picture"/>
          <p:cNvPicPr>
            <a:picLocks noChangeAspect="1" noChangeArrowheads="1"/>
          </p:cNvPicPr>
          <p:nvPr/>
        </p:nvPicPr>
        <p:blipFill>
          <a:blip r:embed="rId3"/>
          <a:srcRect/>
          <a:stretch>
            <a:fillRect/>
          </a:stretch>
        </p:blipFill>
        <p:spPr bwMode="auto">
          <a:xfrm>
            <a:off x="2339975" y="2636838"/>
            <a:ext cx="4605338"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395288" y="260350"/>
            <a:ext cx="8229600" cy="684213"/>
          </a:xfrm>
        </p:spPr>
        <p:txBody>
          <a:bodyPr/>
          <a:lstStyle/>
          <a:p>
            <a:r>
              <a:rPr lang="en-US" altLang="en-US">
                <a:latin typeface="Arial" charset="0"/>
                <a:cs typeface="Arial" charset="0"/>
              </a:rPr>
              <a:t>Contact Us </a:t>
            </a:r>
          </a:p>
        </p:txBody>
      </p:sp>
      <p:sp>
        <p:nvSpPr>
          <p:cNvPr id="3" name="Content Placeholder 2"/>
          <p:cNvSpPr>
            <a:spLocks noGrp="1"/>
          </p:cNvSpPr>
          <p:nvPr>
            <p:ph idx="1"/>
          </p:nvPr>
        </p:nvSpPr>
        <p:spPr>
          <a:xfrm>
            <a:off x="457200" y="1285875"/>
            <a:ext cx="8218488" cy="4879975"/>
          </a:xfrm>
        </p:spPr>
        <p:txBody>
          <a:bodyPr>
            <a:noAutofit/>
          </a:bodyPr>
          <a:lstStyle/>
          <a:p>
            <a:pPr>
              <a:spcBef>
                <a:spcPts val="1200"/>
              </a:spcBef>
              <a:spcAft>
                <a:spcPts val="1200"/>
              </a:spcAft>
              <a:buFont typeface="Arial" panose="020B0604020202020204" pitchFamily="34" charset="0"/>
              <a:buChar char="•"/>
              <a:defRPr/>
            </a:pPr>
            <a:r>
              <a:rPr lang="en-US" sz="3200">
                <a:solidFill>
                  <a:schemeClr val="bg2">
                    <a:lumMod val="25000"/>
                  </a:schemeClr>
                </a:solidFill>
              </a:rPr>
              <a:t>Adaptech Research Network</a:t>
            </a:r>
          </a:p>
          <a:p>
            <a:pPr marL="442913" lvl="1" indent="-85725">
              <a:spcBef>
                <a:spcPts val="0"/>
              </a:spcBef>
              <a:spcAft>
                <a:spcPts val="0"/>
              </a:spcAft>
              <a:buFont typeface="Arial" panose="020B0604020202020204" pitchFamily="34" charset="0"/>
              <a:buNone/>
              <a:defRPr/>
            </a:pPr>
            <a:r>
              <a:rPr lang="en-US" sz="2800" u="sng">
                <a:solidFill>
                  <a:schemeClr val="bg2">
                    <a:lumMod val="25000"/>
                  </a:schemeClr>
                </a:solidFill>
              </a:rPr>
              <a:t>www.adaptech.org</a:t>
            </a:r>
          </a:p>
          <a:p>
            <a:pPr marL="442913" lvl="1" indent="-85725">
              <a:spcBef>
                <a:spcPts val="1200"/>
              </a:spcBef>
              <a:spcAft>
                <a:spcPts val="1200"/>
              </a:spcAft>
              <a:buFont typeface="Arial" charset="0"/>
              <a:buNone/>
              <a:defRPr/>
            </a:pPr>
            <a:r>
              <a:rPr lang="en-US" sz="2800" u="sng">
                <a:solidFill>
                  <a:schemeClr val="bg2">
                    <a:lumMod val="25000"/>
                  </a:schemeClr>
                </a:solidFill>
              </a:rPr>
              <a:t>www.adaptech.org/downloads</a:t>
            </a:r>
            <a:endParaRPr lang="en-US">
              <a:solidFill>
                <a:schemeClr val="bg2">
                  <a:lumMod val="25000"/>
                </a:schemeClr>
              </a:solidFill>
            </a:endParaRPr>
          </a:p>
          <a:p>
            <a:pPr>
              <a:spcBef>
                <a:spcPts val="1200"/>
              </a:spcBef>
              <a:spcAft>
                <a:spcPts val="1200"/>
              </a:spcAft>
              <a:buFont typeface="Arial" panose="020B0604020202020204" pitchFamily="34" charset="0"/>
              <a:buChar char="•"/>
              <a:defRPr/>
            </a:pPr>
            <a:r>
              <a:rPr lang="en-US" sz="3200">
                <a:solidFill>
                  <a:schemeClr val="bg2">
                    <a:lumMod val="25000"/>
                  </a:schemeClr>
                </a:solidFill>
              </a:rPr>
              <a:t>Jillian Budd</a:t>
            </a:r>
          </a:p>
          <a:p>
            <a:pPr marL="357188" lvl="1" indent="0">
              <a:spcBef>
                <a:spcPts val="0"/>
              </a:spcBef>
              <a:spcAft>
                <a:spcPts val="1200"/>
              </a:spcAft>
              <a:buFont typeface="Arial" panose="020B0604020202020204" pitchFamily="34" charset="0"/>
              <a:buNone/>
              <a:defRPr/>
            </a:pPr>
            <a:r>
              <a:rPr lang="en-US" sz="2800" u="sng">
                <a:solidFill>
                  <a:schemeClr val="bg2">
                    <a:lumMod val="25000"/>
                  </a:schemeClr>
                </a:solidFill>
              </a:rPr>
              <a:t>jbudd@dawsoncollege.qc.ca</a:t>
            </a:r>
          </a:p>
          <a:p>
            <a:pPr>
              <a:spcBef>
                <a:spcPts val="1200"/>
              </a:spcBef>
              <a:spcAft>
                <a:spcPts val="1200"/>
              </a:spcAft>
              <a:buFont typeface="Arial" panose="020B0604020202020204" pitchFamily="34" charset="0"/>
              <a:buChar char="•"/>
              <a:defRPr/>
            </a:pPr>
            <a:r>
              <a:rPr lang="en-US" sz="3200">
                <a:solidFill>
                  <a:schemeClr val="bg2">
                    <a:lumMod val="25000"/>
                  </a:schemeClr>
                </a:solidFill>
              </a:rPr>
              <a:t>Alice Havel</a:t>
            </a:r>
          </a:p>
          <a:p>
            <a:pPr marL="357188" lvl="1" indent="0">
              <a:spcBef>
                <a:spcPts val="0"/>
              </a:spcBef>
              <a:spcAft>
                <a:spcPts val="0"/>
              </a:spcAft>
              <a:buFont typeface="Arial" panose="020B0604020202020204" pitchFamily="34" charset="0"/>
              <a:buNone/>
              <a:defRPr/>
            </a:pPr>
            <a:r>
              <a:rPr lang="en-US" sz="2800" u="sng">
                <a:solidFill>
                  <a:schemeClr val="bg2">
                    <a:lumMod val="25000"/>
                  </a:schemeClr>
                </a:solidFill>
              </a:rPr>
              <a:t>ahavel@dawsoncollege.qc.ca</a:t>
            </a:r>
          </a:p>
        </p:txBody>
      </p:sp>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35</a:t>
            </a:fld>
            <a:endParaRPr lang="fr-CA" altLang="en-US" sz="1400">
              <a:solidFill>
                <a:srgbClr val="0033CC"/>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68313" y="260350"/>
            <a:ext cx="8229600" cy="684213"/>
          </a:xfrm>
        </p:spPr>
        <p:txBody>
          <a:bodyPr/>
          <a:lstStyle/>
          <a:p>
            <a:r>
              <a:rPr lang="en-US" altLang="en-US" sz="3800" dirty="0">
                <a:latin typeface="Arial" charset="0"/>
                <a:cs typeface="Arial" charset="0"/>
              </a:rPr>
              <a:t>Presenters (2)</a:t>
            </a:r>
          </a:p>
        </p:txBody>
      </p:sp>
      <p:sp>
        <p:nvSpPr>
          <p:cNvPr id="3" name="Content Placeholder 2"/>
          <p:cNvSpPr>
            <a:spLocks noGrp="1"/>
          </p:cNvSpPr>
          <p:nvPr>
            <p:ph sz="quarter" idx="1"/>
          </p:nvPr>
        </p:nvSpPr>
        <p:spPr>
          <a:xfrm>
            <a:off x="395288" y="1268413"/>
            <a:ext cx="8280400" cy="4887912"/>
          </a:xfrm>
        </p:spPr>
        <p:txBody>
          <a:bodyPr/>
          <a:lstStyle/>
          <a:p>
            <a:pPr>
              <a:defRPr/>
            </a:pPr>
            <a:r>
              <a:rPr lang="en-US" dirty="0">
                <a:solidFill>
                  <a:srgbClr val="002060"/>
                </a:solidFill>
              </a:rPr>
              <a:t>Alice Havel </a:t>
            </a:r>
          </a:p>
          <a:p>
            <a:pPr marL="0" indent="0">
              <a:buFont typeface="Arial" charset="0"/>
              <a:buNone/>
              <a:defRPr/>
            </a:pPr>
            <a:r>
              <a:rPr lang="en-US" dirty="0">
                <a:solidFill>
                  <a:srgbClr val="002060"/>
                </a:solidFill>
              </a:rPr>
              <a:t>	–</a:t>
            </a:r>
            <a:r>
              <a:rPr lang="en-US" i="1" dirty="0">
                <a:solidFill>
                  <a:srgbClr val="002060"/>
                </a:solidFill>
              </a:rPr>
              <a:t> </a:t>
            </a:r>
            <a:r>
              <a:rPr lang="en-US" dirty="0">
                <a:solidFill>
                  <a:srgbClr val="002060"/>
                </a:solidFill>
              </a:rPr>
              <a:t>Adaptech Research Network</a:t>
            </a:r>
          </a:p>
          <a:p>
            <a:pPr marL="0" indent="0">
              <a:buFont typeface="Arial" charset="0"/>
              <a:buNone/>
              <a:defRPr/>
            </a:pPr>
            <a:r>
              <a:rPr lang="en-US" dirty="0">
                <a:solidFill>
                  <a:srgbClr val="002060"/>
                </a:solidFill>
              </a:rPr>
              <a:t>	– Dawson College</a:t>
            </a:r>
          </a:p>
          <a:p>
            <a:pPr marL="0" indent="0">
              <a:buFont typeface="Arial" charset="0"/>
              <a:buNone/>
              <a:defRPr/>
            </a:pPr>
            <a:endParaRPr lang="en-US" i="1" dirty="0">
              <a:solidFill>
                <a:srgbClr val="002060"/>
              </a:solidFill>
            </a:endParaRPr>
          </a:p>
          <a:p>
            <a:pPr marL="0" indent="0" algn="just">
              <a:buFont typeface="Arial" charset="0"/>
              <a:buNone/>
              <a:defRPr/>
            </a:pPr>
            <a:r>
              <a:rPr lang="en-US" sz="2400" dirty="0"/>
              <a:t>	</a:t>
            </a:r>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en-US" dirty="0"/>
          </a:p>
          <a:p>
            <a:pPr marL="0" indent="0">
              <a:buFont typeface="Arial" charset="0"/>
              <a:buNone/>
              <a:defRPr/>
            </a:pPr>
            <a:endParaRPr lang="en-US" dirty="0"/>
          </a:p>
          <a:p>
            <a:pPr marL="0" indent="0">
              <a:buFont typeface="Arial" charset="0"/>
              <a:buNone/>
              <a:defRPr/>
            </a:pPr>
            <a:endParaRPr lang="en-US" dirty="0"/>
          </a:p>
        </p:txBody>
      </p:sp>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8D75347-9DC6-4139-9E06-351A656B49A2}" type="slidenum">
              <a:rPr lang="fr-FR" altLang="fr-FR" sz="1400">
                <a:solidFill>
                  <a:srgbClr val="0033CC"/>
                </a:solidFill>
                <a:latin typeface="Arial" charset="0"/>
              </a:rPr>
              <a:pPr/>
              <a:t>4</a:t>
            </a:fld>
            <a:endParaRPr lang="fr-FR" altLang="fr-FR" sz="1400">
              <a:solidFill>
                <a:srgbClr val="0033CC"/>
              </a:solidFill>
              <a:latin typeface="Arial" charset="0"/>
            </a:endParaRPr>
          </a:p>
        </p:txBody>
      </p:sp>
      <p:pic>
        <p:nvPicPr>
          <p:cNvPr id="7173" name="Picture 2" descr="Photo of the Dawson College building. Picture taken of the Sherbrooke St. Entrance to the building. Copyright is:  https://www.dawsoncollege.qc.ca/mathematics/wp-content/uploads/sites/113/cover.jpg" title="Photo of the Dawson College bui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275" y="3184132"/>
            <a:ext cx="4387949" cy="2488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4" name="TextBox 6"/>
          <p:cNvSpPr txBox="1">
            <a:spLocks noChangeArrowheads="1"/>
          </p:cNvSpPr>
          <p:nvPr/>
        </p:nvSpPr>
        <p:spPr bwMode="auto">
          <a:xfrm>
            <a:off x="1301750" y="5673030"/>
            <a:ext cx="6261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r>
              <a:rPr lang="fr-CA" altLang="en-US" sz="3600" dirty="0" err="1">
                <a:solidFill>
                  <a:srgbClr val="002060"/>
                </a:solidFill>
                <a:latin typeface="Arial" charset="0"/>
              </a:rPr>
              <a:t>ahavel@dawsoncollege.qc.ca</a:t>
            </a:r>
            <a:endParaRPr lang="en-US" altLang="en-US" sz="3600" dirty="0">
              <a:solidFill>
                <a:srgbClr val="002060"/>
              </a:solidFill>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468313" y="1268413"/>
            <a:ext cx="8161337" cy="5040312"/>
          </a:xfrm>
        </p:spPr>
        <p:txBody>
          <a:bodyPr/>
          <a:lstStyle/>
          <a:p>
            <a:pPr>
              <a:spcBef>
                <a:spcPts val="1800"/>
              </a:spcBef>
              <a:spcAft>
                <a:spcPts val="1800"/>
              </a:spcAft>
            </a:pPr>
            <a:r>
              <a:rPr lang="en-US" altLang="en-US" sz="3200" dirty="0" err="1">
                <a:latin typeface="Arial" charset="0"/>
                <a:cs typeface="Arial" charset="0"/>
                <a:hlinkClick r:id="rId3"/>
              </a:rPr>
              <a:t>www.adaptech.org</a:t>
            </a:r>
            <a:endParaRPr lang="en-US" altLang="en-US" sz="3200" dirty="0">
              <a:latin typeface="Arial" charset="0"/>
              <a:cs typeface="Arial" charset="0"/>
            </a:endParaRPr>
          </a:p>
          <a:p>
            <a:pPr>
              <a:spcBef>
                <a:spcPts val="1800"/>
              </a:spcBef>
              <a:spcAft>
                <a:spcPts val="1800"/>
              </a:spcAft>
            </a:pPr>
            <a:r>
              <a:rPr lang="en-US" altLang="en-US" sz="3200" dirty="0">
                <a:latin typeface="Arial" charset="0"/>
                <a:cs typeface="Arial" charset="0"/>
              </a:rPr>
              <a:t>Based at Dawson College since 1996</a:t>
            </a:r>
          </a:p>
          <a:p>
            <a:pPr>
              <a:spcBef>
                <a:spcPts val="1800"/>
              </a:spcBef>
              <a:spcAft>
                <a:spcPts val="1800"/>
              </a:spcAft>
            </a:pPr>
            <a:r>
              <a:rPr lang="en-US" altLang="en-US" sz="3200" dirty="0">
                <a:latin typeface="Arial" charset="0"/>
                <a:cs typeface="Arial" charset="0"/>
              </a:rPr>
              <a:t>Funding: federal and provincial grants</a:t>
            </a:r>
          </a:p>
          <a:p>
            <a:pPr>
              <a:spcBef>
                <a:spcPts val="1800"/>
              </a:spcBef>
              <a:spcAft>
                <a:spcPts val="1800"/>
              </a:spcAft>
            </a:pPr>
            <a:r>
              <a:rPr lang="en-US" altLang="en-US" sz="3200" dirty="0">
                <a:latin typeface="Arial" charset="0"/>
                <a:cs typeface="Arial" charset="0"/>
              </a:rPr>
              <a:t>Bilingual, empirical research</a:t>
            </a:r>
          </a:p>
          <a:p>
            <a:pPr>
              <a:spcBef>
                <a:spcPts val="1800"/>
              </a:spcBef>
              <a:spcAft>
                <a:spcPts val="1800"/>
              </a:spcAft>
            </a:pPr>
            <a:r>
              <a:rPr lang="en-US" altLang="en-US" sz="3200" dirty="0">
                <a:latin typeface="Arial" charset="0"/>
                <a:cs typeface="Arial" charset="0"/>
              </a:rPr>
              <a:t>Team: faculty, students, professionals, consumers, community partners</a:t>
            </a:r>
          </a:p>
        </p:txBody>
      </p:sp>
      <p:sp>
        <p:nvSpPr>
          <p:cNvPr id="81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D673780E-68CD-4E6F-995F-12F44123C802}" type="slidenum">
              <a:rPr lang="fr-CA" altLang="en-US" sz="1400">
                <a:solidFill>
                  <a:srgbClr val="0033CC"/>
                </a:solidFill>
              </a:rPr>
              <a:pPr>
                <a:spcBef>
                  <a:spcPct val="0"/>
                </a:spcBef>
                <a:buClrTx/>
                <a:buSzTx/>
                <a:buFontTx/>
                <a:buNone/>
              </a:pPr>
              <a:t>5</a:t>
            </a:fld>
            <a:endParaRPr lang="fr-CA" altLang="en-US" sz="1400">
              <a:solidFill>
                <a:srgbClr val="0033CC"/>
              </a:solidFill>
            </a:endParaRPr>
          </a:p>
        </p:txBody>
      </p:sp>
      <p:sp>
        <p:nvSpPr>
          <p:cNvPr id="8196" name="Title 1"/>
          <p:cNvSpPr txBox="1">
            <a:spLocks/>
          </p:cNvSpPr>
          <p:nvPr/>
        </p:nvSpPr>
        <p:spPr bwMode="auto">
          <a:xfrm>
            <a:off x="468313" y="260350"/>
            <a:ext cx="81613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622300" indent="-347663">
              <a:spcBef>
                <a:spcPts val="500"/>
              </a:spcBef>
              <a:buClr>
                <a:srgbClr val="0033CC"/>
              </a:buClr>
              <a:buSzPct val="110000"/>
              <a:buFont typeface="Arial" charset="0"/>
              <a:buChar char="•"/>
              <a:defRPr sz="3400">
                <a:solidFill>
                  <a:srgbClr val="072C62"/>
                </a:solidFill>
                <a:latin typeface="Arial" charset="0"/>
                <a:cs typeface="Arial" charset="0"/>
              </a:defRPr>
            </a:lvl2pPr>
            <a:lvl3pPr marL="901700" indent="-307975">
              <a:spcBef>
                <a:spcPts val="500"/>
              </a:spcBef>
              <a:buClr>
                <a:srgbClr val="0033CC"/>
              </a:buClr>
              <a:buSzPct val="110000"/>
              <a:buFont typeface="Arial" charset="0"/>
              <a:buChar char="•"/>
              <a:defRPr sz="3200">
                <a:solidFill>
                  <a:srgbClr val="072C62"/>
                </a:solidFill>
                <a:latin typeface="Arial" charset="0"/>
                <a:cs typeface="Arial" charset="0"/>
              </a:defRPr>
            </a:lvl3pPr>
            <a:lvl4pPr marL="1166813" indent="-298450">
              <a:spcBef>
                <a:spcPts val="400"/>
              </a:spcBef>
              <a:buClr>
                <a:srgbClr val="0033CC"/>
              </a:buClr>
              <a:buSzPct val="110000"/>
              <a:buFont typeface="Arial" charset="0"/>
              <a:buChar char="•"/>
              <a:defRPr sz="3000">
                <a:solidFill>
                  <a:srgbClr val="072C62"/>
                </a:solidFill>
                <a:latin typeface="Arial" charset="0"/>
                <a:cs typeface="Arial" charset="0"/>
              </a:defRPr>
            </a:lvl4pPr>
            <a:lvl5pPr marL="1431925" indent="-288925">
              <a:spcBef>
                <a:spcPts val="300"/>
              </a:spcBef>
              <a:buClr>
                <a:srgbClr val="0033CC"/>
              </a:buClr>
              <a:buSzPct val="110000"/>
              <a:buFont typeface="Arial" charset="0"/>
              <a:buChar char="•"/>
              <a:defRPr sz="2800">
                <a:solidFill>
                  <a:srgbClr val="072C62"/>
                </a:solidFill>
                <a:latin typeface="Arial" charset="0"/>
                <a:cs typeface="Arial" charset="0"/>
              </a:defRPr>
            </a:lvl5pPr>
            <a:lvl6pPr marL="18891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3463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28035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2607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lgn="ctr">
              <a:spcBef>
                <a:spcPct val="0"/>
              </a:spcBef>
              <a:buClrTx/>
              <a:buSzTx/>
              <a:buFontTx/>
              <a:buNone/>
            </a:pPr>
            <a:r>
              <a:rPr lang="en-US" altLang="en-US" sz="4000" b="1" dirty="0">
                <a:solidFill>
                  <a:srgbClr val="0033CC"/>
                </a:solidFill>
              </a:rPr>
              <a:t>Adaptech Research Network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68313" y="1268413"/>
            <a:ext cx="8161337" cy="5040312"/>
          </a:xfrm>
        </p:spPr>
        <p:txBody>
          <a:bodyPr/>
          <a:lstStyle/>
          <a:p>
            <a:pPr>
              <a:spcBef>
                <a:spcPts val="1200"/>
              </a:spcBef>
              <a:spcAft>
                <a:spcPts val="1200"/>
              </a:spcAft>
              <a:defRPr/>
            </a:pPr>
            <a:r>
              <a:rPr lang="en-US" altLang="en-US" dirty="0">
                <a:latin typeface="Arial" charset="0"/>
                <a:cs typeface="Arial" charset="0"/>
              </a:rPr>
              <a:t>College / university students &amp; graduates with disabilities</a:t>
            </a:r>
          </a:p>
          <a:p>
            <a:pPr lvl="2">
              <a:spcBef>
                <a:spcPts val="1200"/>
              </a:spcBef>
              <a:spcAft>
                <a:spcPts val="1200"/>
              </a:spcAft>
              <a:defRPr/>
            </a:pPr>
            <a:r>
              <a:rPr lang="en-US" altLang="en-US" sz="3200" dirty="0">
                <a:latin typeface="Arial" charset="0"/>
                <a:cs typeface="Arial" charset="0"/>
              </a:rPr>
              <a:t>Factors impacting student success</a:t>
            </a:r>
          </a:p>
          <a:p>
            <a:pPr lvl="2">
              <a:spcBef>
                <a:spcPts val="1200"/>
              </a:spcBef>
              <a:spcAft>
                <a:spcPts val="1200"/>
              </a:spcAft>
              <a:defRPr/>
            </a:pPr>
            <a:r>
              <a:rPr lang="en-US" altLang="en-US" sz="3200" dirty="0">
                <a:latin typeface="Arial" charset="0"/>
                <a:cs typeface="Arial" charset="0"/>
              </a:rPr>
              <a:t>Student outcomes after graduation</a:t>
            </a:r>
          </a:p>
          <a:p>
            <a:pPr lvl="2">
              <a:spcBef>
                <a:spcPts val="1200"/>
              </a:spcBef>
              <a:spcAft>
                <a:spcPts val="1200"/>
              </a:spcAft>
              <a:defRPr/>
            </a:pPr>
            <a:r>
              <a:rPr lang="en-US" altLang="en-US" sz="3200" dirty="0">
                <a:latin typeface="Arial" charset="0"/>
                <a:cs typeface="Arial" charset="0"/>
              </a:rPr>
              <a:t>Use and accessibility of information and communication technologies (ICTs)</a:t>
            </a:r>
          </a:p>
          <a:p>
            <a:pPr marL="0" indent="0">
              <a:buFont typeface="Wingdings" pitchFamily="2" charset="2"/>
              <a:buNone/>
              <a:defRPr/>
            </a:pPr>
            <a:endParaRPr lang="en-US" altLang="en-US" dirty="0">
              <a:latin typeface="Arial" charset="0"/>
              <a:cs typeface="Arial" charset="0"/>
            </a:endParaRPr>
          </a:p>
        </p:txBody>
      </p:sp>
      <p:sp>
        <p:nvSpPr>
          <p:cNvPr id="92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DBCDFCE2-B500-423C-B4AA-AF46CECFF817}" type="slidenum">
              <a:rPr lang="fr-CA" altLang="en-US" sz="1400">
                <a:solidFill>
                  <a:srgbClr val="0033CC"/>
                </a:solidFill>
              </a:rPr>
              <a:pPr>
                <a:spcBef>
                  <a:spcPct val="0"/>
                </a:spcBef>
                <a:buClrTx/>
                <a:buSzTx/>
                <a:buFontTx/>
                <a:buNone/>
              </a:pPr>
              <a:t>6</a:t>
            </a:fld>
            <a:endParaRPr lang="fr-CA" altLang="en-US" sz="1400">
              <a:solidFill>
                <a:srgbClr val="0033CC"/>
              </a:solidFill>
            </a:endParaRPr>
          </a:p>
        </p:txBody>
      </p:sp>
      <p:sp>
        <p:nvSpPr>
          <p:cNvPr id="9220" name="Title 1"/>
          <p:cNvSpPr txBox="1">
            <a:spLocks/>
          </p:cNvSpPr>
          <p:nvPr/>
        </p:nvSpPr>
        <p:spPr bwMode="auto">
          <a:xfrm>
            <a:off x="468313" y="265113"/>
            <a:ext cx="81613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622300" indent="-347663">
              <a:spcBef>
                <a:spcPts val="500"/>
              </a:spcBef>
              <a:buClr>
                <a:srgbClr val="0033CC"/>
              </a:buClr>
              <a:buSzPct val="110000"/>
              <a:buFont typeface="Arial" charset="0"/>
              <a:buChar char="•"/>
              <a:defRPr sz="3400">
                <a:solidFill>
                  <a:srgbClr val="072C62"/>
                </a:solidFill>
                <a:latin typeface="Arial" charset="0"/>
                <a:cs typeface="Arial" charset="0"/>
              </a:defRPr>
            </a:lvl2pPr>
            <a:lvl3pPr marL="901700" indent="-307975">
              <a:spcBef>
                <a:spcPts val="500"/>
              </a:spcBef>
              <a:buClr>
                <a:srgbClr val="0033CC"/>
              </a:buClr>
              <a:buSzPct val="110000"/>
              <a:buFont typeface="Arial" charset="0"/>
              <a:buChar char="•"/>
              <a:defRPr sz="3200">
                <a:solidFill>
                  <a:srgbClr val="072C62"/>
                </a:solidFill>
                <a:latin typeface="Arial" charset="0"/>
                <a:cs typeface="Arial" charset="0"/>
              </a:defRPr>
            </a:lvl3pPr>
            <a:lvl4pPr marL="1166813" indent="-298450">
              <a:spcBef>
                <a:spcPts val="400"/>
              </a:spcBef>
              <a:buClr>
                <a:srgbClr val="0033CC"/>
              </a:buClr>
              <a:buSzPct val="110000"/>
              <a:buFont typeface="Arial" charset="0"/>
              <a:buChar char="•"/>
              <a:defRPr sz="3000">
                <a:solidFill>
                  <a:srgbClr val="072C62"/>
                </a:solidFill>
                <a:latin typeface="Arial" charset="0"/>
                <a:cs typeface="Arial" charset="0"/>
              </a:defRPr>
            </a:lvl4pPr>
            <a:lvl5pPr marL="1431925" indent="-288925">
              <a:spcBef>
                <a:spcPts val="300"/>
              </a:spcBef>
              <a:buClr>
                <a:srgbClr val="0033CC"/>
              </a:buClr>
              <a:buSzPct val="110000"/>
              <a:buFont typeface="Arial" charset="0"/>
              <a:buChar char="•"/>
              <a:defRPr sz="2800">
                <a:solidFill>
                  <a:srgbClr val="072C62"/>
                </a:solidFill>
                <a:latin typeface="Arial" charset="0"/>
                <a:cs typeface="Arial" charset="0"/>
              </a:defRPr>
            </a:lvl5pPr>
            <a:lvl6pPr marL="18891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3463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28035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2607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lgn="ctr">
              <a:spcBef>
                <a:spcPct val="0"/>
              </a:spcBef>
              <a:buClrTx/>
              <a:buSzTx/>
              <a:buFontTx/>
              <a:buNone/>
            </a:pPr>
            <a:r>
              <a:rPr lang="en-US" altLang="en-US" sz="4000" b="1" dirty="0">
                <a:solidFill>
                  <a:srgbClr val="0033CC"/>
                </a:solidFill>
              </a:rPr>
              <a:t>Adaptech Research Focus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65113"/>
            <a:ext cx="8229600" cy="715962"/>
          </a:xfrm>
        </p:spPr>
        <p:txBody>
          <a:bodyPr/>
          <a:lstStyle/>
          <a:p>
            <a:r>
              <a:rPr lang="en-US" altLang="en-US" dirty="0">
                <a:latin typeface="Arial" charset="0"/>
                <a:cs typeface="Arial" charset="0"/>
              </a:rPr>
              <a:t>Research</a:t>
            </a:r>
            <a:r>
              <a:rPr lang="en-US" altLang="en-US" sz="3200" dirty="0">
                <a:latin typeface="Arial" charset="0"/>
                <a:cs typeface="Arial" charset="0"/>
              </a:rPr>
              <a:t> </a:t>
            </a:r>
            <a:r>
              <a:rPr lang="en-US" altLang="en-US" dirty="0">
                <a:latin typeface="Arial" charset="0"/>
                <a:cs typeface="Arial" charset="0"/>
              </a:rPr>
              <a:t>Findings (1999-2001)</a:t>
            </a:r>
            <a:endParaRPr lang="en-CA" altLang="en-US" dirty="0">
              <a:latin typeface="Arial" charset="0"/>
              <a:cs typeface="Arial" charset="0"/>
            </a:endParaRPr>
          </a:p>
        </p:txBody>
      </p:sp>
      <p:sp>
        <p:nvSpPr>
          <p:cNvPr id="10243" name="Content Placeholder 2"/>
          <p:cNvSpPr>
            <a:spLocks noGrp="1"/>
          </p:cNvSpPr>
          <p:nvPr>
            <p:ph sz="quarter" idx="1"/>
          </p:nvPr>
        </p:nvSpPr>
        <p:spPr>
          <a:xfrm>
            <a:off x="457200" y="1268413"/>
            <a:ext cx="8229600" cy="4887912"/>
          </a:xfrm>
        </p:spPr>
        <p:txBody>
          <a:bodyPr/>
          <a:lstStyle/>
          <a:p>
            <a:pPr>
              <a:spcBef>
                <a:spcPts val="1800"/>
              </a:spcBef>
              <a:spcAft>
                <a:spcPts val="1800"/>
              </a:spcAft>
            </a:pPr>
            <a:r>
              <a:rPr lang="en-US" altLang="en-US" dirty="0">
                <a:latin typeface="Arial" charset="0"/>
                <a:cs typeface="Arial" charset="0"/>
              </a:rPr>
              <a:t>ICTs and students with disabilities in postsecondary education</a:t>
            </a:r>
          </a:p>
          <a:p>
            <a:pPr lvl="2">
              <a:spcBef>
                <a:spcPts val="1800"/>
              </a:spcBef>
              <a:spcAft>
                <a:spcPts val="1800"/>
              </a:spcAft>
            </a:pPr>
            <a:r>
              <a:rPr lang="en-CA" altLang="en-US" sz="3200" dirty="0">
                <a:latin typeface="Arial" charset="0"/>
                <a:cs typeface="Arial" charset="0"/>
              </a:rPr>
              <a:t>High cost of assistive technologies</a:t>
            </a:r>
          </a:p>
          <a:p>
            <a:pPr lvl="2">
              <a:spcBef>
                <a:spcPts val="1800"/>
              </a:spcBef>
              <a:spcAft>
                <a:spcPts val="1800"/>
              </a:spcAft>
            </a:pPr>
            <a:r>
              <a:rPr lang="en-CA" altLang="en-US" sz="3200" dirty="0">
                <a:latin typeface="Arial" charset="0"/>
                <a:cs typeface="Arial" charset="0"/>
              </a:rPr>
              <a:t>Poor compatibility</a:t>
            </a:r>
            <a:endParaRPr lang="en-US" altLang="en-US" sz="3200" dirty="0">
              <a:latin typeface="Arial" charset="0"/>
              <a:cs typeface="Arial" charset="0"/>
            </a:endParaRPr>
          </a:p>
          <a:p>
            <a:pPr marL="904875" lvl="4" indent="-361950">
              <a:spcBef>
                <a:spcPts val="1800"/>
              </a:spcBef>
              <a:spcAft>
                <a:spcPts val="1800"/>
              </a:spcAft>
            </a:pPr>
            <a:r>
              <a:rPr lang="en-US" altLang="en-US" sz="3200" dirty="0">
                <a:latin typeface="Arial" charset="0"/>
                <a:cs typeface="Arial" charset="0"/>
              </a:rPr>
              <a:t>Inadequate funding</a:t>
            </a:r>
          </a:p>
        </p:txBody>
      </p:sp>
      <p:sp>
        <p:nvSpPr>
          <p:cNvPr id="1024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DDA6BFF-F56E-494A-BFF4-00A6323E87E4}" type="slidenum">
              <a:rPr lang="fr-FR" altLang="fr-FR" sz="1400">
                <a:solidFill>
                  <a:srgbClr val="0033CC"/>
                </a:solidFill>
                <a:latin typeface="Arial" charset="0"/>
              </a:rPr>
              <a:pPr/>
              <a:t>7</a:t>
            </a:fld>
            <a:endParaRPr lang="fr-FR" altLang="fr-FR" sz="1400">
              <a:solidFill>
                <a:srgbClr val="0033CC"/>
              </a:solidFill>
              <a:latin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68313" y="188913"/>
            <a:ext cx="8229600" cy="787400"/>
          </a:xfrm>
        </p:spPr>
        <p:txBody>
          <a:bodyPr/>
          <a:lstStyle/>
          <a:p>
            <a:r>
              <a:rPr lang="en-US" altLang="en-US" dirty="0">
                <a:latin typeface="Arial" charset="0"/>
                <a:cs typeface="Arial" charset="0"/>
              </a:rPr>
              <a:t>Research Findings (1999-2001)</a:t>
            </a:r>
            <a:endParaRPr lang="en-CA" altLang="en-US" dirty="0">
              <a:latin typeface="Arial" charset="0"/>
              <a:cs typeface="Arial" charset="0"/>
            </a:endParaRPr>
          </a:p>
        </p:txBody>
      </p:sp>
      <p:sp>
        <p:nvSpPr>
          <p:cNvPr id="11267" name="Content Placeholder 2"/>
          <p:cNvSpPr>
            <a:spLocks noGrp="1"/>
          </p:cNvSpPr>
          <p:nvPr>
            <p:ph sz="quarter" idx="1"/>
          </p:nvPr>
        </p:nvSpPr>
        <p:spPr>
          <a:xfrm>
            <a:off x="457200" y="1340767"/>
            <a:ext cx="8229600" cy="4815557"/>
          </a:xfrm>
        </p:spPr>
        <p:txBody>
          <a:bodyPr/>
          <a:lstStyle/>
          <a:p>
            <a:pPr marL="361950" lvl="2" indent="-361950">
              <a:spcBef>
                <a:spcPts val="1800"/>
              </a:spcBef>
              <a:spcAft>
                <a:spcPts val="1800"/>
              </a:spcAft>
            </a:pPr>
            <a:r>
              <a:rPr lang="en-US" altLang="en-US" sz="3600" dirty="0">
                <a:latin typeface="Arial" charset="0"/>
                <a:cs typeface="Arial" charset="0"/>
              </a:rPr>
              <a:t>Students shared low-cost alternatives</a:t>
            </a:r>
          </a:p>
          <a:p>
            <a:pPr>
              <a:spcBef>
                <a:spcPts val="1800"/>
              </a:spcBef>
              <a:spcAft>
                <a:spcPts val="1800"/>
              </a:spcAft>
            </a:pPr>
            <a:r>
              <a:rPr lang="en-US" altLang="en-US" dirty="0">
                <a:latin typeface="Arial" charset="0"/>
                <a:cs typeface="Arial" charset="0"/>
              </a:rPr>
              <a:t>General-use ICTs used as assistive aids</a:t>
            </a:r>
          </a:p>
          <a:p>
            <a:pPr>
              <a:spcBef>
                <a:spcPts val="1800"/>
              </a:spcBef>
              <a:spcAft>
                <a:spcPts val="1800"/>
              </a:spcAft>
            </a:pPr>
            <a:r>
              <a:rPr lang="en-US" altLang="en-US" dirty="0">
                <a:latin typeface="Arial" charset="0"/>
                <a:cs typeface="Arial" charset="0"/>
              </a:rPr>
              <a:t>"Cross-use” technologies</a:t>
            </a:r>
          </a:p>
          <a:p>
            <a:pPr marL="361950" lvl="4" indent="-361950">
              <a:spcBef>
                <a:spcPts val="1800"/>
              </a:spcBef>
              <a:spcAft>
                <a:spcPts val="1800"/>
              </a:spcAft>
            </a:pPr>
            <a:r>
              <a:rPr lang="en-US" altLang="en-US" sz="3600" dirty="0">
                <a:latin typeface="Arial" charset="0"/>
                <a:cs typeface="Arial" charset="0"/>
              </a:rPr>
              <a:t>“Quick and dirty" solutions for faculty</a:t>
            </a:r>
            <a:endParaRPr lang="en-US" altLang="en-US" sz="3200" dirty="0">
              <a:latin typeface="Arial" charset="0"/>
              <a:cs typeface="Arial" charset="0"/>
            </a:endParaRPr>
          </a:p>
          <a:p>
            <a:pPr>
              <a:spcBef>
                <a:spcPts val="1200"/>
              </a:spcBef>
              <a:spcAft>
                <a:spcPts val="1200"/>
              </a:spcAft>
            </a:pPr>
            <a:endParaRPr lang="en-CA" altLang="en-US" sz="3200" dirty="0">
              <a:latin typeface="Arial" charset="0"/>
              <a:cs typeface="Arial" charset="0"/>
            </a:endParaRPr>
          </a:p>
        </p:txBody>
      </p:sp>
      <p:sp>
        <p:nvSpPr>
          <p:cNvPr id="112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87876047-213D-4325-8D3F-3344858C7091}" type="slidenum">
              <a:rPr lang="fr-FR" altLang="fr-FR" sz="1400">
                <a:solidFill>
                  <a:srgbClr val="0033CC"/>
                </a:solidFill>
                <a:latin typeface="Arial" charset="0"/>
              </a:rPr>
              <a:pPr/>
              <a:t>8</a:t>
            </a:fld>
            <a:endParaRPr lang="fr-FR" altLang="fr-FR" sz="1400">
              <a:solidFill>
                <a:srgbClr val="0033CC"/>
              </a:solidFill>
              <a:latin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313" y="260350"/>
            <a:ext cx="8229600" cy="684213"/>
          </a:xfrm>
        </p:spPr>
        <p:txBody>
          <a:bodyPr/>
          <a:lstStyle/>
          <a:p>
            <a:r>
              <a:rPr lang="en-US" altLang="en-US" dirty="0">
                <a:latin typeface="Arial" charset="0"/>
                <a:cs typeface="Arial" charset="0"/>
              </a:rPr>
              <a:t>Research Findings (2009)</a:t>
            </a:r>
            <a:endParaRPr lang="en-CA" altLang="en-US" dirty="0">
              <a:latin typeface="Arial" charset="0"/>
              <a:cs typeface="Arial" charset="0"/>
            </a:endParaRPr>
          </a:p>
        </p:txBody>
      </p:sp>
      <p:sp>
        <p:nvSpPr>
          <p:cNvPr id="12291" name="Content Placeholder 2"/>
          <p:cNvSpPr>
            <a:spLocks noGrp="1"/>
          </p:cNvSpPr>
          <p:nvPr>
            <p:ph sz="quarter" idx="1"/>
          </p:nvPr>
        </p:nvSpPr>
        <p:spPr>
          <a:xfrm>
            <a:off x="457200" y="1295400"/>
            <a:ext cx="8229600" cy="4860925"/>
          </a:xfrm>
        </p:spPr>
        <p:txBody>
          <a:bodyPr/>
          <a:lstStyle/>
          <a:p>
            <a:pPr>
              <a:spcBef>
                <a:spcPts val="1200"/>
              </a:spcBef>
              <a:spcAft>
                <a:spcPts val="1200"/>
              </a:spcAft>
            </a:pPr>
            <a:r>
              <a:rPr lang="en-US" altLang="en-US" dirty="0">
                <a:latin typeface="Arial" charset="0"/>
                <a:cs typeface="Arial" charset="0"/>
              </a:rPr>
              <a:t>Development and validation of the POSITIVES Scale </a:t>
            </a:r>
          </a:p>
          <a:p>
            <a:pPr lvl="2">
              <a:spcBef>
                <a:spcPts val="1200"/>
              </a:spcBef>
              <a:spcAft>
                <a:spcPts val="1200"/>
              </a:spcAft>
            </a:pPr>
            <a:r>
              <a:rPr lang="en-US" altLang="en-US" sz="3200" dirty="0">
                <a:latin typeface="Arial" charset="0"/>
                <a:cs typeface="Arial" charset="0"/>
              </a:rPr>
              <a:t>ICT needs better met on campus than at home</a:t>
            </a:r>
            <a:endParaRPr lang="en-CA" altLang="en-US" sz="3200" dirty="0">
              <a:latin typeface="Arial" charset="0"/>
              <a:cs typeface="Arial" charset="0"/>
            </a:endParaRPr>
          </a:p>
          <a:p>
            <a:pPr lvl="2">
              <a:spcBef>
                <a:spcPts val="1200"/>
              </a:spcBef>
              <a:spcAft>
                <a:spcPts val="1200"/>
              </a:spcAft>
            </a:pPr>
            <a:r>
              <a:rPr lang="en-US" altLang="en-US" sz="3200" dirty="0">
                <a:latin typeface="Arial" charset="0"/>
                <a:cs typeface="Arial" charset="0"/>
              </a:rPr>
              <a:t>Concern regarding funding of ICTs for personal use</a:t>
            </a:r>
            <a:endParaRPr lang="en-CA" altLang="en-US" sz="3200" dirty="0">
              <a:latin typeface="Arial" charset="0"/>
              <a:cs typeface="Arial" charset="0"/>
            </a:endParaRPr>
          </a:p>
          <a:p>
            <a:pPr lvl="2">
              <a:spcBef>
                <a:spcPts val="1200"/>
              </a:spcBef>
              <a:spcAft>
                <a:spcPts val="1200"/>
              </a:spcAft>
            </a:pPr>
            <a:r>
              <a:rPr lang="en-US" altLang="en-US" sz="3200" dirty="0">
                <a:latin typeface="Arial" charset="0"/>
                <a:cs typeface="Arial" charset="0"/>
              </a:rPr>
              <a:t>Lack of institutional ICT loan programs</a:t>
            </a:r>
            <a:endParaRPr lang="en-CA" altLang="en-US" sz="3200" dirty="0">
              <a:latin typeface="Arial" charset="0"/>
              <a:cs typeface="Arial" charset="0"/>
            </a:endParaRPr>
          </a:p>
          <a:p>
            <a:endParaRPr lang="en-CA" altLang="en-US" dirty="0">
              <a:latin typeface="Arial" charset="0"/>
              <a:cs typeface="Arial" charset="0"/>
            </a:endParaRPr>
          </a:p>
        </p:txBody>
      </p:sp>
      <p:sp>
        <p:nvSpPr>
          <p:cNvPr id="1229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88E511E1-BC77-4AC8-B478-BF69F9034BB9}" type="slidenum">
              <a:rPr lang="fr-FR" altLang="fr-FR" sz="1400">
                <a:solidFill>
                  <a:srgbClr val="0033CC"/>
                </a:solidFill>
                <a:latin typeface="Arial" charset="0"/>
              </a:rPr>
              <a:pPr/>
              <a:t>9</a:t>
            </a:fld>
            <a:endParaRPr lang="fr-FR" altLang="fr-FR" sz="1400">
              <a:solidFill>
                <a:srgbClr val="0033CC"/>
              </a:solidFill>
              <a:latin typeface="Arial"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13394</TotalTime>
  <Words>1117</Words>
  <Application>Microsoft Office PowerPoint</Application>
  <PresentationFormat>On-screen Show (4:3)</PresentationFormat>
  <Paragraphs>341</Paragraphs>
  <Slides>35</Slides>
  <Notes>23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Origine</vt:lpstr>
      <vt:lpstr>There’s An App for That! All About Adaptech’s Free and/or Inexpensive Technology Database</vt:lpstr>
      <vt:lpstr>Agenda</vt:lpstr>
      <vt:lpstr>Presenters (1)</vt:lpstr>
      <vt:lpstr>Presenters (2)</vt:lpstr>
      <vt:lpstr>PowerPoint Presentation</vt:lpstr>
      <vt:lpstr>PowerPoint Presentation</vt:lpstr>
      <vt:lpstr>Research Findings (1999-2001)</vt:lpstr>
      <vt:lpstr>Research Findings (1999-2001)</vt:lpstr>
      <vt:lpstr>Research Findings (2009)</vt:lpstr>
      <vt:lpstr>Research Findings (2012)</vt:lpstr>
      <vt:lpstr>Specialized ICTs Used by Students with LD            and Experts’ Recommendations</vt:lpstr>
      <vt:lpstr>General-Use ICTs Used by Students with LD           and Experts’ Recommendations</vt:lpstr>
      <vt:lpstr>Research Findings (2016)</vt:lpstr>
      <vt:lpstr>From Research to Real Life</vt:lpstr>
      <vt:lpstr>Adaptech’s Response</vt:lpstr>
      <vt:lpstr>Precursor to FANDI</vt:lpstr>
      <vt:lpstr>The Birth of FANDI</vt:lpstr>
      <vt:lpstr>FANDI’s Evolution</vt:lpstr>
      <vt:lpstr>FANDI in 2016</vt:lpstr>
      <vt:lpstr>PowerPoint Presentation</vt:lpstr>
      <vt:lpstr>Product Guidelines</vt:lpstr>
      <vt:lpstr>Product Categories (1)</vt:lpstr>
      <vt:lpstr>Product Categories (2)</vt:lpstr>
      <vt:lpstr>Product Entries Include (1)</vt:lpstr>
      <vt:lpstr>Product Entries Include (2)</vt:lpstr>
      <vt:lpstr>Finding a Product on the Database</vt:lpstr>
      <vt:lpstr>Example of a Product Entry </vt:lpstr>
      <vt:lpstr>Finding New Technologies</vt:lpstr>
      <vt:lpstr>Selection / Testing Process </vt:lpstr>
      <vt:lpstr>Keeping FANDI Afloat </vt:lpstr>
      <vt:lpstr>Some Of Our Well-known Favorites</vt:lpstr>
      <vt:lpstr>Some of Our Lesser Known Favorites</vt:lpstr>
      <vt:lpstr>Your Favorites</vt:lpstr>
      <vt:lpstr>Questions?</vt:lpstr>
      <vt:lpstr>Contact Us </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600</cp:revision>
  <dcterms:created xsi:type="dcterms:W3CDTF">2002-08-29T15:31:57Z</dcterms:created>
  <dcterms:modified xsi:type="dcterms:W3CDTF">2016-11-11T18:31:04Z</dcterms:modified>
</cp:coreProperties>
</file>